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916" r:id="rId1"/>
  </p:sldMasterIdLst>
  <p:notesMasterIdLst>
    <p:notesMasterId r:id="rId29"/>
  </p:notesMasterIdLst>
  <p:sldIdLst>
    <p:sldId id="413" r:id="rId2"/>
    <p:sldId id="256" r:id="rId3"/>
    <p:sldId id="400" r:id="rId4"/>
    <p:sldId id="384" r:id="rId5"/>
    <p:sldId id="257" r:id="rId6"/>
    <p:sldId id="258" r:id="rId7"/>
    <p:sldId id="412" r:id="rId8"/>
    <p:sldId id="259" r:id="rId9"/>
    <p:sldId id="260" r:id="rId10"/>
    <p:sldId id="261" r:id="rId11"/>
    <p:sldId id="262" r:id="rId12"/>
    <p:sldId id="268" r:id="rId13"/>
    <p:sldId id="411" r:id="rId14"/>
    <p:sldId id="398" r:id="rId15"/>
    <p:sldId id="409" r:id="rId16"/>
    <p:sldId id="405" r:id="rId17"/>
    <p:sldId id="401" r:id="rId18"/>
    <p:sldId id="402" r:id="rId19"/>
    <p:sldId id="403" r:id="rId20"/>
    <p:sldId id="404" r:id="rId21"/>
    <p:sldId id="271" r:id="rId22"/>
    <p:sldId id="399" r:id="rId23"/>
    <p:sldId id="263" r:id="rId24"/>
    <p:sldId id="410" r:id="rId25"/>
    <p:sldId id="383" r:id="rId26"/>
    <p:sldId id="343" r:id="rId27"/>
    <p:sldId id="414" r:id="rId28"/>
  </p:sldIdLst>
  <p:sldSz cx="12192000" cy="6858000"/>
  <p:notesSz cx="6858000" cy="9144000"/>
  <p:embeddedFontLst>
    <p:embeddedFont>
      <p:font typeface="Alice" panose="02000503080000020004" pitchFamily="2" charset="0"/>
      <p:regular r:id="rId30"/>
    </p:embeddedFont>
    <p:embeddedFont>
      <p:font typeface="Butler" panose="02070803080706020303" pitchFamily="18" charset="77"/>
      <p:regular r:id="rId31"/>
      <p:bold r:id="rId32"/>
    </p:embeddedFont>
    <p:embeddedFont>
      <p:font typeface="Butler-Medium" panose="02070803080706020303" pitchFamily="18" charset="77"/>
      <p:regular r:id="rId33"/>
    </p:embeddedFont>
    <p:embeddedFont>
      <p:font typeface="Calibri" panose="020F0502020204030204" pitchFamily="34" charset="0"/>
      <p:regular r:id="rId34"/>
      <p:bold r:id="rId35"/>
      <p:italic r:id="rId36"/>
      <p:boldItalic r:id="rId37"/>
    </p:embeddedFont>
    <p:embeddedFont>
      <p:font typeface="Calibri Light" panose="020F0302020204030204" pitchFamily="34" charset="0"/>
      <p:regular r:id="rId38"/>
      <p:italic r:id="rId39"/>
    </p:embeddedFont>
    <p:embeddedFont>
      <p:font typeface="Helvetica" pitchFamily="2" charset="0"/>
      <p:regular r:id="rId40"/>
      <p:bold r:id="rId41"/>
      <p:italic r:id="rId42"/>
      <p:boldItalic r:id="rId4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–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76685"/>
  </p:normalViewPr>
  <p:slideViewPr>
    <p:cSldViewPr snapToGrid="0" snapToObjects="1" showGuides="1">
      <p:cViewPr varScale="1">
        <p:scale>
          <a:sx n="89" d="100"/>
          <a:sy n="89" d="100"/>
        </p:scale>
        <p:origin x="1336" y="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0.fntdata"/><Relationship Id="rId21" Type="http://schemas.openxmlformats.org/officeDocument/2006/relationships/slide" Target="slides/slide20.xml"/><Relationship Id="rId34" Type="http://schemas.openxmlformats.org/officeDocument/2006/relationships/font" Target="fonts/font5.fntdata"/><Relationship Id="rId42" Type="http://schemas.openxmlformats.org/officeDocument/2006/relationships/font" Target="fonts/font13.fntdata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font" Target="fonts/font11.fntdata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43" Type="http://schemas.openxmlformats.org/officeDocument/2006/relationships/font" Target="fonts/font14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4.fntdata"/><Relationship Id="rId38" Type="http://schemas.openxmlformats.org/officeDocument/2006/relationships/font" Target="fonts/font9.fntdata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font" Target="fonts/font1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888eef1a66_0_6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g888eef1a66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100559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888eef1a66_0_6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Both useful…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Recognise</a:t>
            </a:r>
            <a:r>
              <a:rPr lang="en-US" dirty="0"/>
              <a:t> the differences….understanding, compassionate…learn how to get the best of self others…</a:t>
            </a:r>
          </a:p>
        </p:txBody>
      </p:sp>
      <p:sp>
        <p:nvSpPr>
          <p:cNvPr id="103" name="Google Shape;103;g888eef1a66_0_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405726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/>
              <a:t>Practical Tip: Building this Psychological Muscles (plasticity)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13</a:t>
            </a:fld>
            <a:endParaRPr lang="en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966277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888eef1a66_0_6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3;g888eef1a66_0_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591940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15</a:t>
            </a:fld>
            <a:endParaRPr lang="en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266247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g888eef1a66_0_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9" name="Google Shape;49;g888eef1a66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3229328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g888eef1a66_0_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9" name="Google Shape;49;g888eef1a66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389079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g888eef1a66_0_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9" name="Google Shape;49;g888eef1a66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2332420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g888eef1a66_0_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9" name="Google Shape;49;g888eef1a66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0569201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g888eef1a66_0_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9" name="Google Shape;49;g888eef1a66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540850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g888eef1a66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" name="Google Shape;38;g888eef1a66_0_3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Discussion</a:t>
            </a:r>
            <a:r>
              <a:rPr lang="en-GB" baseline="0" dirty="0"/>
              <a:t> Point – Ref Pre work</a:t>
            </a:r>
            <a:endParaRPr dirty="0"/>
          </a:p>
        </p:txBody>
      </p:sp>
      <p:sp>
        <p:nvSpPr>
          <p:cNvPr id="39" name="Google Shape;39;g888eef1a66_0_3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8269762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9" name="Google Shape;119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21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Clr>
                <a:srgbClr val="FFFF00"/>
              </a:buClr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bg1"/>
                </a:solidFill>
                <a:latin typeface="Butler" panose="02070803080706020303" pitchFamily="18" charset="77"/>
                <a:ea typeface="Roboto" panose="02000000000000000000" pitchFamily="2" charset="0"/>
              </a:rPr>
              <a:t>Think of a something that is/will be a challenge for you</a:t>
            </a:r>
          </a:p>
          <a:p>
            <a:pPr marL="285750" indent="-285750">
              <a:buClr>
                <a:srgbClr val="FFFF00"/>
              </a:buClr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bg1"/>
                </a:solidFill>
                <a:latin typeface="Butler" panose="02070803080706020303" pitchFamily="18" charset="77"/>
                <a:ea typeface="Roboto" panose="02000000000000000000" pitchFamily="2" charset="0"/>
              </a:rPr>
              <a:t>E.g. Presentation, difficult conversation, etc.</a:t>
            </a:r>
          </a:p>
          <a:p>
            <a:pPr marL="285750" indent="-285750">
              <a:buClr>
                <a:srgbClr val="FFFF00"/>
              </a:buClr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bg1"/>
                </a:solidFill>
                <a:latin typeface="Butler" panose="02070803080706020303" pitchFamily="18" charset="77"/>
                <a:ea typeface="Roboto" panose="02000000000000000000" pitchFamily="2" charset="0"/>
              </a:rPr>
              <a:t>We are most comfortable taking on challenges when practiced</a:t>
            </a:r>
          </a:p>
          <a:p>
            <a:pPr marL="285750" indent="-285750">
              <a:buClr>
                <a:srgbClr val="FFFF00"/>
              </a:buClr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bg1"/>
                </a:solidFill>
                <a:latin typeface="Butler" panose="02070803080706020303" pitchFamily="18" charset="77"/>
                <a:ea typeface="Roboto" panose="02000000000000000000" pitchFamily="2" charset="0"/>
              </a:rPr>
              <a:t>Can you practice under similar conditions?</a:t>
            </a:r>
          </a:p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22</a:t>
            </a:fld>
            <a:endParaRPr lang="en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1014945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IE" dirty="0"/>
              <a:t>You will get slides…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E" b="1" dirty="0"/>
              <a:t>Self Assessment exercise</a:t>
            </a:r>
            <a:r>
              <a:rPr lang="en-IE" dirty="0"/>
              <a:t>… Pick the statements you can relate to the most per area?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7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/>
              <a:t>Practical Tip: Building this Psychological Muscles (plasticity)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24</a:t>
            </a:fld>
            <a:endParaRPr lang="en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966277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Humour</a:t>
            </a:r>
            <a:r>
              <a:rPr lang="en-GB" baseline="0" dirty="0"/>
              <a:t> – opportunity to normalise the subject matter – greater understanding of the beauty of MT …. You will leave with some practical tips and an exercise you can do your self and with others.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lang="en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3996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g888eef1a66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" name="Google Shape;38;g888eef1a66_0_3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9" name="Google Shape;39;g888eef1a66_0_3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/>
              <a:t>Practical Tip: Building this Psychological Muscles (plasticity)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lang="en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660096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g888eef1a66_0_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E" dirty="0"/>
              <a:t>The Model – high level with focus on outcomes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E" dirty="0"/>
              <a:t>– 4 ‘factors’ – 8 elements – 4 outcomes …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IE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E" dirty="0"/>
              <a:t>Ask participants to take a picture with your phone.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E" dirty="0"/>
              <a:t>This is the language we are going to be working with today.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9" name="Google Shape;49;g888eef1a66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Poll – Is MT important?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5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066645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888eef1a66_0_7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IE" sz="1200" b="1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Origins Finally Dr Peter Clough @ The University of Hull</a:t>
            </a:r>
            <a:br>
              <a:rPr lang="en-IE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</a:br>
            <a:r>
              <a:rPr lang="en-IE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It has origins in the world of the academic and the practitioner.</a:t>
            </a:r>
          </a:p>
          <a:p>
            <a:r>
              <a:rPr lang="en-IE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Resilience Health psychology - Commitment, control – a passive concept</a:t>
            </a:r>
          </a:p>
          <a:p>
            <a:r>
              <a:rPr lang="en-IE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Hardiness Commitment, control + challenge – becoming proactive</a:t>
            </a:r>
          </a:p>
          <a:p>
            <a:r>
              <a:rPr lang="en-IE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Dienstbier</a:t>
            </a:r>
            <a:r>
              <a:rPr lang="en-IE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- Physiological toughening = psychological toughening</a:t>
            </a:r>
          </a:p>
          <a:p>
            <a:r>
              <a:rPr lang="en-IE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Sports Psychology - MT can help lesser athletes beat more able athletes - Often mentioned but poorly defined</a:t>
            </a:r>
          </a:p>
          <a:p>
            <a:r>
              <a:rPr lang="en-IE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Finally Dr Peter The University of Hull</a:t>
            </a:r>
          </a:p>
          <a:p>
            <a:r>
              <a:rPr lang="en-IE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Defined MT in useful detail &amp; added a fourth dimension – Confidence</a:t>
            </a:r>
          </a:p>
          <a:p>
            <a:r>
              <a:rPr lang="en-IE" sz="1200" b="1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 </a:t>
            </a:r>
            <a:endParaRPr lang="en-IE" sz="1200" b="0" i="0" u="none" strike="noStrike" cap="none" dirty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60;g888eef1a66_0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910789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lte Slide (B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flower&#10;&#10;Description automatically generated">
            <a:extLst>
              <a:ext uri="{FF2B5EF4-FFF2-40B4-BE49-F238E27FC236}">
                <a16:creationId xmlns:a16="http://schemas.microsoft.com/office/drawing/2014/main" id="{46886E98-F259-724C-B87B-4C593E55B2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8" y="0"/>
            <a:ext cx="12189264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26FAE76-944F-9B4D-BCF7-31CFE59C3F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72252" y="1487424"/>
            <a:ext cx="7847496" cy="2110391"/>
          </a:xfrm>
        </p:spPr>
        <p:txBody>
          <a:bodyPr anchor="t">
            <a:normAutofit/>
          </a:bodyPr>
          <a:lstStyle>
            <a:lvl1pPr algn="ctr">
              <a:defRPr sz="6000" b="0" i="0" baseline="0">
                <a:solidFill>
                  <a:srgbClr val="EEF430"/>
                </a:solidFill>
                <a:latin typeface="Butler-Medium" panose="02070803080706020303" pitchFamily="18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E29702-B295-D44C-986B-C6B7EB0C79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Butler-Medium" panose="02070803080706020303" pitchFamily="18" charset="77"/>
              </a:defRPr>
            </a:lvl1pPr>
          </a:lstStyle>
          <a:p>
            <a:fld id="{72CD9014-8F3B-3449-8D50-AE8B86849DC8}" type="datetimeFigureOut">
              <a:rPr lang="en-US" smtClean="0"/>
              <a:t>1/28/21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D29A54-0EF2-B34B-8DB9-1BDA1CAAD3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39000" y="6356350"/>
            <a:ext cx="4114800" cy="365125"/>
          </a:xfrm>
        </p:spPr>
        <p:txBody>
          <a:bodyPr/>
          <a:lstStyle>
            <a:lvl1pPr algn="r">
              <a:defRPr sz="1400">
                <a:solidFill>
                  <a:schemeClr val="bg1"/>
                </a:solidFill>
                <a:latin typeface="Butler-Medium" panose="02070803080706020303" pitchFamily="18" charset="77"/>
              </a:defRPr>
            </a:lvl1pPr>
          </a:lstStyle>
          <a:p>
            <a:endParaRPr lang="en-GB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CA6432A-131B-8A4C-8DCF-4B5EFD302A36}"/>
              </a:ext>
            </a:extLst>
          </p:cNvPr>
          <p:cNvCxnSpPr/>
          <p:nvPr/>
        </p:nvCxnSpPr>
        <p:spPr>
          <a:xfrm>
            <a:off x="838200" y="6231835"/>
            <a:ext cx="105156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1321895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uble Image + text (W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9F31B2-471A-4348-BA27-35ACFAA0C8BB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1225469" y="4814595"/>
            <a:ext cx="4407061" cy="115354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tx1"/>
                </a:solidFill>
              </a:defRPr>
            </a:lvl4pPr>
            <a:lvl5pPr marL="1828800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B05EB5-9BC6-0B4B-ACFE-648712AF6A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25469" y="365125"/>
            <a:ext cx="4407061" cy="426473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857469-3F25-544E-A3AF-3BF273F2F8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2CD9014-8F3B-3449-8D50-AE8B86849DC8}" type="datetimeFigureOut">
              <a:rPr lang="en-US" smtClean="0"/>
              <a:t>1/28/21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EA4D6C-3C6F-A849-AF6A-66AF42EDC3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462E305-2801-D441-8374-E5D4B3D4D3EE}"/>
              </a:ext>
            </a:extLst>
          </p:cNvPr>
          <p:cNvCxnSpPr/>
          <p:nvPr/>
        </p:nvCxnSpPr>
        <p:spPr>
          <a:xfrm>
            <a:off x="838200" y="6231835"/>
            <a:ext cx="105156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E6FF0D2B-37FF-4B4B-9E89-5504AD97AF1D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6642421" y="365125"/>
            <a:ext cx="4407061" cy="426473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00FEAA44-EFBF-3746-9D6F-46812843BE32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607697" y="4814595"/>
            <a:ext cx="4407061" cy="115354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tx1"/>
                </a:solidFill>
              </a:defRPr>
            </a:lvl4pPr>
            <a:lvl5pPr marL="1828800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655775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uble Image + text (B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EBC85AC5-9D4E-DD42-ADF6-8BBE16A432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8" y="0"/>
            <a:ext cx="12189264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9F31B2-471A-4348-BA27-35ACFAA0C8BB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1225469" y="4814595"/>
            <a:ext cx="4407061" cy="115354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B05EB5-9BC6-0B4B-ACFE-648712AF6A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25469" y="365125"/>
            <a:ext cx="4407061" cy="42647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857469-3F25-544E-A3AF-3BF273F2F8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2CD9014-8F3B-3449-8D50-AE8B86849DC8}" type="datetimeFigureOut">
              <a:rPr lang="en-US" smtClean="0"/>
              <a:t>1/28/21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EA4D6C-3C6F-A849-AF6A-66AF42EDC3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462E305-2801-D441-8374-E5D4B3D4D3EE}"/>
              </a:ext>
            </a:extLst>
          </p:cNvPr>
          <p:cNvCxnSpPr/>
          <p:nvPr/>
        </p:nvCxnSpPr>
        <p:spPr>
          <a:xfrm>
            <a:off x="838200" y="6231835"/>
            <a:ext cx="105156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E6FF0D2B-37FF-4B4B-9E89-5504AD97AF1D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6642421" y="365125"/>
            <a:ext cx="4407061" cy="42647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00FEAA44-EFBF-3746-9D6F-46812843BE32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607697" y="4814595"/>
            <a:ext cx="4407061" cy="115354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457832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ro Img (W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B05EB5-9BC6-0B4B-ACFE-648712AF6A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1" y="515438"/>
            <a:ext cx="6400800" cy="524054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857469-3F25-544E-A3AF-3BF273F2F8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2CD9014-8F3B-3449-8D50-AE8B86849DC8}" type="datetimeFigureOut">
              <a:rPr lang="en-US" smtClean="0"/>
              <a:t>1/28/21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EA4D6C-3C6F-A849-AF6A-66AF42EDC3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462E305-2801-D441-8374-E5D4B3D4D3EE}"/>
              </a:ext>
            </a:extLst>
          </p:cNvPr>
          <p:cNvCxnSpPr/>
          <p:nvPr/>
        </p:nvCxnSpPr>
        <p:spPr>
          <a:xfrm>
            <a:off x="838200" y="6231835"/>
            <a:ext cx="105156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A4834664-BC9E-A147-AB41-21FD36913B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14574" y="515437"/>
            <a:ext cx="3839226" cy="1325563"/>
          </a:xfrm>
        </p:spPr>
        <p:txBody>
          <a:bodyPr>
            <a:normAutofit/>
          </a:bodyPr>
          <a:lstStyle>
            <a:lvl1pPr>
              <a:defRPr sz="3600">
                <a:solidFill>
                  <a:srgbClr val="EEF43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58676E8D-BA10-2D4A-A569-149A0BF856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537724" y="1975938"/>
            <a:ext cx="3816076" cy="378004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801371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ro Img (B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EBC85AC5-9D4E-DD42-ADF6-8BBE16A432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8" y="0"/>
            <a:ext cx="12189264" cy="6858000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B05EB5-9BC6-0B4B-ACFE-648712AF6A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1" y="515438"/>
            <a:ext cx="6400800" cy="524054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857469-3F25-544E-A3AF-3BF273F2F8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2CD9014-8F3B-3449-8D50-AE8B86849DC8}" type="datetimeFigureOut">
              <a:rPr lang="en-US" smtClean="0"/>
              <a:t>1/28/21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EA4D6C-3C6F-A849-AF6A-66AF42EDC3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462E305-2801-D441-8374-E5D4B3D4D3EE}"/>
              </a:ext>
            </a:extLst>
          </p:cNvPr>
          <p:cNvCxnSpPr/>
          <p:nvPr/>
        </p:nvCxnSpPr>
        <p:spPr>
          <a:xfrm>
            <a:off x="838200" y="6231835"/>
            <a:ext cx="105156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A4834664-BC9E-A147-AB41-21FD36913B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14574" y="515437"/>
            <a:ext cx="3839226" cy="1325563"/>
          </a:xfrm>
        </p:spPr>
        <p:txBody>
          <a:bodyPr>
            <a:normAutofit/>
          </a:bodyPr>
          <a:lstStyle>
            <a:lvl1pPr>
              <a:defRPr sz="3600">
                <a:solidFill>
                  <a:srgbClr val="EEF43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58676E8D-BA10-2D4A-A569-149A0BF856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537724" y="1975938"/>
            <a:ext cx="3816076" cy="378004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8169554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 slide (W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B3FB31-4589-B644-99A8-0A4A5A60AE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solidFill>
                  <a:srgbClr val="EEF43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B1F9A6-A5CF-3846-A39E-392256E4BD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81655"/>
            <a:ext cx="5157787" cy="523419"/>
          </a:xfrm>
        </p:spPr>
        <p:txBody>
          <a:bodyPr anchor="ctr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B1104D-D969-9948-9F3F-3B7D29008E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743200"/>
            <a:ext cx="5157787" cy="315655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4C189D9-A89C-5F48-995E-F09473AEDE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81657"/>
            <a:ext cx="5183188" cy="523418"/>
          </a:xfrm>
        </p:spPr>
        <p:txBody>
          <a:bodyPr anchor="ctr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88420DB-5AFF-F044-841B-8630C286C51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743199"/>
            <a:ext cx="5183188" cy="315655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E232E5-D63C-3E4F-AB16-3483F11E74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2CD9014-8F3B-3449-8D50-AE8B86849DC8}" type="datetimeFigureOut">
              <a:rPr lang="en-US" smtClean="0"/>
              <a:t>1/28/21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74D95E8-98F5-4741-A069-0E9D800749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E30266E-E0C8-BD4D-9B68-72121D052F2B}"/>
              </a:ext>
            </a:extLst>
          </p:cNvPr>
          <p:cNvCxnSpPr/>
          <p:nvPr/>
        </p:nvCxnSpPr>
        <p:spPr>
          <a:xfrm>
            <a:off x="838200" y="6231835"/>
            <a:ext cx="105156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3871824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 slide (B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C3BF85A6-B6AA-234A-AF92-84F2FC2283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8" y="0"/>
            <a:ext cx="12189264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7B3FB31-4589-B644-99A8-0A4A5A60AE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solidFill>
                  <a:srgbClr val="EEF43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B1F9A6-A5CF-3846-A39E-392256E4BD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81655"/>
            <a:ext cx="5157787" cy="523419"/>
          </a:xfrm>
        </p:spPr>
        <p:txBody>
          <a:bodyPr anchor="ctr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B1104D-D969-9948-9F3F-3B7D29008E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743200"/>
            <a:ext cx="5157787" cy="315655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4C189D9-A89C-5F48-995E-F09473AEDE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81657"/>
            <a:ext cx="5183188" cy="523418"/>
          </a:xfrm>
        </p:spPr>
        <p:txBody>
          <a:bodyPr anchor="ctr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88420DB-5AFF-F044-841B-8630C286C51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743199"/>
            <a:ext cx="5183188" cy="315655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E232E5-D63C-3E4F-AB16-3483F11E74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2CD9014-8F3B-3449-8D50-AE8B86849DC8}" type="datetimeFigureOut">
              <a:rPr lang="en-US" smtClean="0"/>
              <a:t>1/28/21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74D95E8-98F5-4741-A069-0E9D800749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E30266E-E0C8-BD4D-9B68-72121D052F2B}"/>
              </a:ext>
            </a:extLst>
          </p:cNvPr>
          <p:cNvCxnSpPr/>
          <p:nvPr/>
        </p:nvCxnSpPr>
        <p:spPr>
          <a:xfrm>
            <a:off x="838200" y="6231835"/>
            <a:ext cx="105156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0416665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ey Points (B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F51643E2-2D36-D442-9575-81C5605C95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8" y="0"/>
            <a:ext cx="12189264" cy="6858000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409C4F1-A92F-6D47-AD5D-AFB3D35AA6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2CD9014-8F3B-3449-8D50-AE8B86849DC8}" type="datetimeFigureOut">
              <a:rPr lang="en-US" smtClean="0"/>
              <a:t>1/28/21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B9FE72-776D-204F-983E-7474F773A3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1E5A571-CE8E-B447-BC58-EE442BCE576C}"/>
              </a:ext>
            </a:extLst>
          </p:cNvPr>
          <p:cNvCxnSpPr/>
          <p:nvPr/>
        </p:nvCxnSpPr>
        <p:spPr>
          <a:xfrm>
            <a:off x="838200" y="6231835"/>
            <a:ext cx="105156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A picture containing drawing&#10;&#10;Description automatically generated">
            <a:extLst>
              <a:ext uri="{FF2B5EF4-FFF2-40B4-BE49-F238E27FC236}">
                <a16:creationId xmlns:a16="http://schemas.microsoft.com/office/drawing/2014/main" id="{62F2111B-C3BE-BC41-A0E5-08ABD31816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2450" y="1310796"/>
            <a:ext cx="8547100" cy="1104900"/>
          </a:xfrm>
          <a:prstGeom prst="rect">
            <a:avLst/>
          </a:prstGeom>
        </p:spPr>
      </p:pic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AE37807F-8EAC-A544-8A65-46125F972D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3194381"/>
            <a:ext cx="3245285" cy="249584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E2A5E3DA-3CC6-A146-8F4A-53D6004F37E8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4508326" y="3194381"/>
            <a:ext cx="3245285" cy="249584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D6C509A6-E1B7-D44E-8DB3-DF36339EA1A5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153400" y="3194381"/>
            <a:ext cx="3245285" cy="249584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8606103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 Slide (B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F51643E2-2D36-D442-9575-81C5605C95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8" y="0"/>
            <a:ext cx="12189264" cy="6858000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409C4F1-A92F-6D47-AD5D-AFB3D35AA6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2CD9014-8F3B-3449-8D50-AE8B86849DC8}" type="datetimeFigureOut">
              <a:rPr lang="en-US" smtClean="0"/>
              <a:t>1/28/21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B9FE72-776D-204F-983E-7474F773A3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1E5A571-CE8E-B447-BC58-EE442BCE576C}"/>
              </a:ext>
            </a:extLst>
          </p:cNvPr>
          <p:cNvCxnSpPr/>
          <p:nvPr/>
        </p:nvCxnSpPr>
        <p:spPr>
          <a:xfrm>
            <a:off x="838200" y="6231835"/>
            <a:ext cx="105156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AE37807F-8EAC-A544-8A65-46125F972DB0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295538" y="3194381"/>
            <a:ext cx="5600178" cy="6886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40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Slide</a:t>
            </a:r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FBE18674-30B1-F94F-9BCF-C1AB3C71D2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7501" y="1320800"/>
            <a:ext cx="3936253" cy="421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160866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73566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D9014-8F3B-3449-8D50-AE8B86849DC8}" type="datetimeFigureOut">
              <a:rPr lang="en-US" smtClean="0"/>
              <a:t>1/28/21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/>
          <a:lstStyle/>
          <a:p>
            <a:fld id="{8D7787A2-9C79-B54B-97EE-3FFCB5831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053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(W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6FAE76-944F-9B4D-BCF7-31CFE59C3F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72252" y="1487424"/>
            <a:ext cx="7847496" cy="2110391"/>
          </a:xfrm>
        </p:spPr>
        <p:txBody>
          <a:bodyPr anchor="t">
            <a:normAutofit/>
          </a:bodyPr>
          <a:lstStyle>
            <a:lvl1pPr algn="ctr">
              <a:defRPr sz="6000" b="0" i="0" baseline="0">
                <a:solidFill>
                  <a:srgbClr val="EEF430"/>
                </a:solidFill>
                <a:latin typeface="Butler-Medium" panose="02070803080706020303" pitchFamily="18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E29702-B295-D44C-986B-C6B7EB0C79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Butler-Medium" panose="02070803080706020303" pitchFamily="18" charset="77"/>
              </a:defRPr>
            </a:lvl1pPr>
          </a:lstStyle>
          <a:p>
            <a:fld id="{72CD9014-8F3B-3449-8D50-AE8B86849DC8}" type="datetimeFigureOut">
              <a:rPr lang="en-US" smtClean="0"/>
              <a:t>1/28/21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D29A54-0EF2-B34B-8DB9-1BDA1CAAD3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39000" y="6356350"/>
            <a:ext cx="4114800" cy="365125"/>
          </a:xfrm>
        </p:spPr>
        <p:txBody>
          <a:bodyPr/>
          <a:lstStyle>
            <a:lvl1pPr algn="r">
              <a:defRPr sz="1400">
                <a:solidFill>
                  <a:schemeClr val="tx1"/>
                </a:solidFill>
                <a:latin typeface="Butler-Medium" panose="02070803080706020303" pitchFamily="18" charset="77"/>
              </a:defRPr>
            </a:lvl1pPr>
          </a:lstStyle>
          <a:p>
            <a:endParaRPr lang="en-GB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CA6432A-131B-8A4C-8DCF-4B5EFD302A36}"/>
              </a:ext>
            </a:extLst>
          </p:cNvPr>
          <p:cNvCxnSpPr/>
          <p:nvPr/>
        </p:nvCxnSpPr>
        <p:spPr>
          <a:xfrm>
            <a:off x="838200" y="6231835"/>
            <a:ext cx="105156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D42278C2-2157-CD44-984B-C48925CDCA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3400" y="5592957"/>
            <a:ext cx="3505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636492"/>
      </p:ext>
    </p:extLst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Content with Caption">
  <p:cSld name="6_Content with Caption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55366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D9014-8F3B-3449-8D50-AE8B86849DC8}" type="datetimeFigureOut">
              <a:rPr lang="en-US" smtClean="0"/>
              <a:t>1/28/21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2604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ey Wo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9C2B8E5E-9193-9D41-BC46-3866007C9D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8" y="0"/>
            <a:ext cx="12189264" cy="6858000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E29702-B295-D44C-986B-C6B7EB0C79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Butler-Medium" panose="02070803080706020303" pitchFamily="18" charset="77"/>
              </a:defRPr>
            </a:lvl1pPr>
          </a:lstStyle>
          <a:p>
            <a:fld id="{72CD9014-8F3B-3449-8D50-AE8B86849DC8}" type="datetimeFigureOut">
              <a:rPr lang="en-US" smtClean="0"/>
              <a:t>1/28/21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D29A54-0EF2-B34B-8DB9-1BDA1CAAD3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39000" y="6356350"/>
            <a:ext cx="4114800" cy="365125"/>
          </a:xfrm>
        </p:spPr>
        <p:txBody>
          <a:bodyPr/>
          <a:lstStyle>
            <a:lvl1pPr algn="r">
              <a:defRPr sz="1400">
                <a:solidFill>
                  <a:schemeClr val="bg1"/>
                </a:solidFill>
                <a:latin typeface="Butler-Medium" panose="02070803080706020303" pitchFamily="18" charset="77"/>
              </a:defRPr>
            </a:lvl1pPr>
          </a:lstStyle>
          <a:p>
            <a:endParaRPr lang="en-GB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CA6432A-131B-8A4C-8DCF-4B5EFD302A36}"/>
              </a:ext>
            </a:extLst>
          </p:cNvPr>
          <p:cNvCxnSpPr/>
          <p:nvPr/>
        </p:nvCxnSpPr>
        <p:spPr>
          <a:xfrm>
            <a:off x="838200" y="6231835"/>
            <a:ext cx="105156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E029B5A5-81EA-C642-9DF0-E96AD0C9B9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6800" y="652671"/>
            <a:ext cx="4978400" cy="4953000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D53ADC2C-B7A2-FD42-80DD-6715F7F415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12546" y="2651754"/>
            <a:ext cx="2966907" cy="954834"/>
          </a:xfrm>
        </p:spPr>
        <p:txBody>
          <a:bodyPr anchor="b">
            <a:normAutofit/>
          </a:bodyPr>
          <a:lstStyle>
            <a:lvl1pPr algn="ctr">
              <a:defRPr sz="6000" b="0" i="0" baseline="0">
                <a:solidFill>
                  <a:schemeClr val="bg1"/>
                </a:solidFill>
                <a:latin typeface="Butler-Medium" panose="02070803080706020303" pitchFamily="18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6909936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 text slide (W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D79A3B6-8219-5A4B-A515-8C8EB66F33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1150" y="1390650"/>
            <a:ext cx="3949700" cy="40767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4C49749-6D48-2047-AC25-3F0881849D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2574" y="365125"/>
            <a:ext cx="9621078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185F0B-1E4D-6D4C-B5CA-7E7621EDB6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2574" y="1815824"/>
            <a:ext cx="4737652" cy="4351338"/>
          </a:xfrm>
        </p:spPr>
        <p:txBody>
          <a:bodyPr/>
          <a:lstStyle>
            <a:lvl5pPr>
              <a:defRPr>
                <a:latin typeface="Helvetica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C22541-CDC2-B240-8757-211CFA1A25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D9014-8F3B-3449-8D50-AE8B86849DC8}" type="datetimeFigureOut">
              <a:rPr lang="en-US" smtClean="0"/>
              <a:t>1/28/21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6F1C4C-556A-6849-8790-06FB3715E8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67DB16F-85F5-9443-897A-03EBBA4FD4C1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096000" y="1815824"/>
            <a:ext cx="4737652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775862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 text slide (B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A2AC3D07-8CB6-2E47-9294-04474994BA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8" y="0"/>
            <a:ext cx="12189264" cy="6858000"/>
          </a:xfrm>
          <a:prstGeom prst="rect">
            <a:avLst/>
          </a:prstGeom>
        </p:spPr>
      </p:pic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CD2D79C5-C159-0C47-ABFA-466892DC0E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1150" y="1397000"/>
            <a:ext cx="3949700" cy="4064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4C49749-6D48-2047-AC25-3F0881849D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2574" y="365125"/>
            <a:ext cx="9621078" cy="1325563"/>
          </a:xfrm>
        </p:spPr>
        <p:txBody>
          <a:bodyPr/>
          <a:lstStyle>
            <a:lvl1pPr>
              <a:defRPr>
                <a:solidFill>
                  <a:srgbClr val="EEF43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185F0B-1E4D-6D4C-B5CA-7E7621EDB6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2574" y="1815824"/>
            <a:ext cx="4737652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  <a:latin typeface="Helvetica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C22541-CDC2-B240-8757-211CFA1A25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2CD9014-8F3B-3449-8D50-AE8B86849DC8}" type="datetimeFigureOut">
              <a:rPr lang="en-US" smtClean="0"/>
              <a:t>1/28/21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6F1C4C-556A-6849-8790-06FB3715E8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67DB16F-85F5-9443-897A-03EBBA4FD4C1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096000" y="1815824"/>
            <a:ext cx="4737652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C415010-DF13-7444-9509-DEDA59BCB4FB}"/>
              </a:ext>
            </a:extLst>
          </p:cNvPr>
          <p:cNvCxnSpPr/>
          <p:nvPr/>
        </p:nvCxnSpPr>
        <p:spPr>
          <a:xfrm>
            <a:off x="838200" y="6231835"/>
            <a:ext cx="105156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5734978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and image (W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FDF51E-9212-8443-8960-EBCCBDC9ED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181600" cy="1325563"/>
          </a:xfrm>
        </p:spPr>
        <p:txBody>
          <a:bodyPr/>
          <a:lstStyle>
            <a:lvl1pPr>
              <a:defRPr>
                <a:solidFill>
                  <a:srgbClr val="EEF43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9F31B2-471A-4348-BA27-35ACFAA0C8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6135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857469-3F25-544E-A3AF-3BF273F2F8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2CD9014-8F3B-3449-8D50-AE8B86849DC8}" type="datetimeFigureOut">
              <a:rPr lang="en-US" smtClean="0"/>
              <a:t>1/28/21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EA4D6C-3C6F-A849-AF6A-66AF42EDC3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462E305-2801-D441-8374-E5D4B3D4D3EE}"/>
              </a:ext>
            </a:extLst>
          </p:cNvPr>
          <p:cNvCxnSpPr/>
          <p:nvPr/>
        </p:nvCxnSpPr>
        <p:spPr>
          <a:xfrm>
            <a:off x="838200" y="6231835"/>
            <a:ext cx="105156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1B9C1160-6B23-474D-9C5D-3402F1F8FD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365125"/>
            <a:ext cx="5181600" cy="581183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36240789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ing w/ bullets (B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A2AC3D07-8CB6-2E47-9294-04474994BA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8" y="0"/>
            <a:ext cx="12189264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4C49749-6D48-2047-AC25-3F0881849D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2574" y="365125"/>
            <a:ext cx="9621078" cy="1325563"/>
          </a:xfrm>
        </p:spPr>
        <p:txBody>
          <a:bodyPr/>
          <a:lstStyle>
            <a:lvl1pPr algn="ctr">
              <a:defRPr>
                <a:solidFill>
                  <a:srgbClr val="EEF43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185F0B-1E4D-6D4C-B5CA-7E7621EDB6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43200" y="2055812"/>
            <a:ext cx="6440557" cy="362937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  <a:latin typeface="Helvetica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C22541-CDC2-B240-8757-211CFA1A25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2CD9014-8F3B-3449-8D50-AE8B86849DC8}" type="datetimeFigureOut">
              <a:rPr lang="en-US" smtClean="0"/>
              <a:t>1/28/21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6F1C4C-556A-6849-8790-06FB3715E8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C415010-DF13-7444-9509-DEDA59BCB4FB}"/>
              </a:ext>
            </a:extLst>
          </p:cNvPr>
          <p:cNvCxnSpPr/>
          <p:nvPr/>
        </p:nvCxnSpPr>
        <p:spPr>
          <a:xfrm>
            <a:off x="838200" y="6231835"/>
            <a:ext cx="105156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3006131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Heading w/ bullets (W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C49749-6D48-2047-AC25-3F0881849D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2574" y="365125"/>
            <a:ext cx="9621078" cy="1325563"/>
          </a:xfrm>
        </p:spPr>
        <p:txBody>
          <a:bodyPr/>
          <a:lstStyle>
            <a:lvl1pPr algn="ctr">
              <a:defRPr>
                <a:solidFill>
                  <a:srgbClr val="EEF43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185F0B-1E4D-6D4C-B5CA-7E7621EDB6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43200" y="2055812"/>
            <a:ext cx="6440557" cy="362937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  <a:latin typeface="Helvetica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C22541-CDC2-B240-8757-211CFA1A25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2CD9014-8F3B-3449-8D50-AE8B86849DC8}" type="datetimeFigureOut">
              <a:rPr lang="en-US" smtClean="0"/>
              <a:t>1/28/21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6F1C4C-556A-6849-8790-06FB3715E8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C415010-DF13-7444-9509-DEDA59BCB4FB}"/>
              </a:ext>
            </a:extLst>
          </p:cNvPr>
          <p:cNvCxnSpPr/>
          <p:nvPr/>
        </p:nvCxnSpPr>
        <p:spPr>
          <a:xfrm>
            <a:off x="838200" y="6231835"/>
            <a:ext cx="105156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2453216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ext and Image (B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EBC85AC5-9D4E-DD42-ADF6-8BBE16A432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8" y="0"/>
            <a:ext cx="12189264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6FDF51E-9212-8443-8960-EBCCBDC9ED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181600" cy="1325563"/>
          </a:xfrm>
        </p:spPr>
        <p:txBody>
          <a:bodyPr/>
          <a:lstStyle>
            <a:lvl1pPr>
              <a:defRPr>
                <a:solidFill>
                  <a:srgbClr val="EEF43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9F31B2-471A-4348-BA27-35ACFAA0C8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6135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B05EB5-9BC6-0B4B-ACFE-648712AF6A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365125"/>
            <a:ext cx="5181600" cy="581183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857469-3F25-544E-A3AF-3BF273F2F8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2CD9014-8F3B-3449-8D50-AE8B86849DC8}" type="datetimeFigureOut">
              <a:rPr lang="en-US" smtClean="0"/>
              <a:t>1/28/21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EA4D6C-3C6F-A849-AF6A-66AF42EDC3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462E305-2801-D441-8374-E5D4B3D4D3EE}"/>
              </a:ext>
            </a:extLst>
          </p:cNvPr>
          <p:cNvCxnSpPr/>
          <p:nvPr/>
        </p:nvCxnSpPr>
        <p:spPr>
          <a:xfrm>
            <a:off x="838200" y="6231835"/>
            <a:ext cx="105156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2529356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EB01779-BF88-EA49-AF03-30B363D41C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240650-1073-E74F-92E2-530250B250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671B3D-59A0-094F-86D8-8421590654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  <a:latin typeface="Butler-Medium" panose="02070803080706020303" pitchFamily="18" charset="77"/>
              </a:defRPr>
            </a:lvl1pPr>
          </a:lstStyle>
          <a:p>
            <a:fld id="{72CD9014-8F3B-3449-8D50-AE8B86849DC8}" type="datetimeFigureOut">
              <a:rPr lang="en-US" smtClean="0"/>
              <a:t>1/28/21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62D925-BFBC-EE42-89DF-D10F101D10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390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  <a:latin typeface="Butler-Medium" panose="02070803080706020303" pitchFamily="18" charset="77"/>
              </a:defRPr>
            </a:lvl1pPr>
          </a:lstStyle>
          <a:p>
            <a:endParaRPr lang="en-GB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969C0F3-B1DC-C841-84F3-4160AAF2D70C}"/>
              </a:ext>
            </a:extLst>
          </p:cNvPr>
          <p:cNvCxnSpPr/>
          <p:nvPr/>
        </p:nvCxnSpPr>
        <p:spPr>
          <a:xfrm>
            <a:off x="838200" y="6261904"/>
            <a:ext cx="105156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8405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7" r:id="rId1"/>
    <p:sldLayoutId id="2147483918" r:id="rId2"/>
    <p:sldLayoutId id="2147483919" r:id="rId3"/>
    <p:sldLayoutId id="2147483920" r:id="rId4"/>
    <p:sldLayoutId id="2147483921" r:id="rId5"/>
    <p:sldLayoutId id="2147483922" r:id="rId6"/>
    <p:sldLayoutId id="2147483923" r:id="rId7"/>
    <p:sldLayoutId id="2147483924" r:id="rId8"/>
    <p:sldLayoutId id="2147483925" r:id="rId9"/>
    <p:sldLayoutId id="2147483926" r:id="rId10"/>
    <p:sldLayoutId id="2147483927" r:id="rId11"/>
    <p:sldLayoutId id="2147483928" r:id="rId12"/>
    <p:sldLayoutId id="2147483929" r:id="rId13"/>
    <p:sldLayoutId id="2147483930" r:id="rId14"/>
    <p:sldLayoutId id="2147483931" r:id="rId15"/>
    <p:sldLayoutId id="2147483932" r:id="rId16"/>
    <p:sldLayoutId id="2147483933" r:id="rId17"/>
    <p:sldLayoutId id="2147483934" r:id="rId18"/>
    <p:sldLayoutId id="2147483936" r:id="rId19"/>
    <p:sldLayoutId id="2147483937" r:id="rId20"/>
    <p:sldLayoutId id="2147483938" r:id="rId2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Butler" panose="02070803080706020303" pitchFamily="18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Butler-Medium" panose="02070803080706020303" pitchFamily="18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Butler-Medium" panose="02070803080706020303" pitchFamily="18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Butler-Medium" panose="02070803080706020303" pitchFamily="18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605643" y="1565859"/>
            <a:ext cx="3843546" cy="1961518"/>
          </a:xfrm>
          <a:prstGeom prst="rect">
            <a:avLst/>
          </a:prstGeom>
        </p:spPr>
        <p:txBody>
          <a:bodyPr vert="horz" wrap="square" lIns="0" tIns="10941" rIns="0" bIns="0" rtlCol="0">
            <a:spAutoFit/>
          </a:bodyPr>
          <a:lstStyle/>
          <a:p>
            <a:pPr marL="862575" marR="856240" indent="-576" algn="ctr">
              <a:spcBef>
                <a:spcPts val="86"/>
              </a:spcBef>
            </a:pPr>
            <a:r>
              <a:rPr sz="2040" b="1" spc="45" dirty="0">
                <a:solidFill>
                  <a:srgbClr val="333F48"/>
                </a:solidFill>
                <a:latin typeface="Calibri"/>
                <a:cs typeface="Calibri"/>
              </a:rPr>
              <a:t>ICBE </a:t>
            </a:r>
            <a:r>
              <a:rPr sz="2040" b="1" spc="50" dirty="0">
                <a:solidFill>
                  <a:srgbClr val="333F48"/>
                </a:solidFill>
                <a:latin typeface="Calibri"/>
                <a:cs typeface="Calibri"/>
              </a:rPr>
              <a:t>Lunchtime  </a:t>
            </a:r>
            <a:r>
              <a:rPr sz="2040" b="1" spc="45" dirty="0">
                <a:solidFill>
                  <a:srgbClr val="333F48"/>
                </a:solidFill>
                <a:latin typeface="Calibri"/>
                <a:cs typeface="Calibri"/>
              </a:rPr>
              <a:t>Bite-Sized</a:t>
            </a:r>
            <a:r>
              <a:rPr sz="2040" b="1" spc="-185" dirty="0">
                <a:solidFill>
                  <a:srgbClr val="333F48"/>
                </a:solidFill>
                <a:latin typeface="Calibri"/>
                <a:cs typeface="Calibri"/>
              </a:rPr>
              <a:t> </a:t>
            </a:r>
            <a:r>
              <a:rPr sz="2040" b="1" spc="9" dirty="0">
                <a:solidFill>
                  <a:srgbClr val="333F48"/>
                </a:solidFill>
                <a:latin typeface="Calibri"/>
                <a:cs typeface="Calibri"/>
              </a:rPr>
              <a:t>Webinar</a:t>
            </a:r>
            <a:endParaRPr sz="2040" dirty="0">
              <a:latin typeface="Calibri"/>
              <a:cs typeface="Calibri"/>
            </a:endParaRPr>
          </a:p>
          <a:p>
            <a:pPr marL="10941" marR="4607" algn="ctr">
              <a:lnSpc>
                <a:spcPts val="4888"/>
              </a:lnSpc>
              <a:spcBef>
                <a:spcPts val="567"/>
              </a:spcBef>
            </a:pPr>
            <a:r>
              <a:rPr lang="en-GB" sz="2902" spc="-82" dirty="0">
                <a:solidFill>
                  <a:srgbClr val="D91683"/>
                </a:solidFill>
                <a:latin typeface="Calibri"/>
                <a:cs typeface="Calibri"/>
              </a:rPr>
              <a:t>Building Mental Toughness </a:t>
            </a:r>
          </a:p>
          <a:p>
            <a:pPr marL="10941" marR="4607" algn="ctr">
              <a:lnSpc>
                <a:spcPts val="4888"/>
              </a:lnSpc>
              <a:spcBef>
                <a:spcPts val="567"/>
              </a:spcBef>
            </a:pPr>
            <a:r>
              <a:rPr sz="2040" spc="36" dirty="0">
                <a:solidFill>
                  <a:srgbClr val="333F48"/>
                </a:solidFill>
                <a:latin typeface="Calibri"/>
                <a:cs typeface="Calibri"/>
              </a:rPr>
              <a:t>January </a:t>
            </a:r>
            <a:r>
              <a:rPr sz="2040" spc="-5" dirty="0">
                <a:solidFill>
                  <a:srgbClr val="333F48"/>
                </a:solidFill>
                <a:latin typeface="Calibri"/>
                <a:cs typeface="Calibri"/>
              </a:rPr>
              <a:t>27th, </a:t>
            </a:r>
            <a:r>
              <a:rPr sz="2040" spc="9" dirty="0">
                <a:solidFill>
                  <a:srgbClr val="333F48"/>
                </a:solidFill>
                <a:latin typeface="Calibri"/>
                <a:cs typeface="Calibri"/>
              </a:rPr>
              <a:t>2021 </a:t>
            </a:r>
            <a:r>
              <a:rPr sz="2040" spc="-326" dirty="0">
                <a:solidFill>
                  <a:srgbClr val="333F48"/>
                </a:solidFill>
                <a:latin typeface="Calibri"/>
                <a:cs typeface="Calibri"/>
              </a:rPr>
              <a:t>@ </a:t>
            </a:r>
            <a:r>
              <a:rPr sz="2040" spc="54" dirty="0">
                <a:solidFill>
                  <a:srgbClr val="333F48"/>
                </a:solidFill>
                <a:latin typeface="Calibri"/>
                <a:cs typeface="Calibri"/>
              </a:rPr>
              <a:t>1pm</a:t>
            </a:r>
            <a:endParaRPr sz="2040" dirty="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778893" y="4696746"/>
            <a:ext cx="1486660" cy="12206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4" name="object 4"/>
          <p:cNvSpPr/>
          <p:nvPr/>
        </p:nvSpPr>
        <p:spPr>
          <a:xfrm>
            <a:off x="1247608" y="11"/>
            <a:ext cx="4847817" cy="6855696"/>
          </a:xfrm>
          <a:custGeom>
            <a:avLst/>
            <a:gdLst/>
            <a:ahLst/>
            <a:cxnLst/>
            <a:rect l="l" t="t" r="r" b="b"/>
            <a:pathLst>
              <a:path w="5346065" h="7560309">
                <a:moveTo>
                  <a:pt x="0" y="7559992"/>
                </a:moveTo>
                <a:lnTo>
                  <a:pt x="5345988" y="7559992"/>
                </a:lnTo>
                <a:lnTo>
                  <a:pt x="5345988" y="0"/>
                </a:lnTo>
                <a:lnTo>
                  <a:pt x="0" y="0"/>
                </a:lnTo>
                <a:lnTo>
                  <a:pt x="0" y="7559992"/>
                </a:lnTo>
                <a:close/>
              </a:path>
            </a:pathLst>
          </a:custGeom>
          <a:solidFill>
            <a:srgbClr val="333F48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563901" y="858860"/>
            <a:ext cx="8708259" cy="692807"/>
          </a:xfrm>
          <a:prstGeom prst="rect">
            <a:avLst/>
          </a:prstGeom>
        </p:spPr>
        <p:txBody>
          <a:bodyPr vert="horz" wrap="square" lIns="0" tIns="15547" rIns="0" bIns="0" rtlCol="0" anchor="ctr">
            <a:spAutoFit/>
          </a:bodyPr>
          <a:lstStyle/>
          <a:p>
            <a:pPr marL="4863935">
              <a:lnSpc>
                <a:spcPct val="100000"/>
              </a:lnSpc>
              <a:spcBef>
                <a:spcPts val="122"/>
              </a:spcBef>
            </a:pPr>
            <a:r>
              <a:rPr spc="73" dirty="0"/>
              <a:t>WE</a:t>
            </a:r>
            <a:r>
              <a:rPr spc="190" dirty="0"/>
              <a:t>L</a:t>
            </a:r>
            <a:r>
              <a:rPr spc="141" dirty="0"/>
              <a:t>C</a:t>
            </a:r>
            <a:r>
              <a:rPr spc="91" dirty="0"/>
              <a:t>OME</a:t>
            </a:r>
          </a:p>
        </p:txBody>
      </p:sp>
      <p:sp>
        <p:nvSpPr>
          <p:cNvPr id="6" name="object 6"/>
          <p:cNvSpPr/>
          <p:nvPr/>
        </p:nvSpPr>
        <p:spPr>
          <a:xfrm>
            <a:off x="1434832" y="1287111"/>
            <a:ext cx="4473307" cy="260952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7" name="object 7"/>
          <p:cNvSpPr txBox="1"/>
          <p:nvPr/>
        </p:nvSpPr>
        <p:spPr>
          <a:xfrm>
            <a:off x="1852948" y="3778153"/>
            <a:ext cx="3518828" cy="262787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>
              <a:spcBef>
                <a:spcPts val="91"/>
              </a:spcBef>
            </a:pPr>
            <a:r>
              <a:rPr sz="1632" i="1" spc="-41" dirty="0">
                <a:solidFill>
                  <a:srgbClr val="FFFFFF"/>
                </a:solidFill>
                <a:latin typeface="Calibri"/>
                <a:cs typeface="Calibri"/>
              </a:rPr>
              <a:t>Where </a:t>
            </a:r>
            <a:r>
              <a:rPr sz="1632" i="1" spc="-5" dirty="0">
                <a:solidFill>
                  <a:srgbClr val="FFFFFF"/>
                </a:solidFill>
                <a:latin typeface="Calibri"/>
                <a:cs typeface="Calibri"/>
              </a:rPr>
              <a:t>knowledge </a:t>
            </a:r>
            <a:r>
              <a:rPr sz="1632" i="1" spc="-14" dirty="0">
                <a:solidFill>
                  <a:srgbClr val="FFFFFF"/>
                </a:solidFill>
                <a:latin typeface="Calibri"/>
                <a:cs typeface="Calibri"/>
              </a:rPr>
              <a:t>is shared </a:t>
            </a:r>
            <a:r>
              <a:rPr sz="1632" i="1" spc="18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1632" i="1" spc="-277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32" i="1" spc="-5" dirty="0">
                <a:solidFill>
                  <a:srgbClr val="FFFFFF"/>
                </a:solidFill>
                <a:latin typeface="Calibri"/>
                <a:cs typeface="Calibri"/>
              </a:rPr>
              <a:t>multiplied</a:t>
            </a:r>
            <a:endParaRPr sz="1632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947025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7"/>
          <p:cNvSpPr txBox="1"/>
          <p:nvPr/>
        </p:nvSpPr>
        <p:spPr>
          <a:xfrm>
            <a:off x="953495" y="1576685"/>
            <a:ext cx="4518392" cy="2820922"/>
          </a:xfrm>
          <a:prstGeom prst="rect">
            <a:avLst/>
          </a:prstGeom>
        </p:spPr>
        <p:txBody>
          <a:bodyPr spcFirstLastPara="1" vert="horz" lIns="91440" tIns="45720" rIns="91440" bIns="0" rtlCol="0" anchor="b" anchorCtr="0">
            <a:normAutofit/>
          </a:bodyPr>
          <a:lstStyle/>
          <a:p>
            <a:pPr marL="0" lvl="0" indent="0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dk1"/>
              </a:buClr>
              <a:buSzPts val="4400"/>
            </a:pPr>
            <a:r>
              <a:rPr lang="en-US" sz="6600" b="1" cap="all" dirty="0">
                <a:solidFill>
                  <a:srgbClr val="EEF43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utler" panose="02070803080706020303" pitchFamily="18" charset="77"/>
                <a:ea typeface="+mj-ea"/>
                <a:cs typeface="+mj-cs"/>
              </a:rPr>
              <a:t>Survive </a:t>
            </a:r>
          </a:p>
          <a:p>
            <a:pPr marL="0" lvl="0" indent="0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dk1"/>
              </a:buClr>
              <a:buSzPts val="4400"/>
            </a:pPr>
            <a:endParaRPr lang="en-US" sz="6600" b="1" cap="all" dirty="0">
              <a:solidFill>
                <a:srgbClr val="EEF43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utler" panose="02070803080706020303" pitchFamily="18" charset="77"/>
              <a:ea typeface="+mj-ea"/>
              <a:cs typeface="+mj-cs"/>
            </a:endParaRPr>
          </a:p>
        </p:txBody>
      </p:sp>
      <p:pic>
        <p:nvPicPr>
          <p:cNvPr id="63" name="Google Shape;63;p17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6015525" y="1116345"/>
            <a:ext cx="3488616" cy="38661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682794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8"/>
          <p:cNvSpPr txBox="1"/>
          <p:nvPr/>
        </p:nvSpPr>
        <p:spPr>
          <a:xfrm>
            <a:off x="896694" y="2116380"/>
            <a:ext cx="4062168" cy="1655093"/>
          </a:xfrm>
          <a:prstGeom prst="rect">
            <a:avLst/>
          </a:prstGeom>
        </p:spPr>
        <p:txBody>
          <a:bodyPr spcFirstLastPara="1" vert="horz" lIns="91440" tIns="45720" rIns="91440" bIns="0" rtlCol="0" anchor="b" anchorCtr="0">
            <a:normAutofit fontScale="77500" lnSpcReduction="20000"/>
          </a:bodyPr>
          <a:lstStyle/>
          <a:p>
            <a:pPr marL="0" lvl="0" indent="0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dk1"/>
              </a:buClr>
              <a:buSzPts val="4400"/>
            </a:pPr>
            <a:endParaRPr lang="en-US" sz="3600" cap="all" dirty="0">
              <a:latin typeface="+mj-lt"/>
              <a:ea typeface="+mj-ea"/>
              <a:cs typeface="+mj-cs"/>
            </a:endParaRPr>
          </a:p>
          <a:p>
            <a:pPr marL="0" lvl="0" indent="0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dk1"/>
              </a:buClr>
              <a:buSzPts val="4400"/>
            </a:pPr>
            <a:endParaRPr lang="en-US" sz="3600" cap="all" dirty="0">
              <a:latin typeface="+mj-lt"/>
              <a:ea typeface="+mj-ea"/>
              <a:cs typeface="+mj-cs"/>
            </a:endParaRPr>
          </a:p>
          <a:p>
            <a:pPr marL="0" lvl="0" indent="0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dk1"/>
              </a:buClr>
              <a:buSzPts val="4400"/>
            </a:pPr>
            <a:r>
              <a:rPr lang="en-US" sz="8500" b="1" cap="all" dirty="0">
                <a:solidFill>
                  <a:srgbClr val="EEF43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utler" panose="02070803080706020303" pitchFamily="18" charset="77"/>
                <a:ea typeface="+mj-ea"/>
                <a:cs typeface="+mj-cs"/>
              </a:rPr>
              <a:t>Thrive</a:t>
            </a:r>
          </a:p>
        </p:txBody>
      </p:sp>
      <p:pic>
        <p:nvPicPr>
          <p:cNvPr id="68" name="Google Shape;68;p18"/>
          <p:cNvPicPr preferRelativeResize="0"/>
          <p:nvPr/>
        </p:nvPicPr>
        <p:blipFill rotWithShape="1">
          <a:blip r:embed="rId3"/>
          <a:srcRect l="-2530" t="-1572" r="2530" b="10164"/>
          <a:stretch/>
        </p:blipFill>
        <p:spPr>
          <a:xfrm>
            <a:off x="5796102" y="1116345"/>
            <a:ext cx="3927463" cy="38661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407518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4"/>
          <p:cNvSpPr txBox="1"/>
          <p:nvPr/>
        </p:nvSpPr>
        <p:spPr>
          <a:xfrm>
            <a:off x="1452616" y="962902"/>
            <a:ext cx="4176384" cy="2380828"/>
          </a:xfrm>
          <a:prstGeom prst="rect">
            <a:avLst/>
          </a:prstGeom>
        </p:spPr>
        <p:txBody>
          <a:bodyPr spcFirstLastPara="1" vert="horz" lIns="91440" tIns="45720" rIns="91440" bIns="0" rtlCol="0" anchor="b" anchorCtr="0">
            <a:normAutofit/>
          </a:bodyPr>
          <a:lstStyle/>
          <a:p>
            <a:pPr marL="0" marR="0" lvl="0" indent="0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lt1"/>
              </a:buClr>
              <a:buSzPts val="3600"/>
            </a:pPr>
            <a:endParaRPr lang="en-US" sz="3000" cap="all" dirty="0"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br>
              <a:rPr lang="en-GB" dirty="0"/>
            </a:br>
            <a:r>
              <a:rPr lang="en-GB" dirty="0"/>
              <a:t>Mental Toughness</a:t>
            </a:r>
            <a:br>
              <a:rPr lang="en-GB" dirty="0"/>
            </a:br>
            <a:r>
              <a:rPr lang="en-GB" dirty="0"/>
              <a:t>&amp; </a:t>
            </a:r>
            <a:br>
              <a:rPr lang="en-GB" dirty="0"/>
            </a:br>
            <a:r>
              <a:rPr lang="en-GB" dirty="0"/>
              <a:t>Mental Sensitivity</a:t>
            </a:r>
            <a:br>
              <a:rPr lang="en-GB" dirty="0"/>
            </a:b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4044462" y="5407269"/>
            <a:ext cx="4273061" cy="7121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789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C7AF5B-D48D-42DF-9817-912999D251D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en-IE" sz="5400" dirty="0"/>
              <a:t>What you Think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CC3B66E-F38C-469C-8209-193453F4785A}"/>
              </a:ext>
            </a:extLst>
          </p:cNvPr>
          <p:cNvSpPr>
            <a:spLocks noGrp="1"/>
          </p:cNvSpPr>
          <p:nvPr>
            <p:ph sz="half" idx="12"/>
          </p:nvPr>
        </p:nvSpPr>
        <p:spPr/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IE" sz="6000" dirty="0"/>
              <a:t>How you Feel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FC8D461-6B38-4FBB-95A6-9A01CE61BA19}"/>
              </a:ext>
            </a:extLst>
          </p:cNvPr>
          <p:cNvSpPr>
            <a:spLocks noGrp="1"/>
          </p:cNvSpPr>
          <p:nvPr>
            <p:ph sz="half" idx="13"/>
          </p:nvPr>
        </p:nvSpPr>
        <p:spPr/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IE" sz="6000" dirty="0"/>
              <a:t>What you Do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FEF4364-0637-451F-BC26-C4C3FD66F97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9620250" cy="1325563"/>
          </a:xfrm>
        </p:spPr>
        <p:txBody>
          <a:bodyPr/>
          <a:lstStyle/>
          <a:p>
            <a:r>
              <a:rPr lang="en-IE" dirty="0"/>
              <a:t>BUILDING YOUR MT MUSCLES</a:t>
            </a:r>
          </a:p>
        </p:txBody>
      </p:sp>
    </p:spTree>
    <p:extLst>
      <p:ext uri="{BB962C8B-B14F-4D97-AF65-F5344CB8AC3E}">
        <p14:creationId xmlns:p14="http://schemas.microsoft.com/office/powerpoint/2010/main" val="31287387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4"/>
          <p:cNvSpPr txBox="1"/>
          <p:nvPr/>
        </p:nvSpPr>
        <p:spPr>
          <a:xfrm>
            <a:off x="1452616" y="962902"/>
            <a:ext cx="4176384" cy="2380828"/>
          </a:xfrm>
          <a:prstGeom prst="rect">
            <a:avLst/>
          </a:prstGeom>
        </p:spPr>
        <p:txBody>
          <a:bodyPr spcFirstLastPara="1" vert="horz" lIns="91440" tIns="45720" rIns="91440" bIns="0" rtlCol="0" anchor="b" anchorCtr="0">
            <a:normAutofit/>
          </a:bodyPr>
          <a:lstStyle/>
          <a:p>
            <a:pPr marL="0" marR="0" lvl="0" indent="0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lt1"/>
              </a:buClr>
              <a:buSzPts val="3600"/>
            </a:pPr>
            <a:endParaRPr lang="en-US" sz="3000" cap="all" dirty="0"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92931" y="738554"/>
            <a:ext cx="7806138" cy="3747516"/>
          </a:xfrm>
        </p:spPr>
        <p:txBody>
          <a:bodyPr>
            <a:normAutofit fontScale="90000"/>
          </a:bodyPr>
          <a:lstStyle/>
          <a:p>
            <a:br>
              <a:rPr lang="en-GB" dirty="0"/>
            </a:br>
            <a:r>
              <a:rPr lang="en-GB" dirty="0"/>
              <a:t>Wellbeing</a:t>
            </a:r>
            <a:br>
              <a:rPr lang="en-GB" dirty="0"/>
            </a:br>
            <a:r>
              <a:rPr lang="en-GB" dirty="0"/>
              <a:t>.</a:t>
            </a:r>
            <a:br>
              <a:rPr lang="en-GB" dirty="0"/>
            </a:br>
            <a:r>
              <a:rPr lang="en-GB" dirty="0"/>
              <a:t>Performance</a:t>
            </a:r>
            <a:br>
              <a:rPr lang="en-GB" dirty="0"/>
            </a:br>
            <a:r>
              <a:rPr lang="en-GB" dirty="0"/>
              <a:t>.</a:t>
            </a:r>
            <a:br>
              <a:rPr lang="en-GB" dirty="0"/>
            </a:br>
            <a:r>
              <a:rPr lang="en-GB" dirty="0"/>
              <a:t>Positive Behaviours</a:t>
            </a:r>
            <a:br>
              <a:rPr lang="en-GB" dirty="0"/>
            </a:b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4044462" y="5407269"/>
            <a:ext cx="4273061" cy="7121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0921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66E3F27-C9DB-4B9B-82AE-1BB8E2B18D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</p:spPr>
        <p:txBody>
          <a:bodyPr anchor="ctr">
            <a:normAutofit/>
          </a:bodyPr>
          <a:lstStyle/>
          <a:p>
            <a:r>
              <a:rPr lang="en-IE" dirty="0"/>
              <a:t>Let’s Delve Deeper</a:t>
            </a:r>
          </a:p>
        </p:txBody>
      </p:sp>
      <p:pic>
        <p:nvPicPr>
          <p:cNvPr id="7" name="Picture 6" descr="A magnifying glass on a yellow background&#10;&#10;Description automatically generated">
            <a:extLst>
              <a:ext uri="{FF2B5EF4-FFF2-40B4-BE49-F238E27FC236}">
                <a16:creationId xmlns:a16="http://schemas.microsoft.com/office/drawing/2014/main" id="{F9719DEF-5BD5-4DAE-9319-1BC9D20D9DD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900" b="28107"/>
          <a:stretch/>
        </p:blipFill>
        <p:spPr>
          <a:xfrm>
            <a:off x="838200" y="1825625"/>
            <a:ext cx="10515600" cy="43513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525422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5"/>
          <p:cNvSpPr txBox="1"/>
          <p:nvPr/>
        </p:nvSpPr>
        <p:spPr>
          <a:xfrm>
            <a:off x="626167" y="706250"/>
            <a:ext cx="10112100" cy="467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lice"/>
              <a:buNone/>
            </a:pPr>
            <a:endParaRPr sz="7400"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lice"/>
              <a:buNone/>
            </a:pPr>
            <a:endParaRPr sz="74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lice"/>
              <a:buNone/>
            </a:pPr>
            <a:endParaRPr sz="44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lice"/>
              <a:buNone/>
            </a:pPr>
            <a:endParaRPr sz="4400">
              <a:solidFill>
                <a:schemeClr val="dk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83F6A62-188E-4768-B740-E2F42966B73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017" b="8427"/>
          <a:stretch/>
        </p:blipFill>
        <p:spPr>
          <a:xfrm>
            <a:off x="2733676" y="0"/>
            <a:ext cx="6448424" cy="6166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8441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5"/>
          <p:cNvSpPr txBox="1"/>
          <p:nvPr/>
        </p:nvSpPr>
        <p:spPr>
          <a:xfrm>
            <a:off x="626167" y="706250"/>
            <a:ext cx="10112100" cy="467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lice"/>
              <a:buNone/>
            </a:pPr>
            <a:endParaRPr sz="7400"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lice"/>
              <a:buNone/>
            </a:pPr>
            <a:endParaRPr sz="74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lice"/>
              <a:buNone/>
            </a:pPr>
            <a:endParaRPr sz="44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lice"/>
              <a:buNone/>
            </a:pPr>
            <a:endParaRPr sz="4400">
              <a:solidFill>
                <a:schemeClr val="dk1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77652F8-56F5-4C4E-AB39-6CE88E26232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512" t="12716" r="27733" b="16908"/>
          <a:stretch/>
        </p:blipFill>
        <p:spPr>
          <a:xfrm>
            <a:off x="3377738" y="0"/>
            <a:ext cx="5436524" cy="5916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2767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5"/>
          <p:cNvSpPr txBox="1"/>
          <p:nvPr/>
        </p:nvSpPr>
        <p:spPr>
          <a:xfrm>
            <a:off x="626167" y="706250"/>
            <a:ext cx="10112100" cy="467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lice"/>
              <a:buNone/>
            </a:pPr>
            <a:endParaRPr sz="7400"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lice"/>
              <a:buNone/>
            </a:pPr>
            <a:endParaRPr sz="74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lice"/>
              <a:buNone/>
            </a:pPr>
            <a:endParaRPr sz="44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lice"/>
              <a:buNone/>
            </a:pPr>
            <a:endParaRPr sz="4400">
              <a:solidFill>
                <a:schemeClr val="dk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AB45B1A-6A25-9A4B-A958-5D8AC467642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907" t="17837" r="27586" b="16220"/>
          <a:stretch/>
        </p:blipFill>
        <p:spPr>
          <a:xfrm>
            <a:off x="3096958" y="548640"/>
            <a:ext cx="5465330" cy="5603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4677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5"/>
          <p:cNvSpPr txBox="1"/>
          <p:nvPr/>
        </p:nvSpPr>
        <p:spPr>
          <a:xfrm>
            <a:off x="626167" y="706250"/>
            <a:ext cx="10112100" cy="467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lice"/>
              <a:buNone/>
            </a:pPr>
            <a:endParaRPr sz="7400"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lice"/>
              <a:buNone/>
            </a:pPr>
            <a:endParaRPr sz="74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lice"/>
              <a:buNone/>
            </a:pPr>
            <a:endParaRPr sz="44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lice"/>
              <a:buNone/>
            </a:pPr>
            <a:endParaRPr sz="4400">
              <a:solidFill>
                <a:schemeClr val="dk1"/>
              </a:solidFill>
            </a:endParaRPr>
          </a:p>
        </p:txBody>
      </p:sp>
      <p:pic>
        <p:nvPicPr>
          <p:cNvPr id="4" name="Picture 3" descr="Chart, sunburst chart&#10;&#10;Description automatically generated">
            <a:extLst>
              <a:ext uri="{FF2B5EF4-FFF2-40B4-BE49-F238E27FC236}">
                <a16:creationId xmlns:a16="http://schemas.microsoft.com/office/drawing/2014/main" id="{4AA0EBF3-A800-2E42-90AB-9E7EB8AB2F5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471" t="20178" r="27736" b="19216"/>
          <a:stretch/>
        </p:blipFill>
        <p:spPr>
          <a:xfrm>
            <a:off x="3192086" y="706250"/>
            <a:ext cx="5566683" cy="5328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6393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2"/>
          <p:cNvSpPr txBox="1"/>
          <p:nvPr/>
        </p:nvSpPr>
        <p:spPr>
          <a:xfrm>
            <a:off x="1212574" y="365125"/>
            <a:ext cx="9621078" cy="1325563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L="0" marR="0" lvl="0" indent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700" b="1" i="0" kern="1200" cap="all" dirty="0">
              <a:solidFill>
                <a:srgbClr val="EEF430"/>
              </a:solidFill>
              <a:latin typeface="Butler" panose="02070803080706020303" pitchFamily="18" charset="77"/>
              <a:ea typeface="+mj-ea"/>
              <a:cs typeface="+mj-cs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BD37E1D-920D-4EC0-9CE7-BB9A0731DD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72252" y="1690688"/>
            <a:ext cx="7847496" cy="2110391"/>
          </a:xfrm>
        </p:spPr>
        <p:txBody>
          <a:bodyPr>
            <a:normAutofit fontScale="90000"/>
          </a:bodyPr>
          <a:lstStyle/>
          <a:p>
            <a:r>
              <a:rPr lang="en-IE" b="1" dirty="0"/>
              <a:t>Building Mental Toughness</a:t>
            </a:r>
            <a:br>
              <a:rPr lang="en-IE" dirty="0"/>
            </a:br>
            <a:r>
              <a:rPr lang="en-IE" sz="4400" b="1" i="1" dirty="0"/>
              <a:t>Increasing well-being and performance in self and others</a:t>
            </a:r>
            <a:br>
              <a:rPr lang="en-IE" sz="4400" dirty="0"/>
            </a:br>
            <a:r>
              <a:rPr lang="en-US" sz="4000" b="1" cap="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utler" panose="02070803080706020303" pitchFamily="18" charset="77"/>
              </a:rPr>
              <a:t>27.01.2021</a:t>
            </a:r>
            <a:r>
              <a:rPr lang="en-US" sz="6000" b="1" i="0" kern="1200" cap="all" dirty="0">
                <a:solidFill>
                  <a:srgbClr val="EEF43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utler" panose="02070803080706020303" pitchFamily="18" charset="77"/>
                <a:ea typeface="+mj-ea"/>
                <a:cs typeface="+mj-cs"/>
              </a:rPr>
              <a:t> </a:t>
            </a:r>
            <a:br>
              <a:rPr lang="en-US" sz="6000" b="1" i="0" kern="1200" cap="all" dirty="0">
                <a:solidFill>
                  <a:srgbClr val="EEF430"/>
                </a:solidFill>
                <a:latin typeface="Butler" panose="02070803080706020303" pitchFamily="18" charset="77"/>
                <a:ea typeface="+mj-ea"/>
                <a:cs typeface="+mj-cs"/>
              </a:rPr>
            </a:br>
            <a:endParaRPr lang="en-IE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5"/>
          <p:cNvSpPr txBox="1"/>
          <p:nvPr/>
        </p:nvSpPr>
        <p:spPr>
          <a:xfrm>
            <a:off x="626167" y="706250"/>
            <a:ext cx="10112100" cy="467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lice"/>
              <a:buNone/>
            </a:pPr>
            <a:endParaRPr sz="7400"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lice"/>
              <a:buNone/>
            </a:pPr>
            <a:endParaRPr sz="74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lice"/>
              <a:buNone/>
            </a:pPr>
            <a:endParaRPr sz="44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lice"/>
              <a:buNone/>
            </a:pPr>
            <a:endParaRPr sz="4400">
              <a:solidFill>
                <a:schemeClr val="dk1"/>
              </a:solidFill>
            </a:endParaRPr>
          </a:p>
        </p:txBody>
      </p:sp>
      <p:pic>
        <p:nvPicPr>
          <p:cNvPr id="4" name="Picture 3" descr="Chart, sunburst chart&#10;&#10;Description automatically generated">
            <a:extLst>
              <a:ext uri="{FF2B5EF4-FFF2-40B4-BE49-F238E27FC236}">
                <a16:creationId xmlns:a16="http://schemas.microsoft.com/office/drawing/2014/main" id="{5428F8F5-168F-A24C-AB21-1D38D386D96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715" t="18798" r="28564" b="18573"/>
          <a:stretch/>
        </p:blipFill>
        <p:spPr>
          <a:xfrm>
            <a:off x="3198191" y="278164"/>
            <a:ext cx="5795617" cy="5873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4105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7"/>
          <p:cNvSpPr txBox="1"/>
          <p:nvPr/>
        </p:nvSpPr>
        <p:spPr>
          <a:xfrm>
            <a:off x="786111" y="1345711"/>
            <a:ext cx="4119265" cy="3597764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L="0" marR="0" lvl="0" inden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b="1" i="0" kern="1200" cap="all" dirty="0">
                <a:solidFill>
                  <a:srgbClr val="EEF43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utler" panose="02070803080706020303" pitchFamily="18" charset="77"/>
                <a:ea typeface="+mj-ea"/>
                <a:cs typeface="+mj-cs"/>
              </a:rPr>
              <a:t>Mental Toughness</a:t>
            </a:r>
          </a:p>
          <a:p>
            <a:pPr marL="0" marR="0" lvl="0" inden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b="1" i="0" kern="1200" cap="all" dirty="0">
                <a:solidFill>
                  <a:srgbClr val="EEF43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utler" panose="02070803080706020303" pitchFamily="18" charset="77"/>
                <a:ea typeface="+mj-ea"/>
                <a:cs typeface="+mj-cs"/>
              </a:rPr>
              <a:t>Recap</a:t>
            </a:r>
          </a:p>
        </p:txBody>
      </p:sp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5C89F1C9-16F4-8F4B-A0A1-DBDE0C6930E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07" t="6013" r="-2" b="20888"/>
          <a:stretch/>
        </p:blipFill>
        <p:spPr>
          <a:xfrm>
            <a:off x="5083607" y="1248384"/>
            <a:ext cx="6772564" cy="3867878"/>
          </a:xfrm>
          <a:prstGeom prst="rect">
            <a:avLst/>
          </a:prstGeom>
          <a:noFill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83F6A62-188E-4768-B740-E2F42966B73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1017" b="8427"/>
          <a:stretch/>
        </p:blipFill>
        <p:spPr>
          <a:xfrm>
            <a:off x="5205413" y="1318856"/>
            <a:ext cx="3897542" cy="3726933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835E3DD2-77A8-4A4E-B185-FB58CB6A27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42990" y="2651754"/>
            <a:ext cx="3542913" cy="954834"/>
          </a:xfrm>
        </p:spPr>
        <p:txBody>
          <a:bodyPr anchor="b">
            <a:normAutofit fontScale="90000"/>
          </a:bodyPr>
          <a:lstStyle/>
          <a:p>
            <a:r>
              <a:rPr lang="en-IE" sz="5600" dirty="0"/>
              <a:t>EXERCISE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7ABDC57-57ED-224E-8AC4-3CBAB6F015BC}"/>
              </a:ext>
            </a:extLst>
          </p:cNvPr>
          <p:cNvSpPr txBox="1"/>
          <p:nvPr/>
        </p:nvSpPr>
        <p:spPr>
          <a:xfrm>
            <a:off x="1075914" y="707242"/>
            <a:ext cx="4176384" cy="2380828"/>
          </a:xfrm>
          <a:prstGeom prst="rect">
            <a:avLst/>
          </a:prstGeom>
        </p:spPr>
        <p:txBody>
          <a:bodyPr vert="horz" lIns="91440" tIns="45720" rIns="91440" bIns="0" rtlCol="0" anchor="b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800" cap="all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1280846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rrow: Right 4">
            <a:extLst>
              <a:ext uri="{FF2B5EF4-FFF2-40B4-BE49-F238E27FC236}">
                <a16:creationId xmlns:a16="http://schemas.microsoft.com/office/drawing/2014/main" id="{1D277FC4-8B0C-47A5-9910-048852232F0A}"/>
              </a:ext>
            </a:extLst>
          </p:cNvPr>
          <p:cNvSpPr/>
          <p:nvPr/>
        </p:nvSpPr>
        <p:spPr>
          <a:xfrm>
            <a:off x="1388665" y="57150"/>
            <a:ext cx="9927035" cy="1014028"/>
          </a:xfrm>
          <a:prstGeom prst="rightArrow">
            <a:avLst>
              <a:gd name="adj1" fmla="val 44617"/>
              <a:gd name="adj2" fmla="val 41599"/>
            </a:avLst>
          </a:prstGeom>
        </p:spPr>
        <p:style>
          <a:lnRef idx="0">
            <a:schemeClr val="accent3">
              <a:hueOff val="0"/>
              <a:satOff val="0"/>
              <a:lumOff val="0"/>
              <a:alphaOff val="0"/>
            </a:schemeClr>
          </a:lnRef>
          <a:fillRef idx="1">
            <a:schemeClr val="accent3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pic>
        <p:nvPicPr>
          <p:cNvPr id="4" name="table">
            <a:extLst>
              <a:ext uri="{FF2B5EF4-FFF2-40B4-BE49-F238E27FC236}">
                <a16:creationId xmlns:a16="http://schemas.microsoft.com/office/drawing/2014/main" id="{3F24FE52-EE46-4D69-AA6B-E6B4A86A05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8665" y="68263"/>
            <a:ext cx="9414669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C7AF5B-D48D-42DF-9817-912999D251D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en-IE" sz="5400" dirty="0"/>
              <a:t>What you Think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CC3B66E-F38C-469C-8209-193453F4785A}"/>
              </a:ext>
            </a:extLst>
          </p:cNvPr>
          <p:cNvSpPr>
            <a:spLocks noGrp="1"/>
          </p:cNvSpPr>
          <p:nvPr>
            <p:ph sz="half" idx="12"/>
          </p:nvPr>
        </p:nvSpPr>
        <p:spPr/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IE" sz="6000" dirty="0"/>
              <a:t>How you Feel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FC8D461-6B38-4FBB-95A6-9A01CE61BA19}"/>
              </a:ext>
            </a:extLst>
          </p:cNvPr>
          <p:cNvSpPr>
            <a:spLocks noGrp="1"/>
          </p:cNvSpPr>
          <p:nvPr>
            <p:ph sz="half" idx="13"/>
          </p:nvPr>
        </p:nvSpPr>
        <p:spPr/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IE" sz="6000" dirty="0"/>
              <a:t>What you Do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FEF4364-0637-451F-BC26-C4C3FD66F97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9620250" cy="1325563"/>
          </a:xfrm>
        </p:spPr>
        <p:txBody>
          <a:bodyPr/>
          <a:lstStyle/>
          <a:p>
            <a:r>
              <a:rPr lang="en-IE" dirty="0"/>
              <a:t>BUILDING YOUR MT MUSCLES</a:t>
            </a:r>
          </a:p>
        </p:txBody>
      </p:sp>
    </p:spTree>
    <p:extLst>
      <p:ext uri="{BB962C8B-B14F-4D97-AF65-F5344CB8AC3E}">
        <p14:creationId xmlns:p14="http://schemas.microsoft.com/office/powerpoint/2010/main" val="36277770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606C3CC-6C5C-42A0-81B7-691E3D9E2FA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IE" dirty="0"/>
              <a:t>Thank you </a:t>
            </a:r>
          </a:p>
        </p:txBody>
      </p:sp>
    </p:spTree>
    <p:extLst>
      <p:ext uri="{BB962C8B-B14F-4D97-AF65-F5344CB8AC3E}">
        <p14:creationId xmlns:p14="http://schemas.microsoft.com/office/powerpoint/2010/main" val="7575125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0AFCE4E-6FBE-6A49-A6CC-FB5C4E9EA7F8}"/>
              </a:ext>
            </a:extLst>
          </p:cNvPr>
          <p:cNvSpPr txBox="1"/>
          <p:nvPr/>
        </p:nvSpPr>
        <p:spPr>
          <a:xfrm>
            <a:off x="1212574" y="365125"/>
            <a:ext cx="962107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100" b="1" i="0" kern="1200" cap="all" dirty="0">
              <a:solidFill>
                <a:srgbClr val="EEF430"/>
              </a:solidFill>
              <a:latin typeface="Butler" panose="02070803080706020303" pitchFamily="18" charset="77"/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100" b="1" i="0" kern="1200" cap="all" dirty="0">
                <a:solidFill>
                  <a:srgbClr val="EEF430"/>
                </a:solidFill>
                <a:latin typeface="Butler" panose="02070803080706020303" pitchFamily="18" charset="77"/>
                <a:ea typeface="+mj-ea"/>
                <a:cs typeface="+mj-cs"/>
              </a:rPr>
              <a:t>Any Questions?</a:t>
            </a:r>
          </a:p>
        </p:txBody>
      </p:sp>
      <p:pic>
        <p:nvPicPr>
          <p:cNvPr id="6" name="Graphic 5" descr="Help Thin">
            <a:extLst>
              <a:ext uri="{FF2B5EF4-FFF2-40B4-BE49-F238E27FC236}">
                <a16:creationId xmlns:a16="http://schemas.microsoft.com/office/drawing/2014/main" id="{E630762B-EAFB-4A8D-9BB4-2A2B4B93D8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48793" y="2055812"/>
            <a:ext cx="3629371" cy="3629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20619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433793" y="3014410"/>
            <a:ext cx="7739003" cy="2965634"/>
          </a:xfrm>
          <a:prstGeom prst="rect">
            <a:avLst/>
          </a:prstGeom>
        </p:spPr>
        <p:txBody>
          <a:bodyPr vert="horz" wrap="square" lIns="0" tIns="10365" rIns="0" bIns="0" rtlCol="0">
            <a:spAutoFit/>
          </a:bodyPr>
          <a:lstStyle/>
          <a:p>
            <a:pPr algn="ctr">
              <a:spcBef>
                <a:spcPts val="82"/>
              </a:spcBef>
            </a:pPr>
            <a:endParaRPr lang="en-IE" sz="2358" b="1" i="1" spc="68" dirty="0">
              <a:solidFill>
                <a:srgbClr val="FFFFFF"/>
              </a:solidFill>
              <a:latin typeface="Calibri"/>
              <a:cs typeface="Calibri"/>
            </a:endParaRPr>
          </a:p>
          <a:p>
            <a:pPr algn="ctr">
              <a:spcBef>
                <a:spcPts val="82"/>
              </a:spcBef>
            </a:pPr>
            <a:r>
              <a:rPr lang="en-IE" sz="2358" b="1" i="1" spc="68" dirty="0">
                <a:solidFill>
                  <a:srgbClr val="FFFFFF"/>
                </a:solidFill>
                <a:latin typeface="Calibri"/>
                <a:cs typeface="Calibri"/>
              </a:rPr>
              <a:t>Next Webinar: 11</a:t>
            </a:r>
            <a:r>
              <a:rPr lang="en-IE" sz="2358" b="1" i="1" spc="68" baseline="30000" dirty="0">
                <a:solidFill>
                  <a:srgbClr val="FFFFFF"/>
                </a:solidFill>
                <a:latin typeface="Calibri"/>
                <a:cs typeface="Calibri"/>
              </a:rPr>
              <a:t>th</a:t>
            </a:r>
            <a:r>
              <a:rPr lang="en-IE" sz="2358" b="1" i="1" spc="68" dirty="0">
                <a:solidFill>
                  <a:srgbClr val="FFFFFF"/>
                </a:solidFill>
                <a:latin typeface="Calibri"/>
                <a:cs typeface="Calibri"/>
              </a:rPr>
              <a:t> February, Business Continuity &amp; Risk</a:t>
            </a:r>
          </a:p>
          <a:p>
            <a:pPr algn="ctr">
              <a:spcBef>
                <a:spcPts val="82"/>
              </a:spcBef>
            </a:pPr>
            <a:endParaRPr lang="en-IE" sz="2358" b="1" i="1" spc="68" dirty="0">
              <a:solidFill>
                <a:srgbClr val="FFFFFF"/>
              </a:solidFill>
              <a:latin typeface="Calibri"/>
              <a:cs typeface="Calibri"/>
            </a:endParaRPr>
          </a:p>
          <a:p>
            <a:pPr algn="ctr">
              <a:spcBef>
                <a:spcPts val="82"/>
              </a:spcBef>
            </a:pPr>
            <a:r>
              <a:rPr lang="en-IE" sz="2358" b="1" i="1" spc="68" dirty="0">
                <a:solidFill>
                  <a:srgbClr val="FFFFFF"/>
                </a:solidFill>
                <a:latin typeface="Calibri"/>
                <a:cs typeface="Calibri"/>
              </a:rPr>
              <a:t>Website: </a:t>
            </a:r>
            <a:r>
              <a:rPr lang="en-IE" sz="2358" spc="68" dirty="0">
                <a:solidFill>
                  <a:srgbClr val="FFFFFF"/>
                </a:solidFill>
                <a:latin typeface="Calibri"/>
                <a:cs typeface="Calibri"/>
              </a:rPr>
              <a:t>icbe.ie</a:t>
            </a:r>
            <a:endParaRPr sz="2358" dirty="0">
              <a:latin typeface="Calibri"/>
              <a:cs typeface="Calibri"/>
            </a:endParaRPr>
          </a:p>
          <a:p>
            <a:pPr>
              <a:spcBef>
                <a:spcPts val="45"/>
              </a:spcBef>
            </a:pPr>
            <a:endParaRPr sz="2403" dirty="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2358" b="1" i="1" spc="50" dirty="0">
                <a:solidFill>
                  <a:srgbClr val="FFFFFF"/>
                </a:solidFill>
                <a:latin typeface="Calibri"/>
                <a:cs typeface="Calibri"/>
              </a:rPr>
              <a:t>LinkedIn: </a:t>
            </a:r>
            <a:r>
              <a:rPr sz="2358" spc="5" dirty="0">
                <a:solidFill>
                  <a:srgbClr val="FFFFFF"/>
                </a:solidFill>
                <a:latin typeface="Calibri"/>
                <a:cs typeface="Calibri"/>
              </a:rPr>
              <a:t>Irish Centre </a:t>
            </a:r>
            <a:r>
              <a:rPr sz="2358" spc="-27" dirty="0">
                <a:solidFill>
                  <a:srgbClr val="FFFFFF"/>
                </a:solidFill>
                <a:latin typeface="Calibri"/>
                <a:cs typeface="Calibri"/>
              </a:rPr>
              <a:t>for </a:t>
            </a:r>
            <a:r>
              <a:rPr sz="2358" spc="18" dirty="0">
                <a:solidFill>
                  <a:srgbClr val="FFFFFF"/>
                </a:solidFill>
                <a:latin typeface="Calibri"/>
                <a:cs typeface="Calibri"/>
              </a:rPr>
              <a:t>Business</a:t>
            </a:r>
            <a:r>
              <a:rPr sz="2358" spc="-208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358" spc="18" dirty="0">
                <a:solidFill>
                  <a:srgbClr val="FFFFFF"/>
                </a:solidFill>
                <a:latin typeface="Calibri"/>
                <a:cs typeface="Calibri"/>
              </a:rPr>
              <a:t>Excellence</a:t>
            </a:r>
            <a:endParaRPr sz="2358" dirty="0">
              <a:latin typeface="Calibri"/>
              <a:cs typeface="Calibri"/>
            </a:endParaRPr>
          </a:p>
          <a:p>
            <a:pPr>
              <a:spcBef>
                <a:spcPts val="45"/>
              </a:spcBef>
            </a:pPr>
            <a:endParaRPr sz="2403" dirty="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2358" b="1" i="1" spc="-5" dirty="0">
                <a:solidFill>
                  <a:srgbClr val="FFFFFF"/>
                </a:solidFill>
                <a:latin typeface="Calibri"/>
                <a:cs typeface="Calibri"/>
              </a:rPr>
              <a:t>Twitter:</a:t>
            </a:r>
            <a:r>
              <a:rPr sz="2358" b="1" i="1" spc="-4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358" spc="-14" dirty="0">
                <a:solidFill>
                  <a:srgbClr val="FFFFFF"/>
                </a:solidFill>
                <a:latin typeface="Calibri"/>
                <a:cs typeface="Calibri"/>
              </a:rPr>
              <a:t>@ICBE_Business</a:t>
            </a:r>
            <a:endParaRPr sz="2358" dirty="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074823" y="-119314"/>
            <a:ext cx="6041079" cy="35240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</p:spTree>
    <p:extLst>
      <p:ext uri="{BB962C8B-B14F-4D97-AF65-F5344CB8AC3E}">
        <p14:creationId xmlns:p14="http://schemas.microsoft.com/office/powerpoint/2010/main" val="3676303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3"/>
          <p:cNvSpPr txBox="1"/>
          <p:nvPr/>
        </p:nvSpPr>
        <p:spPr>
          <a:xfrm>
            <a:off x="1212574" y="365125"/>
            <a:ext cx="9621078" cy="1325563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L="0" lvl="0" inden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SzPts val="4400"/>
            </a:pPr>
            <a:r>
              <a:rPr lang="en-US" sz="4400" b="1" i="0" kern="1200" cap="all" baseline="0">
                <a:solidFill>
                  <a:srgbClr val="EEF430"/>
                </a:solidFill>
                <a:latin typeface="Butler" panose="02070803080706020303" pitchFamily="18" charset="77"/>
                <a:ea typeface="+mj-ea"/>
                <a:cs typeface="+mj-cs"/>
              </a:rPr>
              <a:t>Lorna Lawless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98EDA2C-8774-3842-883B-FEC85F4D067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257" r="6010" b="3"/>
          <a:stretch/>
        </p:blipFill>
        <p:spPr>
          <a:xfrm>
            <a:off x="646517" y="1690688"/>
            <a:ext cx="3601520" cy="3307848"/>
          </a:xfrm>
          <a:prstGeom prst="rect">
            <a:avLst/>
          </a:prstGeom>
          <a:noFill/>
        </p:spPr>
      </p:pic>
      <p:sp>
        <p:nvSpPr>
          <p:cNvPr id="46" name="Content Placeholder 3">
            <a:extLst>
              <a:ext uri="{FF2B5EF4-FFF2-40B4-BE49-F238E27FC236}">
                <a16:creationId xmlns:a16="http://schemas.microsoft.com/office/drawing/2014/main" id="{FA439ABC-EB5D-46F6-A2FD-EADBE27247D5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41774" y="1654176"/>
            <a:ext cx="4737652" cy="435133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/>
              <a:t>M.A. in Applied Psychology (Positive &amp; Coaching)</a:t>
            </a:r>
          </a:p>
          <a:p>
            <a:r>
              <a:rPr lang="en-US" dirty="0"/>
              <a:t>Focus on Mental Toughness through performance coaching for amateur and elite athletes</a:t>
            </a:r>
          </a:p>
          <a:p>
            <a:r>
              <a:rPr lang="en-US" dirty="0"/>
              <a:t>Master Trainer for AQR international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92065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08B1B743-0DD5-4B28-A20F-9CF506DE83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725" y="-18763"/>
            <a:ext cx="10544175" cy="6882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8346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3"/>
          <p:cNvSpPr txBox="1"/>
          <p:nvPr/>
        </p:nvSpPr>
        <p:spPr>
          <a:xfrm>
            <a:off x="4612546" y="2651754"/>
            <a:ext cx="2966907" cy="954834"/>
          </a:xfrm>
          <a:prstGeom prst="rect">
            <a:avLst/>
          </a:prstGeom>
        </p:spPr>
        <p:txBody>
          <a:bodyPr spcFirstLastPara="1" vert="horz" lIns="91440" tIns="45720" rIns="91440" bIns="45720" rtlCol="0" anchor="b" anchorCtr="0">
            <a:normAutofit/>
          </a:bodyPr>
          <a:lstStyle/>
          <a:p>
            <a:pPr marL="0" lvl="0" indent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SzPts val="4400"/>
            </a:pPr>
            <a:r>
              <a:rPr lang="en-US" sz="2400" b="0" i="0" kern="1200" cap="all" baseline="0">
                <a:solidFill>
                  <a:schemeClr val="bg1"/>
                </a:solidFill>
                <a:latin typeface="Butler-Medium" panose="02070803080706020303" pitchFamily="18" charset="77"/>
                <a:ea typeface="+mj-ea"/>
                <a:cs typeface="+mj-cs"/>
              </a:rPr>
              <a:t>What is Mental Toughness?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4"/>
          <p:cNvSpPr txBox="1"/>
          <p:nvPr/>
        </p:nvSpPr>
        <p:spPr>
          <a:xfrm>
            <a:off x="531150" y="707074"/>
            <a:ext cx="10187100" cy="380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dirty="0">
              <a:solidFill>
                <a:schemeClr val="dk1"/>
              </a:solidFill>
              <a:latin typeface="Alice"/>
              <a:ea typeface="Alice"/>
              <a:cs typeface="Alice"/>
              <a:sym typeface="Alice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lice"/>
              <a:buNone/>
            </a:pPr>
            <a:endParaRPr sz="4400" dirty="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6400" b="1" dirty="0">
              <a:solidFill>
                <a:schemeClr val="lt1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E9EB3DC-51DF-48DD-B66F-C575FEB63C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2574" y="1116012"/>
            <a:ext cx="9621078" cy="4625975"/>
          </a:xfrm>
        </p:spPr>
        <p:txBody>
          <a:bodyPr>
            <a:normAutofit fontScale="90000"/>
          </a:bodyPr>
          <a:lstStyle/>
          <a:p>
            <a:pPr marL="1143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IE" sz="4900" dirty="0">
                <a:solidFill>
                  <a:schemeClr val="tx1"/>
                </a:solidFill>
              </a:rPr>
              <a:t>“A personality trait which determines, in some part, how individuals respond when exposed to stressors, pressure, opportunity and challenge…irrespective of the prevailing situation.”</a:t>
            </a:r>
            <a:br>
              <a:rPr lang="en-IE" sz="4900" dirty="0">
                <a:solidFill>
                  <a:schemeClr val="tx1"/>
                </a:solidFill>
              </a:rPr>
            </a:br>
            <a:r>
              <a:rPr lang="en-IE" b="0" dirty="0">
                <a:solidFill>
                  <a:schemeClr val="tx1"/>
                </a:solidFill>
              </a:rPr>
              <a:t>(Clough &amp; </a:t>
            </a:r>
            <a:r>
              <a:rPr lang="en-IE" b="0" dirty="0" err="1">
                <a:solidFill>
                  <a:schemeClr val="tx1"/>
                </a:solidFill>
              </a:rPr>
              <a:t>Strycharczyk</a:t>
            </a:r>
            <a:r>
              <a:rPr lang="en-IE" b="0" dirty="0">
                <a:solidFill>
                  <a:schemeClr val="tx1"/>
                </a:solidFill>
              </a:rPr>
              <a:t>, 2011)</a:t>
            </a:r>
            <a:br>
              <a:rPr lang="en-IE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I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C7AF5B-D48D-42DF-9817-912999D251D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en-IE" sz="5400" dirty="0"/>
              <a:t>What you Think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CC3B66E-F38C-469C-8209-193453F4785A}"/>
              </a:ext>
            </a:extLst>
          </p:cNvPr>
          <p:cNvSpPr>
            <a:spLocks noGrp="1"/>
          </p:cNvSpPr>
          <p:nvPr>
            <p:ph sz="half" idx="12"/>
          </p:nvPr>
        </p:nvSpPr>
        <p:spPr/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IE" sz="6000" dirty="0"/>
              <a:t>How you Feel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FC8D461-6B38-4FBB-95A6-9A01CE61BA19}"/>
              </a:ext>
            </a:extLst>
          </p:cNvPr>
          <p:cNvSpPr>
            <a:spLocks noGrp="1"/>
          </p:cNvSpPr>
          <p:nvPr>
            <p:ph sz="half" idx="13"/>
          </p:nvPr>
        </p:nvSpPr>
        <p:spPr/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IE" sz="6000" dirty="0"/>
              <a:t>What you Do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FEF4364-0637-451F-BC26-C4C3FD66F97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9620250" cy="1325563"/>
          </a:xfrm>
        </p:spPr>
        <p:txBody>
          <a:bodyPr/>
          <a:lstStyle/>
          <a:p>
            <a:r>
              <a:rPr lang="en-IE" dirty="0"/>
              <a:t>BUILDING YOUR MT MUSCLES</a:t>
            </a:r>
          </a:p>
        </p:txBody>
      </p:sp>
    </p:spTree>
    <p:extLst>
      <p:ext uri="{BB962C8B-B14F-4D97-AF65-F5344CB8AC3E}">
        <p14:creationId xmlns:p14="http://schemas.microsoft.com/office/powerpoint/2010/main" val="16905935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5"/>
          <p:cNvSpPr txBox="1"/>
          <p:nvPr/>
        </p:nvSpPr>
        <p:spPr>
          <a:xfrm>
            <a:off x="626167" y="706250"/>
            <a:ext cx="10112100" cy="467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lice"/>
              <a:buNone/>
            </a:pPr>
            <a:endParaRPr sz="7400"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lice"/>
              <a:buNone/>
            </a:pPr>
            <a:endParaRPr sz="74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lice"/>
              <a:buNone/>
            </a:pPr>
            <a:endParaRPr sz="44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lice"/>
              <a:buNone/>
            </a:pPr>
            <a:endParaRPr sz="4400">
              <a:solidFill>
                <a:schemeClr val="dk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83F6A62-188E-4768-B740-E2F42966B73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017" b="8427"/>
          <a:stretch/>
        </p:blipFill>
        <p:spPr>
          <a:xfrm>
            <a:off x="2733676" y="0"/>
            <a:ext cx="6448424" cy="6166153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7F49D0-31C8-4C64-ADD7-3A618E8D62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27705" y="1828800"/>
            <a:ext cx="3419091" cy="2658359"/>
          </a:xfrm>
        </p:spPr>
        <p:txBody>
          <a:bodyPr>
            <a:noAutofit/>
          </a:bodyPr>
          <a:lstStyle/>
          <a:p>
            <a:r>
              <a:rPr lang="en-IE" sz="3600" dirty="0"/>
              <a:t>Going Beyond Resilience: </a:t>
            </a:r>
            <a:br>
              <a:rPr lang="en-IE" sz="3600" dirty="0"/>
            </a:br>
            <a:r>
              <a:rPr lang="en-IE" sz="3600" dirty="0"/>
              <a:t>Why Mental Toughness?</a:t>
            </a:r>
            <a:br>
              <a:rPr lang="en-IE" sz="3600" dirty="0"/>
            </a:br>
            <a:endParaRPr lang="en-IE" sz="3600" dirty="0"/>
          </a:p>
        </p:txBody>
      </p:sp>
    </p:spTree>
    <p:extLst>
      <p:ext uri="{BB962C8B-B14F-4D97-AF65-F5344CB8AC3E}">
        <p14:creationId xmlns:p14="http://schemas.microsoft.com/office/powerpoint/2010/main" val="2064524811"/>
      </p:ext>
    </p:extLst>
  </p:cSld>
  <p:clrMapOvr>
    <a:masterClrMapping/>
  </p:clrMapOvr>
</p:sld>
</file>

<file path=ppt/theme/theme1.xml><?xml version="1.0" encoding="utf-8"?>
<a:theme xmlns:a="http://schemas.openxmlformats.org/drawingml/2006/main" name="Distinctions_PP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stinctions_PP.pptx" id="{B76675FA-74F9-4704-98FB-6DD941AD09E6}" vid="{95F84B4F-E187-47E7-8DB0-8ED2353A6B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7580</TotalTime>
  <Words>525</Words>
  <Application>Microsoft Macintosh PowerPoint</Application>
  <PresentationFormat>Widescreen</PresentationFormat>
  <Paragraphs>95</Paragraphs>
  <Slides>27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6" baseType="lpstr">
      <vt:lpstr>Alice</vt:lpstr>
      <vt:lpstr>Times New Roman</vt:lpstr>
      <vt:lpstr>Calibri</vt:lpstr>
      <vt:lpstr>Arial</vt:lpstr>
      <vt:lpstr>Butler</vt:lpstr>
      <vt:lpstr>Butler-Medium</vt:lpstr>
      <vt:lpstr>Helvetica</vt:lpstr>
      <vt:lpstr>Calibri Light</vt:lpstr>
      <vt:lpstr>Distinctions_PP</vt:lpstr>
      <vt:lpstr>WELCOME</vt:lpstr>
      <vt:lpstr>Building Mental Toughness Increasing well-being and performance in self and others 27.01.2021  </vt:lpstr>
      <vt:lpstr>PowerPoint Presentation</vt:lpstr>
      <vt:lpstr>PowerPoint Presentation</vt:lpstr>
      <vt:lpstr>PowerPoint Presentation</vt:lpstr>
      <vt:lpstr>“A personality trait which determines, in some part, how individuals respond when exposed to stressors, pressure, opportunity and challenge…irrespective of the prevailing situation.” (Clough &amp; Strycharczyk, 2011) </vt:lpstr>
      <vt:lpstr>BUILDING YOUR MT MUSCLES</vt:lpstr>
      <vt:lpstr>PowerPoint Presentation</vt:lpstr>
      <vt:lpstr>Going Beyond Resilience:  Why Mental Toughness? </vt:lpstr>
      <vt:lpstr>PowerPoint Presentation</vt:lpstr>
      <vt:lpstr>PowerPoint Presentation</vt:lpstr>
      <vt:lpstr> Mental Toughness &amp;  Mental Sensitivity </vt:lpstr>
      <vt:lpstr>BUILDING YOUR MT MUSCLES</vt:lpstr>
      <vt:lpstr> Wellbeing . Performance . Positive Behaviours </vt:lpstr>
      <vt:lpstr>Let’s Delve Deeper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EXERCISE</vt:lpstr>
      <vt:lpstr>PowerPoint Presentation</vt:lpstr>
      <vt:lpstr>BUILDING YOUR MT MUSCLES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Building Mental Toughness Increasing well-being and performance in self and others    27.01.2021  </dc:title>
  <dc:creator>Dayna Caceres</dc:creator>
  <cp:lastModifiedBy>Lorna Lawless</cp:lastModifiedBy>
  <cp:revision>10</cp:revision>
  <cp:lastPrinted>2021-01-22T13:04:18Z</cp:lastPrinted>
  <dcterms:created xsi:type="dcterms:W3CDTF">2021-01-19T15:57:41Z</dcterms:created>
  <dcterms:modified xsi:type="dcterms:W3CDTF">2021-01-28T11:13:53Z</dcterms:modified>
</cp:coreProperties>
</file>