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89" r:id="rId2"/>
    <p:sldMasterId id="2147483973" r:id="rId3"/>
    <p:sldMasterId id="2147484006" r:id="rId4"/>
  </p:sldMasterIdLst>
  <p:handoutMasterIdLst>
    <p:handoutMasterId r:id="rId21"/>
  </p:handoutMasterIdLst>
  <p:sldIdLst>
    <p:sldId id="256" r:id="rId5"/>
    <p:sldId id="259" r:id="rId6"/>
    <p:sldId id="274" r:id="rId7"/>
    <p:sldId id="261" r:id="rId8"/>
    <p:sldId id="275" r:id="rId9"/>
    <p:sldId id="277" r:id="rId10"/>
    <p:sldId id="265" r:id="rId11"/>
    <p:sldId id="278" r:id="rId12"/>
    <p:sldId id="279" r:id="rId13"/>
    <p:sldId id="266" r:id="rId14"/>
    <p:sldId id="268" r:id="rId15"/>
    <p:sldId id="276" r:id="rId16"/>
    <p:sldId id="269" r:id="rId17"/>
    <p:sldId id="273" r:id="rId18"/>
    <p:sldId id="272" r:id="rId19"/>
    <p:sldId id="257" r:id="rId20"/>
  </p:sldIdLst>
  <p:sldSz cx="10693400" cy="7562850"/>
  <p:notesSz cx="9945688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AD5250-9CD9-0C78-BEEC-826EB4671E7B}" v="176" dt="2021-02-15T16:53:59.611"/>
    <p1510:client id="{85E6A845-9E16-CD19-2B2B-441587017430}" v="737" dt="2021-02-16T21:03:08.92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6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B5D00F-B70C-43BB-AD49-CF2248EDDA9C}" type="doc">
      <dgm:prSet loTypeId="urn:microsoft.com/office/officeart/2005/8/layout/matrix2" loCatId="matrix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DB0AC11-9BCC-4FCB-8C2C-D95DF55BE3CD}">
      <dgm:prSet phldr="0"/>
      <dgm:spPr/>
      <dgm:t>
        <a:bodyPr/>
        <a:lstStyle/>
        <a:p>
          <a:pPr rtl="0"/>
          <a:r>
            <a:rPr lang="en-IE" dirty="0">
              <a:latin typeface="Century Gothic" panose="020B0502020202020204"/>
            </a:rPr>
            <a:t>What's the current picture</a:t>
          </a:r>
          <a:endParaRPr lang="en-IE" dirty="0"/>
        </a:p>
      </dgm:t>
    </dgm:pt>
    <dgm:pt modelId="{DC73F25B-7333-4F3E-A3B8-FDEECBDC4F77}" type="parTrans" cxnId="{6A4A8953-786D-4CEA-832F-F71E4325DE7D}">
      <dgm:prSet/>
      <dgm:spPr/>
      <dgm:t>
        <a:bodyPr/>
        <a:lstStyle/>
        <a:p>
          <a:endParaRPr lang="en-IE"/>
        </a:p>
      </dgm:t>
    </dgm:pt>
    <dgm:pt modelId="{8697E8E5-A6D1-445B-99B3-897A9ACD7132}" type="sibTrans" cxnId="{6A4A8953-786D-4CEA-832F-F71E4325DE7D}">
      <dgm:prSet/>
      <dgm:spPr/>
      <dgm:t>
        <a:bodyPr/>
        <a:lstStyle/>
        <a:p>
          <a:endParaRPr lang="en-IE"/>
        </a:p>
      </dgm:t>
    </dgm:pt>
    <dgm:pt modelId="{F4F4735B-2AC0-46D9-94F0-F99DB57DC6F3}">
      <dgm:prSet phldr="0"/>
      <dgm:spPr/>
      <dgm:t>
        <a:bodyPr/>
        <a:lstStyle/>
        <a:p>
          <a:pPr rtl="0"/>
          <a:r>
            <a:rPr lang="en-IE" dirty="0">
              <a:latin typeface="Century Gothic" panose="020B0502020202020204"/>
            </a:rPr>
            <a:t>Psychological Safety, Wellbeing and Remote Work</a:t>
          </a:r>
          <a:endParaRPr lang="en-IE" dirty="0"/>
        </a:p>
      </dgm:t>
    </dgm:pt>
    <dgm:pt modelId="{28CFFAFC-FE0A-412F-A8BF-84A9B3925577}" type="parTrans" cxnId="{F19F046A-D9F7-44C5-8EF3-35C4CE4EE6BD}">
      <dgm:prSet/>
      <dgm:spPr/>
      <dgm:t>
        <a:bodyPr/>
        <a:lstStyle/>
        <a:p>
          <a:endParaRPr lang="en-IE"/>
        </a:p>
      </dgm:t>
    </dgm:pt>
    <dgm:pt modelId="{46B96ED5-46A6-40D4-ADEA-0A794BB3F947}" type="sibTrans" cxnId="{F19F046A-D9F7-44C5-8EF3-35C4CE4EE6BD}">
      <dgm:prSet/>
      <dgm:spPr/>
      <dgm:t>
        <a:bodyPr/>
        <a:lstStyle/>
        <a:p>
          <a:endParaRPr lang="en-IE"/>
        </a:p>
      </dgm:t>
    </dgm:pt>
    <dgm:pt modelId="{7C3FE951-ECB8-4F1C-A064-CF3DBCFD2C85}">
      <dgm:prSet phldr="0"/>
      <dgm:spPr/>
      <dgm:t>
        <a:bodyPr/>
        <a:lstStyle/>
        <a:p>
          <a:pPr rtl="0">
            <a:buSzPts val="1000"/>
            <a:buFont typeface="Symbol" panose="05050102010706020507" pitchFamily="18" charset="2"/>
            <a:buNone/>
          </a:pPr>
          <a:r>
            <a:rPr lang="en-IE" dirty="0">
              <a:latin typeface="Century Gothic" panose="020B0502020202020204"/>
            </a:rPr>
            <a:t>Communication as a Wellbeing Tool for Remote Teams</a:t>
          </a:r>
          <a:endParaRPr lang="en-IE" dirty="0"/>
        </a:p>
      </dgm:t>
    </dgm:pt>
    <dgm:pt modelId="{8768CF3D-6E99-4700-AFA7-D50F3200463A}" type="parTrans" cxnId="{AAB9CE41-BBDF-4B23-9343-B5766D453A46}">
      <dgm:prSet/>
      <dgm:spPr/>
      <dgm:t>
        <a:bodyPr/>
        <a:lstStyle/>
        <a:p>
          <a:endParaRPr lang="en-IE"/>
        </a:p>
      </dgm:t>
    </dgm:pt>
    <dgm:pt modelId="{0034DDDF-7EA8-4232-90BB-D8AFA85EDD8A}" type="sibTrans" cxnId="{AAB9CE41-BBDF-4B23-9343-B5766D453A46}">
      <dgm:prSet/>
      <dgm:spPr/>
      <dgm:t>
        <a:bodyPr/>
        <a:lstStyle/>
        <a:p>
          <a:endParaRPr lang="en-IE"/>
        </a:p>
      </dgm:t>
    </dgm:pt>
    <dgm:pt modelId="{FB541E38-52D1-488C-916F-DE8BA2691EB3}">
      <dgm:prSet phldr="0"/>
      <dgm:spPr/>
      <dgm:t>
        <a:bodyPr/>
        <a:lstStyle/>
        <a:p>
          <a:pPr rtl="0"/>
          <a:r>
            <a:rPr lang="en-IE" dirty="0">
              <a:latin typeface="Century Gothic" panose="020B0502020202020204"/>
            </a:rPr>
            <a:t>Creating and Fostering Wellbeing in Remote Teams</a:t>
          </a:r>
        </a:p>
      </dgm:t>
    </dgm:pt>
    <dgm:pt modelId="{0453BF66-7383-4E4A-8BD3-299638397391}" type="parTrans" cxnId="{48474FDC-EF8E-4A1C-8EE6-FE8111FCE681}">
      <dgm:prSet/>
      <dgm:spPr/>
      <dgm:t>
        <a:bodyPr/>
        <a:lstStyle/>
        <a:p>
          <a:endParaRPr lang="en-IE"/>
        </a:p>
      </dgm:t>
    </dgm:pt>
    <dgm:pt modelId="{60092586-1FE1-4777-9585-DDEF6C9BB950}" type="sibTrans" cxnId="{48474FDC-EF8E-4A1C-8EE6-FE8111FCE681}">
      <dgm:prSet/>
      <dgm:spPr/>
      <dgm:t>
        <a:bodyPr/>
        <a:lstStyle/>
        <a:p>
          <a:endParaRPr lang="en-IE"/>
        </a:p>
      </dgm:t>
    </dgm:pt>
    <dgm:pt modelId="{65DE6C4B-4179-4343-85AC-C64B28C8540B}" type="pres">
      <dgm:prSet presAssocID="{0EB5D00F-B70C-43BB-AD49-CF2248EDDA9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B48017E8-2D43-4944-B58A-31E78FBFF7FF}" type="pres">
      <dgm:prSet presAssocID="{0EB5D00F-B70C-43BB-AD49-CF2248EDDA9C}" presName="axisShape" presStyleLbl="bgShp" presStyleIdx="0" presStyleCnt="1"/>
      <dgm:spPr/>
    </dgm:pt>
    <dgm:pt modelId="{B4DCAA9E-C66B-43AE-92CA-408A05DC28BB}" type="pres">
      <dgm:prSet presAssocID="{0EB5D00F-B70C-43BB-AD49-CF2248EDDA9C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B92182C-A77F-4AB7-9157-E39F85F99342}" type="pres">
      <dgm:prSet presAssocID="{0EB5D00F-B70C-43BB-AD49-CF2248EDDA9C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436E11F-B402-4831-8601-AEBCA4F93159}" type="pres">
      <dgm:prSet presAssocID="{0EB5D00F-B70C-43BB-AD49-CF2248EDDA9C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AFFF277-E164-4F75-9010-6A3BFB62B7D0}" type="pres">
      <dgm:prSet presAssocID="{0EB5D00F-B70C-43BB-AD49-CF2248EDDA9C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B5740436-09E9-4EE1-BD62-6424CEC4A92E}" type="presOf" srcId="{FB541E38-52D1-488C-916F-DE8BA2691EB3}" destId="{8AFFF277-E164-4F75-9010-6A3BFB62B7D0}" srcOrd="0" destOrd="0" presId="urn:microsoft.com/office/officeart/2005/8/layout/matrix2"/>
    <dgm:cxn modelId="{6A4A8953-786D-4CEA-832F-F71E4325DE7D}" srcId="{0EB5D00F-B70C-43BB-AD49-CF2248EDDA9C}" destId="{ADB0AC11-9BCC-4FCB-8C2C-D95DF55BE3CD}" srcOrd="0" destOrd="0" parTransId="{DC73F25B-7333-4F3E-A3B8-FDEECBDC4F77}" sibTransId="{8697E8E5-A6D1-445B-99B3-897A9ACD7132}"/>
    <dgm:cxn modelId="{F19F046A-D9F7-44C5-8EF3-35C4CE4EE6BD}" srcId="{0EB5D00F-B70C-43BB-AD49-CF2248EDDA9C}" destId="{F4F4735B-2AC0-46D9-94F0-F99DB57DC6F3}" srcOrd="1" destOrd="0" parTransId="{28CFFAFC-FE0A-412F-A8BF-84A9B3925577}" sibTransId="{46B96ED5-46A6-40D4-ADEA-0A794BB3F947}"/>
    <dgm:cxn modelId="{AAB9CE41-BBDF-4B23-9343-B5766D453A46}" srcId="{0EB5D00F-B70C-43BB-AD49-CF2248EDDA9C}" destId="{7C3FE951-ECB8-4F1C-A064-CF3DBCFD2C85}" srcOrd="2" destOrd="0" parTransId="{8768CF3D-6E99-4700-AFA7-D50F3200463A}" sibTransId="{0034DDDF-7EA8-4232-90BB-D8AFA85EDD8A}"/>
    <dgm:cxn modelId="{CADCDF5C-613E-4FE8-8548-AF6095D6B1C8}" type="presOf" srcId="{0EB5D00F-B70C-43BB-AD49-CF2248EDDA9C}" destId="{65DE6C4B-4179-4343-85AC-C64B28C8540B}" srcOrd="0" destOrd="0" presId="urn:microsoft.com/office/officeart/2005/8/layout/matrix2"/>
    <dgm:cxn modelId="{6FB1FE47-97CA-477E-8358-E8FD9190765C}" type="presOf" srcId="{7C3FE951-ECB8-4F1C-A064-CF3DBCFD2C85}" destId="{F436E11F-B402-4831-8601-AEBCA4F93159}" srcOrd="0" destOrd="0" presId="urn:microsoft.com/office/officeart/2005/8/layout/matrix2"/>
    <dgm:cxn modelId="{48474FDC-EF8E-4A1C-8EE6-FE8111FCE681}" srcId="{0EB5D00F-B70C-43BB-AD49-CF2248EDDA9C}" destId="{FB541E38-52D1-488C-916F-DE8BA2691EB3}" srcOrd="3" destOrd="0" parTransId="{0453BF66-7383-4E4A-8BD3-299638397391}" sibTransId="{60092586-1FE1-4777-9585-DDEF6C9BB950}"/>
    <dgm:cxn modelId="{9C25C1A4-D9C4-4130-9759-AD0844840B8C}" type="presOf" srcId="{ADB0AC11-9BCC-4FCB-8C2C-D95DF55BE3CD}" destId="{B4DCAA9E-C66B-43AE-92CA-408A05DC28BB}" srcOrd="0" destOrd="0" presId="urn:microsoft.com/office/officeart/2005/8/layout/matrix2"/>
    <dgm:cxn modelId="{37B92AE1-2385-4920-B5F7-94BC7652174E}" type="presOf" srcId="{F4F4735B-2AC0-46D9-94F0-F99DB57DC6F3}" destId="{FB92182C-A77F-4AB7-9157-E39F85F99342}" srcOrd="0" destOrd="0" presId="urn:microsoft.com/office/officeart/2005/8/layout/matrix2"/>
    <dgm:cxn modelId="{BFD3448D-BE37-4D74-A981-88F227AEB1A6}" type="presParOf" srcId="{65DE6C4B-4179-4343-85AC-C64B28C8540B}" destId="{B48017E8-2D43-4944-B58A-31E78FBFF7FF}" srcOrd="0" destOrd="0" presId="urn:microsoft.com/office/officeart/2005/8/layout/matrix2"/>
    <dgm:cxn modelId="{DB8D0218-7334-4D2D-9086-347EF1C1BF7E}" type="presParOf" srcId="{65DE6C4B-4179-4343-85AC-C64B28C8540B}" destId="{B4DCAA9E-C66B-43AE-92CA-408A05DC28BB}" srcOrd="1" destOrd="0" presId="urn:microsoft.com/office/officeart/2005/8/layout/matrix2"/>
    <dgm:cxn modelId="{0F99D6EF-A834-4B02-A2A4-CB0FC9733478}" type="presParOf" srcId="{65DE6C4B-4179-4343-85AC-C64B28C8540B}" destId="{FB92182C-A77F-4AB7-9157-E39F85F99342}" srcOrd="2" destOrd="0" presId="urn:microsoft.com/office/officeart/2005/8/layout/matrix2"/>
    <dgm:cxn modelId="{D2D90082-93A3-4BB3-ABE4-0FBBE6655E3D}" type="presParOf" srcId="{65DE6C4B-4179-4343-85AC-C64B28C8540B}" destId="{F436E11F-B402-4831-8601-AEBCA4F93159}" srcOrd="3" destOrd="0" presId="urn:microsoft.com/office/officeart/2005/8/layout/matrix2"/>
    <dgm:cxn modelId="{F223917C-7AA5-4558-BF0F-60A0BEAE8905}" type="presParOf" srcId="{65DE6C4B-4179-4343-85AC-C64B28C8540B}" destId="{8AFFF277-E164-4F75-9010-6A3BFB62B7D0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738631-BFD5-4D9D-9310-99D6AE094C76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236D284-2AB4-4CB4-9B3D-9A3AD76B1019}">
      <dgm:prSet/>
      <dgm:spPr/>
      <dgm:t>
        <a:bodyPr/>
        <a:lstStyle/>
        <a:p>
          <a:r>
            <a:rPr lang="en-IE"/>
            <a:t>Demands</a:t>
          </a:r>
          <a:endParaRPr lang="en-US"/>
        </a:p>
      </dgm:t>
    </dgm:pt>
    <dgm:pt modelId="{5EB0CE38-25FF-427F-9068-7131EC6FE00B}" type="parTrans" cxnId="{DB7A5F17-9CA2-409C-9390-CF92566D9E02}">
      <dgm:prSet/>
      <dgm:spPr/>
      <dgm:t>
        <a:bodyPr/>
        <a:lstStyle/>
        <a:p>
          <a:endParaRPr lang="en-US"/>
        </a:p>
      </dgm:t>
    </dgm:pt>
    <dgm:pt modelId="{E6D3E184-CDB0-4CC2-A570-7784DC00B10C}" type="sibTrans" cxnId="{DB7A5F17-9CA2-409C-9390-CF92566D9E02}">
      <dgm:prSet/>
      <dgm:spPr/>
      <dgm:t>
        <a:bodyPr/>
        <a:lstStyle/>
        <a:p>
          <a:endParaRPr lang="en-US"/>
        </a:p>
      </dgm:t>
    </dgm:pt>
    <dgm:pt modelId="{10DCB222-D5FB-42EF-9D3A-808336C57692}">
      <dgm:prSet/>
      <dgm:spPr/>
      <dgm:t>
        <a:bodyPr/>
        <a:lstStyle/>
        <a:p>
          <a:r>
            <a:rPr lang="en-IE"/>
            <a:t>Control</a:t>
          </a:r>
          <a:endParaRPr lang="en-US"/>
        </a:p>
      </dgm:t>
    </dgm:pt>
    <dgm:pt modelId="{20C1F67A-0345-4479-A67A-E0BA1C42169E}" type="parTrans" cxnId="{374A459C-05E3-459A-878F-417695945E67}">
      <dgm:prSet/>
      <dgm:spPr/>
      <dgm:t>
        <a:bodyPr/>
        <a:lstStyle/>
        <a:p>
          <a:endParaRPr lang="en-US"/>
        </a:p>
      </dgm:t>
    </dgm:pt>
    <dgm:pt modelId="{31009585-987B-45BD-8E84-BA04D95E41B0}" type="sibTrans" cxnId="{374A459C-05E3-459A-878F-417695945E67}">
      <dgm:prSet/>
      <dgm:spPr/>
      <dgm:t>
        <a:bodyPr/>
        <a:lstStyle/>
        <a:p>
          <a:endParaRPr lang="en-US"/>
        </a:p>
      </dgm:t>
    </dgm:pt>
    <dgm:pt modelId="{4AE5C96B-0640-4CBE-9727-9C98F0FB406C}">
      <dgm:prSet/>
      <dgm:spPr/>
      <dgm:t>
        <a:bodyPr/>
        <a:lstStyle/>
        <a:p>
          <a:r>
            <a:rPr lang="en-IE"/>
            <a:t>Support</a:t>
          </a:r>
          <a:endParaRPr lang="en-US"/>
        </a:p>
      </dgm:t>
    </dgm:pt>
    <dgm:pt modelId="{D3B84940-1ED4-4501-ADDE-4AEFE460714D}" type="parTrans" cxnId="{7A455363-6A9E-4F22-AC36-1F0B6324907E}">
      <dgm:prSet/>
      <dgm:spPr/>
      <dgm:t>
        <a:bodyPr/>
        <a:lstStyle/>
        <a:p>
          <a:endParaRPr lang="en-US"/>
        </a:p>
      </dgm:t>
    </dgm:pt>
    <dgm:pt modelId="{4CB67EA6-B489-4FFF-BF73-E185EA5A4F82}" type="sibTrans" cxnId="{7A455363-6A9E-4F22-AC36-1F0B6324907E}">
      <dgm:prSet/>
      <dgm:spPr/>
      <dgm:t>
        <a:bodyPr/>
        <a:lstStyle/>
        <a:p>
          <a:endParaRPr lang="en-US"/>
        </a:p>
      </dgm:t>
    </dgm:pt>
    <dgm:pt modelId="{30B9F65F-CDD6-4B52-90AB-44B77E635D03}">
      <dgm:prSet/>
      <dgm:spPr/>
      <dgm:t>
        <a:bodyPr/>
        <a:lstStyle/>
        <a:p>
          <a:r>
            <a:rPr lang="en-IE"/>
            <a:t>Role</a:t>
          </a:r>
          <a:endParaRPr lang="en-US"/>
        </a:p>
      </dgm:t>
    </dgm:pt>
    <dgm:pt modelId="{804B69E8-F76B-4839-AA40-4DA0032EB381}" type="parTrans" cxnId="{A3232A03-B7DB-4642-8384-14EEAF60CBB7}">
      <dgm:prSet/>
      <dgm:spPr/>
      <dgm:t>
        <a:bodyPr/>
        <a:lstStyle/>
        <a:p>
          <a:endParaRPr lang="en-US"/>
        </a:p>
      </dgm:t>
    </dgm:pt>
    <dgm:pt modelId="{15DEE159-39E4-44D0-9A59-BC3BF36D9023}" type="sibTrans" cxnId="{A3232A03-B7DB-4642-8384-14EEAF60CBB7}">
      <dgm:prSet/>
      <dgm:spPr/>
      <dgm:t>
        <a:bodyPr/>
        <a:lstStyle/>
        <a:p>
          <a:endParaRPr lang="en-US"/>
        </a:p>
      </dgm:t>
    </dgm:pt>
    <dgm:pt modelId="{7B502120-1779-440B-8AC9-33593FD8FD96}">
      <dgm:prSet/>
      <dgm:spPr/>
      <dgm:t>
        <a:bodyPr/>
        <a:lstStyle/>
        <a:p>
          <a:r>
            <a:rPr lang="en-IE"/>
            <a:t>Relationships</a:t>
          </a:r>
          <a:endParaRPr lang="en-US"/>
        </a:p>
      </dgm:t>
    </dgm:pt>
    <dgm:pt modelId="{475E2FF3-1A6D-4EBE-92AC-F0E74128FF60}" type="parTrans" cxnId="{6148DD7B-C925-4426-8FB8-9566B5593B74}">
      <dgm:prSet/>
      <dgm:spPr/>
      <dgm:t>
        <a:bodyPr/>
        <a:lstStyle/>
        <a:p>
          <a:endParaRPr lang="en-US"/>
        </a:p>
      </dgm:t>
    </dgm:pt>
    <dgm:pt modelId="{812B4938-5850-47AF-832C-90F7145251AB}" type="sibTrans" cxnId="{6148DD7B-C925-4426-8FB8-9566B5593B74}">
      <dgm:prSet/>
      <dgm:spPr/>
      <dgm:t>
        <a:bodyPr/>
        <a:lstStyle/>
        <a:p>
          <a:endParaRPr lang="en-US"/>
        </a:p>
      </dgm:t>
    </dgm:pt>
    <dgm:pt modelId="{DF2533A0-C3F1-4585-84D2-67DC6815E074}">
      <dgm:prSet/>
      <dgm:spPr/>
      <dgm:t>
        <a:bodyPr/>
        <a:lstStyle/>
        <a:p>
          <a:r>
            <a:rPr lang="en-IE"/>
            <a:t>Change</a:t>
          </a:r>
          <a:endParaRPr lang="en-US"/>
        </a:p>
      </dgm:t>
    </dgm:pt>
    <dgm:pt modelId="{CD4F1AC2-1614-4465-A3AE-4F7CEF2A3F20}" type="parTrans" cxnId="{EC15429E-F467-4996-B55C-952D07E99AC0}">
      <dgm:prSet/>
      <dgm:spPr/>
      <dgm:t>
        <a:bodyPr/>
        <a:lstStyle/>
        <a:p>
          <a:endParaRPr lang="en-US"/>
        </a:p>
      </dgm:t>
    </dgm:pt>
    <dgm:pt modelId="{0675265E-1763-4B16-873C-2B87E8C00648}" type="sibTrans" cxnId="{EC15429E-F467-4996-B55C-952D07E99AC0}">
      <dgm:prSet/>
      <dgm:spPr/>
      <dgm:t>
        <a:bodyPr/>
        <a:lstStyle/>
        <a:p>
          <a:endParaRPr lang="en-US"/>
        </a:p>
      </dgm:t>
    </dgm:pt>
    <dgm:pt modelId="{C894330E-F017-46AC-ADEF-5F899AC51A4C}" type="pres">
      <dgm:prSet presAssocID="{14738631-BFD5-4D9D-9310-99D6AE094C7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50354D32-8D4E-4251-8C84-A93DA4CA5E8D}" type="pres">
      <dgm:prSet presAssocID="{9236D284-2AB4-4CB4-9B3D-9A3AD76B101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A5B08CD-80FD-4FF9-A6D7-BF2686107898}" type="pres">
      <dgm:prSet presAssocID="{E6D3E184-CDB0-4CC2-A570-7784DC00B10C}" presName="sibTrans" presStyleCnt="0"/>
      <dgm:spPr/>
    </dgm:pt>
    <dgm:pt modelId="{D5E56E4A-2766-4137-ACFB-298AAC3CCCE1}" type="pres">
      <dgm:prSet presAssocID="{10DCB222-D5FB-42EF-9D3A-808336C5769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91F2CC2-76AA-4E41-9C1D-7D2C486046D5}" type="pres">
      <dgm:prSet presAssocID="{31009585-987B-45BD-8E84-BA04D95E41B0}" presName="sibTrans" presStyleCnt="0"/>
      <dgm:spPr/>
    </dgm:pt>
    <dgm:pt modelId="{155FA018-B534-414A-AB69-D5B7BBB4989B}" type="pres">
      <dgm:prSet presAssocID="{4AE5C96B-0640-4CBE-9727-9C98F0FB406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410F970-25A5-4AB5-80F2-30A3696296DC}" type="pres">
      <dgm:prSet presAssocID="{4CB67EA6-B489-4FFF-BF73-E185EA5A4F82}" presName="sibTrans" presStyleCnt="0"/>
      <dgm:spPr/>
    </dgm:pt>
    <dgm:pt modelId="{2E28BD7F-F73D-4F43-BB5B-4D99A6CE0278}" type="pres">
      <dgm:prSet presAssocID="{30B9F65F-CDD6-4B52-90AB-44B77E635D0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3FD520E-0768-48F1-9028-C395EF7262B6}" type="pres">
      <dgm:prSet presAssocID="{15DEE159-39E4-44D0-9A59-BC3BF36D9023}" presName="sibTrans" presStyleCnt="0"/>
      <dgm:spPr/>
    </dgm:pt>
    <dgm:pt modelId="{420B64D4-0B19-4147-AF66-2F46A8C22DBC}" type="pres">
      <dgm:prSet presAssocID="{7B502120-1779-440B-8AC9-33593FD8FD9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BDB19D4-C053-4160-AED3-1682F1DD3C6C}" type="pres">
      <dgm:prSet presAssocID="{812B4938-5850-47AF-832C-90F7145251AB}" presName="sibTrans" presStyleCnt="0"/>
      <dgm:spPr/>
    </dgm:pt>
    <dgm:pt modelId="{AB49946E-8921-48F5-A44D-813D145AADB6}" type="pres">
      <dgm:prSet presAssocID="{DF2533A0-C3F1-4585-84D2-67DC6815E07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036C05CE-65B7-4795-AB9D-650825C0EF92}" type="presOf" srcId="{9236D284-2AB4-4CB4-9B3D-9A3AD76B1019}" destId="{50354D32-8D4E-4251-8C84-A93DA4CA5E8D}" srcOrd="0" destOrd="0" presId="urn:microsoft.com/office/officeart/2005/8/layout/default"/>
    <dgm:cxn modelId="{A3232A03-B7DB-4642-8384-14EEAF60CBB7}" srcId="{14738631-BFD5-4D9D-9310-99D6AE094C76}" destId="{30B9F65F-CDD6-4B52-90AB-44B77E635D03}" srcOrd="3" destOrd="0" parTransId="{804B69E8-F76B-4839-AA40-4DA0032EB381}" sibTransId="{15DEE159-39E4-44D0-9A59-BC3BF36D9023}"/>
    <dgm:cxn modelId="{374A459C-05E3-459A-878F-417695945E67}" srcId="{14738631-BFD5-4D9D-9310-99D6AE094C76}" destId="{10DCB222-D5FB-42EF-9D3A-808336C57692}" srcOrd="1" destOrd="0" parTransId="{20C1F67A-0345-4479-A67A-E0BA1C42169E}" sibTransId="{31009585-987B-45BD-8E84-BA04D95E41B0}"/>
    <dgm:cxn modelId="{0C1202CF-ACBC-4B78-A986-2C5096F31AC5}" type="presOf" srcId="{4AE5C96B-0640-4CBE-9727-9C98F0FB406C}" destId="{155FA018-B534-414A-AB69-D5B7BBB4989B}" srcOrd="0" destOrd="0" presId="urn:microsoft.com/office/officeart/2005/8/layout/default"/>
    <dgm:cxn modelId="{7A455363-6A9E-4F22-AC36-1F0B6324907E}" srcId="{14738631-BFD5-4D9D-9310-99D6AE094C76}" destId="{4AE5C96B-0640-4CBE-9727-9C98F0FB406C}" srcOrd="2" destOrd="0" parTransId="{D3B84940-1ED4-4501-ADDE-4AEFE460714D}" sibTransId="{4CB67EA6-B489-4FFF-BF73-E185EA5A4F82}"/>
    <dgm:cxn modelId="{6148DD7B-C925-4426-8FB8-9566B5593B74}" srcId="{14738631-BFD5-4D9D-9310-99D6AE094C76}" destId="{7B502120-1779-440B-8AC9-33593FD8FD96}" srcOrd="4" destOrd="0" parTransId="{475E2FF3-1A6D-4EBE-92AC-F0E74128FF60}" sibTransId="{812B4938-5850-47AF-832C-90F7145251AB}"/>
    <dgm:cxn modelId="{42DE783F-8AFE-4864-91A0-A69316E342F6}" type="presOf" srcId="{30B9F65F-CDD6-4B52-90AB-44B77E635D03}" destId="{2E28BD7F-F73D-4F43-BB5B-4D99A6CE0278}" srcOrd="0" destOrd="0" presId="urn:microsoft.com/office/officeart/2005/8/layout/default"/>
    <dgm:cxn modelId="{AEA1AB9D-F428-4DCA-BC65-95549675D196}" type="presOf" srcId="{14738631-BFD5-4D9D-9310-99D6AE094C76}" destId="{C894330E-F017-46AC-ADEF-5F899AC51A4C}" srcOrd="0" destOrd="0" presId="urn:microsoft.com/office/officeart/2005/8/layout/default"/>
    <dgm:cxn modelId="{37650D52-11AF-472A-B5BD-A1DF16F2EEBE}" type="presOf" srcId="{10DCB222-D5FB-42EF-9D3A-808336C57692}" destId="{D5E56E4A-2766-4137-ACFB-298AAC3CCCE1}" srcOrd="0" destOrd="0" presId="urn:microsoft.com/office/officeart/2005/8/layout/default"/>
    <dgm:cxn modelId="{EC15429E-F467-4996-B55C-952D07E99AC0}" srcId="{14738631-BFD5-4D9D-9310-99D6AE094C76}" destId="{DF2533A0-C3F1-4585-84D2-67DC6815E074}" srcOrd="5" destOrd="0" parTransId="{CD4F1AC2-1614-4465-A3AE-4F7CEF2A3F20}" sibTransId="{0675265E-1763-4B16-873C-2B87E8C00648}"/>
    <dgm:cxn modelId="{DB576482-6CEF-4F0A-A1B7-4AACC84FE6F2}" type="presOf" srcId="{DF2533A0-C3F1-4585-84D2-67DC6815E074}" destId="{AB49946E-8921-48F5-A44D-813D145AADB6}" srcOrd="0" destOrd="0" presId="urn:microsoft.com/office/officeart/2005/8/layout/default"/>
    <dgm:cxn modelId="{DB7A5F17-9CA2-409C-9390-CF92566D9E02}" srcId="{14738631-BFD5-4D9D-9310-99D6AE094C76}" destId="{9236D284-2AB4-4CB4-9B3D-9A3AD76B1019}" srcOrd="0" destOrd="0" parTransId="{5EB0CE38-25FF-427F-9068-7131EC6FE00B}" sibTransId="{E6D3E184-CDB0-4CC2-A570-7784DC00B10C}"/>
    <dgm:cxn modelId="{4355C068-FA59-42AA-82AA-1A6443777F9A}" type="presOf" srcId="{7B502120-1779-440B-8AC9-33593FD8FD96}" destId="{420B64D4-0B19-4147-AF66-2F46A8C22DBC}" srcOrd="0" destOrd="0" presId="urn:microsoft.com/office/officeart/2005/8/layout/default"/>
    <dgm:cxn modelId="{D1E9968F-A019-4283-959F-5BDA6ADD7205}" type="presParOf" srcId="{C894330E-F017-46AC-ADEF-5F899AC51A4C}" destId="{50354D32-8D4E-4251-8C84-A93DA4CA5E8D}" srcOrd="0" destOrd="0" presId="urn:microsoft.com/office/officeart/2005/8/layout/default"/>
    <dgm:cxn modelId="{46ACE8D7-C47E-437C-A86F-55D0EE293C29}" type="presParOf" srcId="{C894330E-F017-46AC-ADEF-5F899AC51A4C}" destId="{8A5B08CD-80FD-4FF9-A6D7-BF2686107898}" srcOrd="1" destOrd="0" presId="urn:microsoft.com/office/officeart/2005/8/layout/default"/>
    <dgm:cxn modelId="{2CAE2EC9-3840-464F-9F2F-EC9676E1F734}" type="presParOf" srcId="{C894330E-F017-46AC-ADEF-5F899AC51A4C}" destId="{D5E56E4A-2766-4137-ACFB-298AAC3CCCE1}" srcOrd="2" destOrd="0" presId="urn:microsoft.com/office/officeart/2005/8/layout/default"/>
    <dgm:cxn modelId="{0F8BC27D-5E7D-4F3C-AD54-C36B02D1FA14}" type="presParOf" srcId="{C894330E-F017-46AC-ADEF-5F899AC51A4C}" destId="{C91F2CC2-76AA-4E41-9C1D-7D2C486046D5}" srcOrd="3" destOrd="0" presId="urn:microsoft.com/office/officeart/2005/8/layout/default"/>
    <dgm:cxn modelId="{29BE0EFD-6958-47B7-AFAC-D9EB58E2A370}" type="presParOf" srcId="{C894330E-F017-46AC-ADEF-5F899AC51A4C}" destId="{155FA018-B534-414A-AB69-D5B7BBB4989B}" srcOrd="4" destOrd="0" presId="urn:microsoft.com/office/officeart/2005/8/layout/default"/>
    <dgm:cxn modelId="{E7F5BCD2-41CA-467E-999C-EBFD06FFD75B}" type="presParOf" srcId="{C894330E-F017-46AC-ADEF-5F899AC51A4C}" destId="{F410F970-25A5-4AB5-80F2-30A3696296DC}" srcOrd="5" destOrd="0" presId="urn:microsoft.com/office/officeart/2005/8/layout/default"/>
    <dgm:cxn modelId="{A5CE220A-13BF-4A78-945D-7C310E4C4F91}" type="presParOf" srcId="{C894330E-F017-46AC-ADEF-5F899AC51A4C}" destId="{2E28BD7F-F73D-4F43-BB5B-4D99A6CE0278}" srcOrd="6" destOrd="0" presId="urn:microsoft.com/office/officeart/2005/8/layout/default"/>
    <dgm:cxn modelId="{9E76EE20-DA88-4AD1-B6D5-659B7C7934DE}" type="presParOf" srcId="{C894330E-F017-46AC-ADEF-5F899AC51A4C}" destId="{43FD520E-0768-48F1-9028-C395EF7262B6}" srcOrd="7" destOrd="0" presId="urn:microsoft.com/office/officeart/2005/8/layout/default"/>
    <dgm:cxn modelId="{89C47303-5E36-4784-B08C-06B128EB7ACC}" type="presParOf" srcId="{C894330E-F017-46AC-ADEF-5F899AC51A4C}" destId="{420B64D4-0B19-4147-AF66-2F46A8C22DBC}" srcOrd="8" destOrd="0" presId="urn:microsoft.com/office/officeart/2005/8/layout/default"/>
    <dgm:cxn modelId="{7CBBDAF7-8F72-4839-9575-B040E2491D97}" type="presParOf" srcId="{C894330E-F017-46AC-ADEF-5F899AC51A4C}" destId="{0BDB19D4-C053-4160-AED3-1682F1DD3C6C}" srcOrd="9" destOrd="0" presId="urn:microsoft.com/office/officeart/2005/8/layout/default"/>
    <dgm:cxn modelId="{DB9C60D4-15E6-4EA2-9263-801FB2CBCB66}" type="presParOf" srcId="{C894330E-F017-46AC-ADEF-5F899AC51A4C}" destId="{AB49946E-8921-48F5-A44D-813D145AADB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017E8-2D43-4944-B58A-31E78FBFF7FF}">
      <dsp:nvSpPr>
        <dsp:cNvPr id="0" name=""/>
        <dsp:cNvSpPr/>
      </dsp:nvSpPr>
      <dsp:spPr>
        <a:xfrm>
          <a:off x="561414" y="0"/>
          <a:ext cx="4203502" cy="420350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DCAA9E-C66B-43AE-92CA-408A05DC28BB}">
      <dsp:nvSpPr>
        <dsp:cNvPr id="0" name=""/>
        <dsp:cNvSpPr/>
      </dsp:nvSpPr>
      <dsp:spPr>
        <a:xfrm>
          <a:off x="834641" y="273227"/>
          <a:ext cx="1681400" cy="1681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>
              <a:latin typeface="Century Gothic" panose="020B0502020202020204"/>
            </a:rPr>
            <a:t>What's the current picture</a:t>
          </a:r>
          <a:endParaRPr lang="en-IE" sz="1400" kern="1200" dirty="0"/>
        </a:p>
      </dsp:txBody>
      <dsp:txXfrm>
        <a:off x="916720" y="355306"/>
        <a:ext cx="1517242" cy="1517242"/>
      </dsp:txXfrm>
    </dsp:sp>
    <dsp:sp modelId="{FB92182C-A77F-4AB7-9157-E39F85F99342}">
      <dsp:nvSpPr>
        <dsp:cNvPr id="0" name=""/>
        <dsp:cNvSpPr/>
      </dsp:nvSpPr>
      <dsp:spPr>
        <a:xfrm>
          <a:off x="2810287" y="273227"/>
          <a:ext cx="1681400" cy="16814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>
              <a:latin typeface="Century Gothic" panose="020B0502020202020204"/>
            </a:rPr>
            <a:t>Psychological Safety, Wellbeing and Remote Work</a:t>
          </a:r>
          <a:endParaRPr lang="en-IE" sz="1400" kern="1200" dirty="0"/>
        </a:p>
      </dsp:txBody>
      <dsp:txXfrm>
        <a:off x="2892366" y="355306"/>
        <a:ext cx="1517242" cy="1517242"/>
      </dsp:txXfrm>
    </dsp:sp>
    <dsp:sp modelId="{F436E11F-B402-4831-8601-AEBCA4F93159}">
      <dsp:nvSpPr>
        <dsp:cNvPr id="0" name=""/>
        <dsp:cNvSpPr/>
      </dsp:nvSpPr>
      <dsp:spPr>
        <a:xfrm>
          <a:off x="834641" y="2248873"/>
          <a:ext cx="1681400" cy="16814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en-IE" sz="1400" kern="1200" dirty="0">
              <a:latin typeface="Century Gothic" panose="020B0502020202020204"/>
            </a:rPr>
            <a:t>Communication as a Wellbeing Tool for Remote Teams</a:t>
          </a:r>
          <a:endParaRPr lang="en-IE" sz="1400" kern="1200" dirty="0"/>
        </a:p>
      </dsp:txBody>
      <dsp:txXfrm>
        <a:off x="916720" y="2330952"/>
        <a:ext cx="1517242" cy="1517242"/>
      </dsp:txXfrm>
    </dsp:sp>
    <dsp:sp modelId="{8AFFF277-E164-4F75-9010-6A3BFB62B7D0}">
      <dsp:nvSpPr>
        <dsp:cNvPr id="0" name=""/>
        <dsp:cNvSpPr/>
      </dsp:nvSpPr>
      <dsp:spPr>
        <a:xfrm>
          <a:off x="2810287" y="2248873"/>
          <a:ext cx="1681400" cy="16814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>
              <a:latin typeface="Century Gothic" panose="020B0502020202020204"/>
            </a:rPr>
            <a:t>Creating and Fostering Wellbeing in Remote Teams</a:t>
          </a:r>
        </a:p>
      </dsp:txBody>
      <dsp:txXfrm>
        <a:off x="2892366" y="2330952"/>
        <a:ext cx="1517242" cy="15172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54D32-8D4E-4251-8C84-A93DA4CA5E8D}">
      <dsp:nvSpPr>
        <dsp:cNvPr id="0" name=""/>
        <dsp:cNvSpPr/>
      </dsp:nvSpPr>
      <dsp:spPr>
        <a:xfrm>
          <a:off x="0" y="303673"/>
          <a:ext cx="1802020" cy="10812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/>
            <a:t>Demands</a:t>
          </a:r>
          <a:endParaRPr lang="en-US" sz="2000" kern="1200"/>
        </a:p>
      </dsp:txBody>
      <dsp:txXfrm>
        <a:off x="0" y="303673"/>
        <a:ext cx="1802020" cy="1081212"/>
      </dsp:txXfrm>
    </dsp:sp>
    <dsp:sp modelId="{D5E56E4A-2766-4137-ACFB-298AAC3CCCE1}">
      <dsp:nvSpPr>
        <dsp:cNvPr id="0" name=""/>
        <dsp:cNvSpPr/>
      </dsp:nvSpPr>
      <dsp:spPr>
        <a:xfrm>
          <a:off x="1982222" y="303673"/>
          <a:ext cx="1802020" cy="108121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/>
            <a:t>Control</a:t>
          </a:r>
          <a:endParaRPr lang="en-US" sz="2000" kern="1200"/>
        </a:p>
      </dsp:txBody>
      <dsp:txXfrm>
        <a:off x="1982222" y="303673"/>
        <a:ext cx="1802020" cy="1081212"/>
      </dsp:txXfrm>
    </dsp:sp>
    <dsp:sp modelId="{155FA018-B534-414A-AB69-D5B7BBB4989B}">
      <dsp:nvSpPr>
        <dsp:cNvPr id="0" name=""/>
        <dsp:cNvSpPr/>
      </dsp:nvSpPr>
      <dsp:spPr>
        <a:xfrm>
          <a:off x="3964445" y="303673"/>
          <a:ext cx="1802020" cy="108121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/>
            <a:t>Support</a:t>
          </a:r>
          <a:endParaRPr lang="en-US" sz="2000" kern="1200"/>
        </a:p>
      </dsp:txBody>
      <dsp:txXfrm>
        <a:off x="3964445" y="303673"/>
        <a:ext cx="1802020" cy="1081212"/>
      </dsp:txXfrm>
    </dsp:sp>
    <dsp:sp modelId="{2E28BD7F-F73D-4F43-BB5B-4D99A6CE0278}">
      <dsp:nvSpPr>
        <dsp:cNvPr id="0" name=""/>
        <dsp:cNvSpPr/>
      </dsp:nvSpPr>
      <dsp:spPr>
        <a:xfrm>
          <a:off x="0" y="1565087"/>
          <a:ext cx="1802020" cy="108121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/>
            <a:t>Role</a:t>
          </a:r>
          <a:endParaRPr lang="en-US" sz="2000" kern="1200"/>
        </a:p>
      </dsp:txBody>
      <dsp:txXfrm>
        <a:off x="0" y="1565087"/>
        <a:ext cx="1802020" cy="1081212"/>
      </dsp:txXfrm>
    </dsp:sp>
    <dsp:sp modelId="{420B64D4-0B19-4147-AF66-2F46A8C22DBC}">
      <dsp:nvSpPr>
        <dsp:cNvPr id="0" name=""/>
        <dsp:cNvSpPr/>
      </dsp:nvSpPr>
      <dsp:spPr>
        <a:xfrm>
          <a:off x="1982222" y="1565087"/>
          <a:ext cx="1802020" cy="108121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/>
            <a:t>Relationships</a:t>
          </a:r>
          <a:endParaRPr lang="en-US" sz="2000" kern="1200"/>
        </a:p>
      </dsp:txBody>
      <dsp:txXfrm>
        <a:off x="1982222" y="1565087"/>
        <a:ext cx="1802020" cy="1081212"/>
      </dsp:txXfrm>
    </dsp:sp>
    <dsp:sp modelId="{AB49946E-8921-48F5-A44D-813D145AADB6}">
      <dsp:nvSpPr>
        <dsp:cNvPr id="0" name=""/>
        <dsp:cNvSpPr/>
      </dsp:nvSpPr>
      <dsp:spPr>
        <a:xfrm>
          <a:off x="3964445" y="1565087"/>
          <a:ext cx="1802020" cy="10812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/>
            <a:t>Change</a:t>
          </a:r>
          <a:endParaRPr lang="en-US" sz="2000" kern="1200"/>
        </a:p>
      </dsp:txBody>
      <dsp:txXfrm>
        <a:off x="3964445" y="1565087"/>
        <a:ext cx="1802020" cy="1081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897" cy="344052"/>
          </a:xfrm>
          <a:prstGeom prst="rect">
            <a:avLst/>
          </a:prstGeom>
        </p:spPr>
        <p:txBody>
          <a:bodyPr vert="horz" lIns="84161" tIns="42081" rIns="84161" bIns="42081" rtlCol="0"/>
          <a:lstStyle>
            <a:lvl1pPr algn="l">
              <a:defRPr sz="11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4315" y="0"/>
            <a:ext cx="4308420" cy="344052"/>
          </a:xfrm>
          <a:prstGeom prst="rect">
            <a:avLst/>
          </a:prstGeom>
        </p:spPr>
        <p:txBody>
          <a:bodyPr vert="horz" lIns="84161" tIns="42081" rIns="84161" bIns="42081" rtlCol="0"/>
          <a:lstStyle>
            <a:lvl1pPr algn="r">
              <a:defRPr sz="1100"/>
            </a:lvl1pPr>
          </a:lstStyle>
          <a:p>
            <a:fld id="{2FC02AB1-9AF6-4F96-88AD-89005E71D468}" type="datetimeFigureOut">
              <a:rPr lang="en-IE" smtClean="0"/>
              <a:t>17/02/2021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49"/>
            <a:ext cx="4309897" cy="344051"/>
          </a:xfrm>
          <a:prstGeom prst="rect">
            <a:avLst/>
          </a:prstGeom>
        </p:spPr>
        <p:txBody>
          <a:bodyPr vert="horz" lIns="84161" tIns="42081" rIns="84161" bIns="42081" rtlCol="0" anchor="b"/>
          <a:lstStyle>
            <a:lvl1pPr algn="l">
              <a:defRPr sz="11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4315" y="6513949"/>
            <a:ext cx="4308420" cy="344051"/>
          </a:xfrm>
          <a:prstGeom prst="rect">
            <a:avLst/>
          </a:prstGeom>
        </p:spPr>
        <p:txBody>
          <a:bodyPr vert="horz" lIns="84161" tIns="42081" rIns="84161" bIns="42081" rtlCol="0" anchor="b"/>
          <a:lstStyle>
            <a:lvl1pPr algn="r">
              <a:defRPr sz="1100"/>
            </a:lvl1pPr>
          </a:lstStyle>
          <a:p>
            <a:fld id="{1F49B335-B8F9-46B9-ABA3-41D5F324D75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5639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BAE2-AFE5-4DA4-9E08-AB065B650087}" type="datetimeFigureOut">
              <a:rPr lang="en-IE" smtClean="0"/>
              <a:t>17/02/2021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3FA83-ED3A-4647-974C-246AA4AB960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515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992" y="2871082"/>
            <a:ext cx="7740838" cy="37674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55EF-4087-4DC9-A2DC-E2EC6D3B0F5B}" type="datetimeFigureOut">
              <a:rPr lang="en-IE" smtClean="0"/>
              <a:t>17/02/2021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E305-442E-48E9-A936-2B39F2BD763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8339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rgbClr val="D9168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rgbClr val="D9168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rgbClr val="D9168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9154831" y="0"/>
            <a:ext cx="601504" cy="1260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43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753" y="1125309"/>
            <a:ext cx="9642259" cy="1626612"/>
          </a:xfrm>
          <a:effectLst/>
        </p:spPr>
        <p:txBody>
          <a:bodyPr anchor="b"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756" y="2751922"/>
            <a:ext cx="9642256" cy="650993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cap="all">
                <a:solidFill>
                  <a:schemeClr val="accent1"/>
                </a:solidFill>
              </a:defRPr>
            </a:lvl1pPr>
            <a:lvl2pPr marL="401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5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6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7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20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55EF-4087-4DC9-A2DC-E2EC6D3B0F5B}" type="datetimeFigureOut">
              <a:rPr lang="en-IE" smtClean="0"/>
              <a:t>17/02/2021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E305-442E-48E9-A936-2B39F2BD763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7782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992" y="2871082"/>
            <a:ext cx="7740838" cy="37674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43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333F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18406" y="538121"/>
            <a:ext cx="7656586" cy="626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rgbClr val="D9168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0693400" cy="756285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6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012992" y="1073740"/>
            <a:ext cx="7684489" cy="779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2992" y="2871082"/>
            <a:ext cx="7684489" cy="3767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43660" y="7048777"/>
            <a:ext cx="868838" cy="336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2141" y="7048777"/>
            <a:ext cx="3385362" cy="336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9154831" y="0"/>
            <a:ext cx="601504" cy="1260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9080041" y="326124"/>
            <a:ext cx="735170" cy="8465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5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07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108" r:id="rId2"/>
    <p:sldLayoutId id="2147484107" r:id="rId3"/>
    <p:sldLayoutId id="2147484091" r:id="rId4"/>
  </p:sldLayoutIdLst>
  <p:hf sldNum="0" hdr="0" ftr="0" dt="0"/>
  <p:txStyles>
    <p:titleStyle>
      <a:lvl1pPr algn="l" defTabSz="40101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0758" indent="-300758" algn="l" defTabSz="401010" rtl="0" eaLnBrk="1" latinLnBrk="0" hangingPunct="1">
        <a:spcBef>
          <a:spcPts val="87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51641" indent="-250631" algn="l" defTabSz="401010" rtl="0" eaLnBrk="1" latinLnBrk="0" hangingPunct="1">
        <a:spcBef>
          <a:spcPts val="87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02525" indent="-200505" algn="l" defTabSz="401010" rtl="0" eaLnBrk="1" latinLnBrk="0" hangingPunct="1">
        <a:spcBef>
          <a:spcPts val="87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03535" indent="-200505" algn="l" defTabSz="401010" rtl="0" eaLnBrk="1" latinLnBrk="0" hangingPunct="1">
        <a:spcBef>
          <a:spcPts val="87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04546" indent="-200505" algn="l" defTabSz="401010" rtl="0" eaLnBrk="1" latinLnBrk="0" hangingPunct="1">
        <a:spcBef>
          <a:spcPts val="87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05556" indent="-200505" algn="l" defTabSz="401010" rtl="0" eaLnBrk="1" latinLnBrk="0" hangingPunct="1">
        <a:spcBef>
          <a:spcPts val="87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06566" indent="-200505" algn="l" defTabSz="401010" rtl="0" eaLnBrk="1" latinLnBrk="0" hangingPunct="1">
        <a:spcBef>
          <a:spcPts val="87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007576" indent="-200505" algn="l" defTabSz="401010" rtl="0" eaLnBrk="1" latinLnBrk="0" hangingPunct="1">
        <a:spcBef>
          <a:spcPts val="87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408586" indent="-200505" algn="l" defTabSz="401010" rtl="0" eaLnBrk="1" latinLnBrk="0" hangingPunct="1">
        <a:spcBef>
          <a:spcPts val="87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1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1010" algn="l" defTabSz="401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2020" algn="l" defTabSz="401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3030" algn="l" defTabSz="401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040" algn="l" defTabSz="401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5051" algn="l" defTabSz="401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061" algn="l" defTabSz="401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071" algn="l" defTabSz="401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8081" algn="l" defTabSz="401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616"/>
            <a:ext cx="10693400" cy="7572805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012991" y="1073740"/>
            <a:ext cx="7684489" cy="779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2992" y="2871082"/>
            <a:ext cx="7684488" cy="3767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41761" y="7051229"/>
            <a:ext cx="868838" cy="33612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56F1BAE2-AFE5-4DA4-9E08-AB065B650087}" type="datetimeFigureOut">
              <a:rPr lang="en-IE" smtClean="0"/>
              <a:t>17/02/2021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3414" y="7048777"/>
            <a:ext cx="3385362" cy="3361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IE"/>
          </a:p>
        </p:txBody>
      </p:sp>
      <p:sp>
        <p:nvSpPr>
          <p:cNvPr id="22" name="Rectangle 21"/>
          <p:cNvSpPr/>
          <p:nvPr/>
        </p:nvSpPr>
        <p:spPr>
          <a:xfrm>
            <a:off x="9154831" y="0"/>
            <a:ext cx="601504" cy="1260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0041" y="326124"/>
            <a:ext cx="735170" cy="8465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5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113FA83-ED3A-4647-974C-246AA4AB960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8918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</p:sldLayoutIdLst>
  <p:txStyles>
    <p:titleStyle>
      <a:lvl1pPr algn="l" defTabSz="40101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0758" indent="-300758" algn="l" defTabSz="401010" rtl="0" eaLnBrk="1" latinLnBrk="0" hangingPunct="1">
        <a:spcBef>
          <a:spcPts val="87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51641" indent="-250631" algn="l" defTabSz="401010" rtl="0" eaLnBrk="1" latinLnBrk="0" hangingPunct="1">
        <a:spcBef>
          <a:spcPts val="87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02525" indent="-200505" algn="l" defTabSz="401010" rtl="0" eaLnBrk="1" latinLnBrk="0" hangingPunct="1">
        <a:spcBef>
          <a:spcPts val="87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03535" indent="-200505" algn="l" defTabSz="401010" rtl="0" eaLnBrk="1" latinLnBrk="0" hangingPunct="1">
        <a:spcBef>
          <a:spcPts val="87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04546" indent="-200505" algn="l" defTabSz="401010" rtl="0" eaLnBrk="1" latinLnBrk="0" hangingPunct="1">
        <a:spcBef>
          <a:spcPts val="87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05556" indent="-200505" algn="l" defTabSz="401010" rtl="0" eaLnBrk="1" latinLnBrk="0" hangingPunct="1">
        <a:spcBef>
          <a:spcPts val="87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06566" indent="-200505" algn="l" defTabSz="401010" rtl="0" eaLnBrk="1" latinLnBrk="0" hangingPunct="1">
        <a:spcBef>
          <a:spcPts val="87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007576" indent="-200505" algn="l" defTabSz="401010" rtl="0" eaLnBrk="1" latinLnBrk="0" hangingPunct="1">
        <a:spcBef>
          <a:spcPts val="87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408586" indent="-200505" algn="l" defTabSz="401010" rtl="0" eaLnBrk="1" latinLnBrk="0" hangingPunct="1">
        <a:spcBef>
          <a:spcPts val="87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1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1010" algn="l" defTabSz="401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2020" algn="l" defTabSz="401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3030" algn="l" defTabSz="401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040" algn="l" defTabSz="401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5051" algn="l" defTabSz="401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061" algn="l" defTabSz="401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071" algn="l" defTabSz="401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8081" algn="l" defTabSz="401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0693400" cy="756285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012992" y="1073740"/>
            <a:ext cx="7684489" cy="779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2992" y="2871082"/>
            <a:ext cx="7684489" cy="3767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43660" y="7048777"/>
            <a:ext cx="868838" cy="336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D9730C8D-DF3C-4F42-AA26-F7559490051C}" type="datetimeFigureOut">
              <a:rPr lang="en-IE" smtClean="0"/>
              <a:t>17/02/2021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2141" y="7048777"/>
            <a:ext cx="3385362" cy="336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IE"/>
          </a:p>
        </p:txBody>
      </p:sp>
      <p:sp>
        <p:nvSpPr>
          <p:cNvPr id="21" name="Rectangle 20"/>
          <p:cNvSpPr/>
          <p:nvPr/>
        </p:nvSpPr>
        <p:spPr>
          <a:xfrm>
            <a:off x="9154831" y="0"/>
            <a:ext cx="601504" cy="1260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9080041" y="326124"/>
            <a:ext cx="735170" cy="8465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500" b="0" i="0">
                <a:solidFill>
                  <a:schemeClr val="bg1"/>
                </a:solidFill>
              </a:defRPr>
            </a:lvl1pPr>
          </a:lstStyle>
          <a:p>
            <a:fld id="{C089E432-DECA-47FB-A6F0-0B4A4B2C54F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3445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</p:sldLayoutIdLst>
  <p:txStyles>
    <p:titleStyle>
      <a:lvl1pPr algn="l" defTabSz="40101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0758" indent="-300758" algn="l" defTabSz="401010" rtl="0" eaLnBrk="1" latinLnBrk="0" hangingPunct="1">
        <a:spcBef>
          <a:spcPts val="87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51641" indent="-250631" algn="l" defTabSz="401010" rtl="0" eaLnBrk="1" latinLnBrk="0" hangingPunct="1">
        <a:spcBef>
          <a:spcPts val="87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02525" indent="-200505" algn="l" defTabSz="401010" rtl="0" eaLnBrk="1" latinLnBrk="0" hangingPunct="1">
        <a:spcBef>
          <a:spcPts val="87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03535" indent="-200505" algn="l" defTabSz="401010" rtl="0" eaLnBrk="1" latinLnBrk="0" hangingPunct="1">
        <a:spcBef>
          <a:spcPts val="87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04546" indent="-200505" algn="l" defTabSz="401010" rtl="0" eaLnBrk="1" latinLnBrk="0" hangingPunct="1">
        <a:spcBef>
          <a:spcPts val="87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05556" indent="-200505" algn="l" defTabSz="401010" rtl="0" eaLnBrk="1" latinLnBrk="0" hangingPunct="1">
        <a:spcBef>
          <a:spcPts val="87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06566" indent="-200505" algn="l" defTabSz="401010" rtl="0" eaLnBrk="1" latinLnBrk="0" hangingPunct="1">
        <a:spcBef>
          <a:spcPts val="87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007576" indent="-200505" algn="l" defTabSz="401010" rtl="0" eaLnBrk="1" latinLnBrk="0" hangingPunct="1">
        <a:spcBef>
          <a:spcPts val="87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408586" indent="-200505" algn="l" defTabSz="401010" rtl="0" eaLnBrk="1" latinLnBrk="0" hangingPunct="1">
        <a:spcBef>
          <a:spcPts val="87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1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1010" algn="l" defTabSz="401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2020" algn="l" defTabSz="401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3030" algn="l" defTabSz="401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040" algn="l" defTabSz="401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5051" algn="l" defTabSz="401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061" algn="l" defTabSz="401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071" algn="l" defTabSz="401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8081" algn="l" defTabSz="401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laptop-black-blue-screen-monitor-33521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brewminate.com/the-importance-of-listening-in-effective-communication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hyperlink" Target="https://commons.wikimedia.org/wiki/File:Mental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workplacehealthandwellbeing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ommons.wikimedia.org/wiki/file:small_green_and_white_bellwort_flower_uvularia_sessilifolia_not_yet_in_full_bloom.jpg" TargetMode="External"/><Relationship Id="rId5" Type="http://schemas.openxmlformats.org/officeDocument/2006/relationships/hyperlink" Target="http://hamann-english.wikidot.com/jazmine-puello" TargetMode="Externa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juandomingofarnos.wordpress.com/2016/03/03/inclusion-y-diversidad-ejes-de-las-innovaciones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tic2bzarco.blogspot.com/2019/11/los-guardianes-de-la-red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22900" y="1726794"/>
            <a:ext cx="4952999" cy="2390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1230" marR="944244" indent="-635" algn="ctr">
              <a:lnSpc>
                <a:spcPct val="100000"/>
              </a:lnSpc>
              <a:spcBef>
                <a:spcPts val="95"/>
              </a:spcBef>
            </a:pPr>
            <a:r>
              <a:rPr sz="2250" b="1" spc="50" dirty="0">
                <a:solidFill>
                  <a:srgbClr val="333F48"/>
                </a:solidFill>
                <a:latin typeface="Calibri"/>
                <a:cs typeface="Calibri"/>
              </a:rPr>
              <a:t>ICBE </a:t>
            </a:r>
            <a:r>
              <a:rPr sz="2250" b="1" spc="55" dirty="0">
                <a:solidFill>
                  <a:srgbClr val="333F48"/>
                </a:solidFill>
                <a:latin typeface="Calibri"/>
                <a:cs typeface="Calibri"/>
              </a:rPr>
              <a:t>Lunchtime  </a:t>
            </a:r>
            <a:endParaRPr lang="en-IE" sz="2250" b="1" spc="55" dirty="0">
              <a:solidFill>
                <a:srgbClr val="333F48"/>
              </a:solidFill>
              <a:latin typeface="Calibri"/>
              <a:cs typeface="Calibri"/>
            </a:endParaRPr>
          </a:p>
          <a:p>
            <a:pPr marL="951230" marR="944244" indent="-635" algn="ctr">
              <a:lnSpc>
                <a:spcPct val="100000"/>
              </a:lnSpc>
              <a:spcBef>
                <a:spcPts val="95"/>
              </a:spcBef>
            </a:pPr>
            <a:r>
              <a:rPr sz="2250" b="1" spc="50" dirty="0">
                <a:solidFill>
                  <a:srgbClr val="333F48"/>
                </a:solidFill>
                <a:latin typeface="Calibri"/>
                <a:cs typeface="Calibri"/>
              </a:rPr>
              <a:t>Bite-Sized</a:t>
            </a:r>
            <a:r>
              <a:rPr sz="2250" b="1" spc="-204" dirty="0">
                <a:solidFill>
                  <a:srgbClr val="333F48"/>
                </a:solidFill>
                <a:latin typeface="Calibri"/>
                <a:cs typeface="Calibri"/>
              </a:rPr>
              <a:t> </a:t>
            </a:r>
            <a:r>
              <a:rPr sz="2250" b="1" spc="10" dirty="0">
                <a:solidFill>
                  <a:srgbClr val="333F48"/>
                </a:solidFill>
                <a:latin typeface="Calibri"/>
                <a:cs typeface="Calibri"/>
              </a:rPr>
              <a:t>Webinar</a:t>
            </a:r>
            <a:endParaRPr lang="en-IE" sz="2250" b="1" spc="10" dirty="0">
              <a:solidFill>
                <a:srgbClr val="333F48"/>
              </a:solidFill>
              <a:latin typeface="Calibri"/>
              <a:cs typeface="Calibri"/>
            </a:endParaRPr>
          </a:p>
          <a:p>
            <a:pPr marL="951230" marR="944244" indent="-635" algn="ctr">
              <a:lnSpc>
                <a:spcPct val="100000"/>
              </a:lnSpc>
              <a:spcBef>
                <a:spcPts val="95"/>
              </a:spcBef>
            </a:pPr>
            <a:r>
              <a:rPr lang="en-IE" sz="2000" b="1" i="1" spc="10" dirty="0">
                <a:solidFill>
                  <a:srgbClr val="333F48"/>
                </a:solidFill>
                <a:latin typeface="Calibri"/>
                <a:cs typeface="Calibri"/>
              </a:rPr>
              <a:t>Wellbeing in Remote Teams</a:t>
            </a:r>
            <a:endParaRPr sz="2000" i="1" dirty="0">
              <a:latin typeface="Calibri"/>
              <a:cs typeface="Calibri"/>
            </a:endParaRPr>
          </a:p>
          <a:p>
            <a:pPr marL="12065" marR="5080" algn="ctr">
              <a:lnSpc>
                <a:spcPts val="5390"/>
              </a:lnSpc>
              <a:spcBef>
                <a:spcPts val="625"/>
              </a:spcBef>
            </a:pPr>
            <a:r>
              <a:rPr sz="2250" spc="-90" dirty="0">
                <a:solidFill>
                  <a:srgbClr val="D91683"/>
                </a:solidFill>
                <a:latin typeface="Calibri"/>
                <a:cs typeface="Calibri"/>
              </a:rPr>
              <a:t>We </a:t>
            </a:r>
            <a:r>
              <a:rPr sz="2250" spc="20" dirty="0">
                <a:solidFill>
                  <a:srgbClr val="D91683"/>
                </a:solidFill>
                <a:latin typeface="Calibri"/>
                <a:cs typeface="Calibri"/>
              </a:rPr>
              <a:t>will </a:t>
            </a:r>
            <a:r>
              <a:rPr sz="2250" spc="50" dirty="0">
                <a:solidFill>
                  <a:srgbClr val="D91683"/>
                </a:solidFill>
                <a:latin typeface="Calibri"/>
                <a:cs typeface="Calibri"/>
              </a:rPr>
              <a:t>be </a:t>
            </a:r>
            <a:r>
              <a:rPr sz="2250" spc="30" dirty="0">
                <a:solidFill>
                  <a:srgbClr val="D91683"/>
                </a:solidFill>
                <a:latin typeface="Calibri"/>
                <a:cs typeface="Calibri"/>
              </a:rPr>
              <a:t>starting </a:t>
            </a:r>
            <a:r>
              <a:rPr sz="2250" spc="35" dirty="0">
                <a:solidFill>
                  <a:srgbClr val="D91683"/>
                </a:solidFill>
                <a:latin typeface="Calibri"/>
                <a:cs typeface="Calibri"/>
              </a:rPr>
              <a:t>in </a:t>
            </a:r>
            <a:r>
              <a:rPr sz="2250" dirty="0">
                <a:solidFill>
                  <a:srgbClr val="D91683"/>
                </a:solidFill>
                <a:latin typeface="Calibri"/>
                <a:cs typeface="Calibri"/>
              </a:rPr>
              <a:t>a </a:t>
            </a:r>
            <a:r>
              <a:rPr sz="2250" spc="-5" dirty="0">
                <a:solidFill>
                  <a:srgbClr val="D91683"/>
                </a:solidFill>
                <a:latin typeface="Calibri"/>
                <a:cs typeface="Calibri"/>
              </a:rPr>
              <a:t>few</a:t>
            </a:r>
            <a:r>
              <a:rPr sz="2250" spc="-325" dirty="0">
                <a:solidFill>
                  <a:srgbClr val="D91683"/>
                </a:solidFill>
                <a:latin typeface="Calibri"/>
                <a:cs typeface="Calibri"/>
              </a:rPr>
              <a:t> </a:t>
            </a:r>
            <a:r>
              <a:rPr sz="2250" spc="25" dirty="0">
                <a:solidFill>
                  <a:srgbClr val="D91683"/>
                </a:solidFill>
                <a:latin typeface="Calibri"/>
                <a:cs typeface="Calibri"/>
              </a:rPr>
              <a:t>minutes  </a:t>
            </a:r>
            <a:r>
              <a:rPr lang="en-IE" sz="2250" spc="40" dirty="0">
                <a:solidFill>
                  <a:srgbClr val="333F48"/>
                </a:solidFill>
                <a:latin typeface="Calibri"/>
                <a:cs typeface="Calibri"/>
              </a:rPr>
              <a:t>February 18</a:t>
            </a:r>
            <a:r>
              <a:rPr lang="en-IE" sz="2250" spc="40" baseline="30000" dirty="0">
                <a:solidFill>
                  <a:srgbClr val="333F48"/>
                </a:solidFill>
                <a:latin typeface="Calibri"/>
                <a:cs typeface="Calibri"/>
              </a:rPr>
              <a:t>th</a:t>
            </a:r>
            <a:r>
              <a:rPr lang="en-IE" sz="2250" spc="40" dirty="0">
                <a:solidFill>
                  <a:srgbClr val="333F48"/>
                </a:solidFill>
                <a:latin typeface="Calibri"/>
                <a:cs typeface="Calibri"/>
              </a:rPr>
              <a:t>, </a:t>
            </a:r>
            <a:r>
              <a:rPr sz="2250" spc="10" dirty="0">
                <a:solidFill>
                  <a:srgbClr val="333F48"/>
                </a:solidFill>
                <a:latin typeface="Calibri"/>
                <a:cs typeface="Calibri"/>
              </a:rPr>
              <a:t>2021 </a:t>
            </a:r>
            <a:r>
              <a:rPr sz="2250" spc="-360" dirty="0">
                <a:solidFill>
                  <a:srgbClr val="333F48"/>
                </a:solidFill>
                <a:latin typeface="Calibri"/>
                <a:cs typeface="Calibri"/>
              </a:rPr>
              <a:t>@ </a:t>
            </a:r>
            <a:r>
              <a:rPr lang="en-IE" sz="2250" spc="-360">
                <a:solidFill>
                  <a:srgbClr val="333F48"/>
                </a:solidFill>
                <a:latin typeface="Calibri"/>
                <a:cs typeface="Calibri"/>
              </a:rPr>
              <a:t>  </a:t>
            </a:r>
            <a:r>
              <a:rPr sz="2250" spc="60">
                <a:solidFill>
                  <a:srgbClr val="333F48"/>
                </a:solidFill>
                <a:latin typeface="Calibri"/>
                <a:cs typeface="Calibri"/>
              </a:rPr>
              <a:t>1pm</a:t>
            </a:r>
            <a:endParaRPr sz="225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02557" y="5179467"/>
            <a:ext cx="1639456" cy="1346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2"/>
            <a:ext cx="5346065" cy="7560309"/>
          </a:xfrm>
          <a:custGeom>
            <a:avLst/>
            <a:gdLst/>
            <a:ahLst/>
            <a:cxnLst/>
            <a:rect l="l" t="t" r="r" b="b"/>
            <a:pathLst>
              <a:path w="5346065" h="7560309">
                <a:moveTo>
                  <a:pt x="0" y="7559992"/>
                </a:moveTo>
                <a:lnTo>
                  <a:pt x="5345988" y="7559992"/>
                </a:lnTo>
                <a:lnTo>
                  <a:pt x="5345988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333F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363845">
              <a:lnSpc>
                <a:spcPct val="100000"/>
              </a:lnSpc>
              <a:spcBef>
                <a:spcPts val="135"/>
              </a:spcBef>
            </a:pPr>
            <a:r>
              <a:rPr spc="80" dirty="0"/>
              <a:t>WE</a:t>
            </a:r>
            <a:r>
              <a:rPr spc="210" dirty="0"/>
              <a:t>L</a:t>
            </a:r>
            <a:r>
              <a:rPr spc="155" dirty="0"/>
              <a:t>C</a:t>
            </a:r>
            <a:r>
              <a:rPr spc="100" dirty="0"/>
              <a:t>OME</a:t>
            </a:r>
          </a:p>
        </p:txBody>
      </p:sp>
      <p:sp>
        <p:nvSpPr>
          <p:cNvPr id="6" name="object 6"/>
          <p:cNvSpPr/>
          <p:nvPr/>
        </p:nvSpPr>
        <p:spPr>
          <a:xfrm>
            <a:off x="206467" y="1419397"/>
            <a:ext cx="4933064" cy="2877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7556" y="4166463"/>
            <a:ext cx="3880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45" dirty="0">
                <a:solidFill>
                  <a:srgbClr val="FFFFFF"/>
                </a:solidFill>
                <a:latin typeface="Calibri"/>
                <a:cs typeface="Calibri"/>
              </a:rPr>
              <a:t>Where </a:t>
            </a:r>
            <a:r>
              <a:rPr sz="1800" i="1" spc="-5" dirty="0">
                <a:solidFill>
                  <a:srgbClr val="FFFFFF"/>
                </a:solidFill>
                <a:latin typeface="Calibri"/>
                <a:cs typeface="Calibri"/>
              </a:rPr>
              <a:t>knowledge </a:t>
            </a:r>
            <a:r>
              <a:rPr sz="1800" i="1" spc="-15" dirty="0">
                <a:solidFill>
                  <a:srgbClr val="FFFFFF"/>
                </a:solidFill>
                <a:latin typeface="Calibri"/>
                <a:cs typeface="Calibri"/>
              </a:rPr>
              <a:t>is shared </a:t>
            </a:r>
            <a:r>
              <a:rPr sz="1800" i="1" spc="2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i="1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Calibri"/>
                <a:cs typeface="Calibri"/>
              </a:rPr>
              <a:t>multiplied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714004-9ED3-45D6-B761-FE543E22C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028" y="1330807"/>
            <a:ext cx="6557058" cy="1272435"/>
          </a:xfrm>
        </p:spPr>
        <p:txBody>
          <a:bodyPr>
            <a:normAutofit/>
          </a:bodyPr>
          <a:lstStyle/>
          <a:p>
            <a:r>
              <a:rPr lang="en-IE" dirty="0"/>
              <a:t>Supporting Flexible, Remote and Hybrid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FE89E0-304A-4A6F-BEFF-AA0C7FD0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8099" y="2702537"/>
            <a:ext cx="6561988" cy="4649863"/>
          </a:xfrm>
        </p:spPr>
        <p:txBody>
          <a:bodyPr vert="horz" lIns="0" tIns="40100" rIns="0" bIns="40100" rtlCol="0" anchor="t">
            <a:normAutofit/>
          </a:bodyPr>
          <a:lstStyle/>
          <a:p>
            <a:pPr marL="300355" indent="-300355"/>
            <a:r>
              <a:rPr lang="en-IE" sz="2400" dirty="0"/>
              <a:t>Communication Board/ Trello/ Teams/Slack</a:t>
            </a:r>
            <a:endParaRPr lang="en-US" sz="2400" dirty="0"/>
          </a:p>
          <a:p>
            <a:pPr marL="300355" indent="-300355"/>
            <a:r>
              <a:rPr lang="en-IE" sz="2400" dirty="0"/>
              <a:t>Communication Diary/ Outlook</a:t>
            </a:r>
          </a:p>
          <a:p>
            <a:pPr marL="300355" indent="-300355"/>
            <a:r>
              <a:rPr lang="en-IE" sz="2400" dirty="0"/>
              <a:t>Technology-web meetings, file sharing. Choose a platform that can deliver what your team needs</a:t>
            </a:r>
          </a:p>
          <a:p>
            <a:pPr marL="300355" indent="-300355"/>
            <a:r>
              <a:rPr lang="en-IE" sz="2400" dirty="0" smtClean="0"/>
              <a:t>Networking/Hubs</a:t>
            </a:r>
            <a:endParaRPr lang="en-IE" sz="2400" dirty="0"/>
          </a:p>
          <a:p>
            <a:pPr marL="300355" indent="-300355"/>
            <a:r>
              <a:rPr lang="en-IE" sz="2400" dirty="0"/>
              <a:t>Regular Formal and Informal Team Meetings</a:t>
            </a:r>
          </a:p>
          <a:p>
            <a:pPr marL="300355" indent="-300355"/>
            <a:r>
              <a:rPr lang="en-IE" sz="2400" dirty="0"/>
              <a:t>Skillnet- Online CPD</a:t>
            </a:r>
            <a:endParaRPr lang="en-IE" sz="2400" dirty="0">
              <a:cs typeface="Calibri"/>
            </a:endParaRPr>
          </a:p>
          <a:p>
            <a:pPr marL="300355" indent="-300355"/>
            <a:endParaRPr lang="en-IE" dirty="0"/>
          </a:p>
        </p:txBody>
      </p:sp>
      <p:pic>
        <p:nvPicPr>
          <p:cNvPr id="5" name="Picture 4" descr="A screen shot of a computer&#10;&#10;Description automatically generated">
            <a:extLst>
              <a:ext uri="{FF2B5EF4-FFF2-40B4-BE49-F238E27FC236}">
                <a16:creationId xmlns="" xmlns:a16="http://schemas.microsoft.com/office/drawing/2014/main" id="{4ACBB772-4A95-48D1-8B6D-907449095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9585" r="26736" b="1"/>
          <a:stretch/>
        </p:blipFill>
        <p:spPr>
          <a:xfrm>
            <a:off x="1579577" y="1283577"/>
            <a:ext cx="1479123" cy="21717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899D3F8-AFB1-438F-889C-93585AC6F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962" y="3596449"/>
            <a:ext cx="2066350" cy="217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4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="" xmlns:a16="http://schemas.microsoft.com/office/drawing/2014/main" id="{72C6E0B7-C37D-4D54-8F3E-8D9F9097F6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73906"/>
            <a:ext cx="10693400" cy="6015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Freeform: Shape 12">
            <a:extLst>
              <a:ext uri="{FF2B5EF4-FFF2-40B4-BE49-F238E27FC236}">
                <a16:creationId xmlns="" xmlns:a16="http://schemas.microsoft.com/office/drawing/2014/main" id="{B7B653ED-BC47-4D34-B612-473D6AFAD0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 rot="16200000">
            <a:off x="5516944" y="1631056"/>
            <a:ext cx="5309573" cy="4300739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0" name="Freeform 5">
            <a:extLst>
              <a:ext uri="{FF2B5EF4-FFF2-40B4-BE49-F238E27FC236}">
                <a16:creationId xmlns="" xmlns:a16="http://schemas.microsoft.com/office/drawing/2014/main" id="{B93D812D-BB26-4FDD-A218-F6F71E7376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0" y="775298"/>
            <a:ext cx="10693400" cy="6013646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2" name="Freeform 5">
            <a:extLst>
              <a:ext uri="{FF2B5EF4-FFF2-40B4-BE49-F238E27FC236}">
                <a16:creationId xmlns="" xmlns:a16="http://schemas.microsoft.com/office/drawing/2014/main" id="{EEA99C6C-BC37-4408-9F74-3DDB1060B7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 rot="15922489">
            <a:off x="4715869" y="2375529"/>
            <a:ext cx="2893855" cy="386727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C907EF-FD76-498D-9A01-8632EA639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542" y="1325824"/>
            <a:ext cx="5326331" cy="1422912"/>
          </a:xfrm>
        </p:spPr>
        <p:txBody>
          <a:bodyPr>
            <a:normAutofit fontScale="90000"/>
          </a:bodyPr>
          <a:lstStyle/>
          <a:p>
            <a:r>
              <a:rPr lang="en-IE" dirty="0">
                <a:solidFill>
                  <a:srgbClr val="FFFFFE"/>
                </a:solidFill>
              </a:rPr>
              <a:t>Active Listening-</a:t>
            </a:r>
            <a:br>
              <a:rPr lang="en-IE" dirty="0">
                <a:solidFill>
                  <a:srgbClr val="FFFFFE"/>
                </a:solidFill>
              </a:rPr>
            </a:br>
            <a:r>
              <a:rPr lang="en-IE" dirty="0"/>
              <a:t/>
            </a:r>
            <a:br>
              <a:rPr lang="en-IE" dirty="0"/>
            </a:br>
            <a:r>
              <a:rPr lang="en-IE" dirty="0">
                <a:solidFill>
                  <a:srgbClr val="FFFFFE"/>
                </a:solidFill>
              </a:rPr>
              <a:t>RASA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="" xmlns:a16="http://schemas.microsoft.com/office/drawing/2014/main" id="{924C0032-B592-45AB-AD23-5A4BD369B6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54831" y="773906"/>
            <a:ext cx="601504" cy="1002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89BF1F84-E7C7-42A7-911D-8E48AF6711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3113088"/>
            <a:ext cx="3675856" cy="3675856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0C3CFCFE-6522-4333-8CB1-16DB80E7E9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3313589"/>
            <a:ext cx="2071846" cy="2071846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493BEF-DD94-4CEB-96B8-9D04528CF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542" y="2895338"/>
            <a:ext cx="5326331" cy="3343214"/>
          </a:xfrm>
        </p:spPr>
        <p:txBody>
          <a:bodyPr anchor="ctr">
            <a:normAutofit/>
          </a:bodyPr>
          <a:lstStyle/>
          <a:p>
            <a:pPr marL="300355" indent="-300355"/>
            <a:r>
              <a:rPr lang="en-IE" sz="2800" dirty="0">
                <a:solidFill>
                  <a:srgbClr val="FFFFFE"/>
                </a:solidFill>
              </a:rPr>
              <a:t>Receive</a:t>
            </a:r>
          </a:p>
          <a:p>
            <a:pPr marL="300355" indent="-300355"/>
            <a:r>
              <a:rPr lang="en-IE" sz="2800" dirty="0">
                <a:solidFill>
                  <a:srgbClr val="FFFFFE"/>
                </a:solidFill>
              </a:rPr>
              <a:t>Appreciate</a:t>
            </a:r>
          </a:p>
          <a:p>
            <a:pPr marL="300355" indent="-300355"/>
            <a:r>
              <a:rPr lang="en-IE" sz="2800" dirty="0">
                <a:solidFill>
                  <a:srgbClr val="FFFFFE"/>
                </a:solidFill>
              </a:rPr>
              <a:t>Summarise</a:t>
            </a:r>
          </a:p>
          <a:p>
            <a:pPr marL="300355" indent="-300355"/>
            <a:r>
              <a:rPr lang="en-IE" sz="2800" dirty="0">
                <a:solidFill>
                  <a:srgbClr val="FFFFFE"/>
                </a:solidFill>
              </a:rPr>
              <a:t>Ask</a:t>
            </a:r>
          </a:p>
          <a:p>
            <a:pPr marL="300355" indent="-300355"/>
            <a:endParaRPr lang="en-IE">
              <a:solidFill>
                <a:srgbClr val="FFFFFE"/>
              </a:solidFill>
            </a:endParaRPr>
          </a:p>
          <a:p>
            <a:pPr marL="0" indent="0">
              <a:buNone/>
            </a:pPr>
            <a:r>
              <a:rPr lang="en-IE" dirty="0">
                <a:solidFill>
                  <a:srgbClr val="FFFFFE"/>
                </a:solidFill>
              </a:rPr>
              <a:t>Julian Treasure</a:t>
            </a:r>
          </a:p>
          <a:p>
            <a:pPr marL="300355" indent="-300355"/>
            <a:endParaRPr lang="en-IE">
              <a:solidFill>
                <a:srgbClr val="FFFFF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EB3D0C1-CE27-4E8B-9B2F-98165F0A9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608" y="1339719"/>
            <a:ext cx="2261836" cy="2377236"/>
          </a:xfrm>
          <a:prstGeom prst="rect">
            <a:avLst/>
          </a:prstGeom>
        </p:spPr>
      </p:pic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="" xmlns:a16="http://schemas.microsoft.com/office/drawing/2014/main" id="{D4FF0DEF-667B-4F3B-9EA7-2AC4D5742B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6004" r="20629" b="-1"/>
          <a:stretch/>
        </p:blipFill>
        <p:spPr>
          <a:xfrm>
            <a:off x="7009092" y="3861315"/>
            <a:ext cx="2612869" cy="23772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CDB7761-604B-4CC7-9831-CDB2B155C0C5}"/>
              </a:ext>
            </a:extLst>
          </p:cNvPr>
          <p:cNvSpPr txBox="1"/>
          <p:nvPr/>
        </p:nvSpPr>
        <p:spPr>
          <a:xfrm>
            <a:off x="6426465" y="6613479"/>
            <a:ext cx="184731" cy="184666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526"/>
              </a:spcAft>
            </a:pPr>
            <a:endParaRPr lang="en-IE" sz="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84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2B109C5B-3B98-48EB-A942-8D11CEA374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874"/>
            <a:ext cx="10693400" cy="7562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Freeform 5">
            <a:extLst>
              <a:ext uri="{FF2B5EF4-FFF2-40B4-BE49-F238E27FC236}">
                <a16:creationId xmlns="" xmlns:a16="http://schemas.microsoft.com/office/drawing/2014/main" id="{A9C389E4-003E-40C9-AC9E-ED821C16F5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0" y="1750"/>
            <a:ext cx="10693400" cy="7561100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8" name="Rectangle 12">
            <a:extLst>
              <a:ext uri="{FF2B5EF4-FFF2-40B4-BE49-F238E27FC236}">
                <a16:creationId xmlns="" xmlns:a16="http://schemas.microsoft.com/office/drawing/2014/main" id="{6C042684-2705-40BD-9104-A6B24CE1CA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54830" y="0"/>
            <a:ext cx="601504" cy="1260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6461" y="1260475"/>
            <a:ext cx="5497774" cy="3456140"/>
          </a:xfrm>
        </p:spPr>
        <p:txBody>
          <a:bodyPr>
            <a:normAutofit/>
          </a:bodyPr>
          <a:lstStyle/>
          <a:p>
            <a:r>
              <a:rPr lang="en-IE" sz="6500">
                <a:solidFill>
                  <a:srgbClr val="EBEBEB"/>
                </a:solidFill>
              </a:rPr>
              <a:t>Wellbeing and Culture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6461" y="4933471"/>
            <a:ext cx="5497774" cy="1398481"/>
          </a:xfrm>
        </p:spPr>
        <p:txBody>
          <a:bodyPr>
            <a:normAutofit/>
          </a:bodyPr>
          <a:lstStyle/>
          <a:p>
            <a:r>
              <a:rPr lang="en-IE" sz="2000" dirty="0">
                <a:solidFill>
                  <a:schemeClr val="tx1"/>
                </a:solidFill>
              </a:rPr>
              <a:t>The Tangible and the intangible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55" y="1701345"/>
            <a:ext cx="3653865" cy="36230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540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72C6E0B7-C37D-4D54-8F3E-8D9F9097F6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0693400" cy="7562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Freeform: Shape 47">
            <a:extLst>
              <a:ext uri="{FF2B5EF4-FFF2-40B4-BE49-F238E27FC236}">
                <a16:creationId xmlns="" xmlns:a16="http://schemas.microsoft.com/office/drawing/2014/main" id="{B7B653ED-BC47-4D34-B612-473D6AFAD0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 rot="16200000">
            <a:off x="4833804" y="1631056"/>
            <a:ext cx="6675853" cy="4300739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0" name="Freeform 5">
            <a:extLst>
              <a:ext uri="{FF2B5EF4-FFF2-40B4-BE49-F238E27FC236}">
                <a16:creationId xmlns="" xmlns:a16="http://schemas.microsoft.com/office/drawing/2014/main" id="{B93D812D-BB26-4FDD-A218-F6F71E7376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0" y="1750"/>
            <a:ext cx="10693400" cy="7561100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2" name="Freeform 5">
            <a:extLst>
              <a:ext uri="{FF2B5EF4-FFF2-40B4-BE49-F238E27FC236}">
                <a16:creationId xmlns="" xmlns:a16="http://schemas.microsoft.com/office/drawing/2014/main" id="{EEA99C6C-BC37-4408-9F74-3DDB1060B7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 rot="15922489">
            <a:off x="4343539" y="2063515"/>
            <a:ext cx="3638513" cy="386727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2565CA-E31E-4861-8D07-41B73BABD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542" y="693939"/>
            <a:ext cx="5326330" cy="1789061"/>
          </a:xfrm>
        </p:spPr>
        <p:txBody>
          <a:bodyPr>
            <a:normAutofit/>
          </a:bodyPr>
          <a:lstStyle/>
          <a:p>
            <a:r>
              <a:rPr lang="en-IE">
                <a:solidFill>
                  <a:srgbClr val="FFFFFE"/>
                </a:solidFill>
              </a:rPr>
              <a:t>Organisational Interventions</a:t>
            </a:r>
            <a:br>
              <a:rPr lang="en-IE">
                <a:solidFill>
                  <a:srgbClr val="FFFFFE"/>
                </a:solidFill>
              </a:rPr>
            </a:br>
            <a:endParaRPr lang="en-IE">
              <a:solidFill>
                <a:srgbClr val="FFFFFE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924C0032-B592-45AB-AD23-5A4BD369B6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54830" y="0"/>
            <a:ext cx="601504" cy="1260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89BF1F84-E7C7-42A7-911D-8E48AF6711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941108"/>
            <a:ext cx="3675856" cy="4621742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0C3CFCFE-6522-4333-8CB1-16DB80E7E9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3193203"/>
            <a:ext cx="2071846" cy="2604982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573B4D6-688B-413F-97E3-CDC05C5E3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361" y="2317780"/>
            <a:ext cx="5201327" cy="455304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00355" indent="-300355">
              <a:lnSpc>
                <a:spcPct val="90000"/>
              </a:lnSpc>
            </a:pPr>
            <a:endParaRPr lang="en-IE" sz="2000" b="1" dirty="0">
              <a:solidFill>
                <a:srgbClr val="FFFFFE"/>
              </a:solidFill>
            </a:endParaRPr>
          </a:p>
          <a:p>
            <a:pPr marL="300355" indent="-300355">
              <a:lnSpc>
                <a:spcPct val="90000"/>
              </a:lnSpc>
            </a:pPr>
            <a:r>
              <a:rPr lang="en-IE" sz="2000" b="1" dirty="0">
                <a:solidFill>
                  <a:srgbClr val="FFFFFE"/>
                </a:solidFill>
              </a:rPr>
              <a:t>Measurement-Where are you at?</a:t>
            </a:r>
          </a:p>
          <a:p>
            <a:pPr marL="300355" indent="-300355">
              <a:lnSpc>
                <a:spcPct val="90000"/>
              </a:lnSpc>
            </a:pPr>
            <a:r>
              <a:rPr lang="en-IE" sz="2000" b="1" dirty="0">
                <a:solidFill>
                  <a:srgbClr val="FFFFFE"/>
                </a:solidFill>
              </a:rPr>
              <a:t>Evidence-based Health Promotion</a:t>
            </a:r>
          </a:p>
          <a:p>
            <a:pPr marL="300355" indent="-300355">
              <a:lnSpc>
                <a:spcPct val="90000"/>
              </a:lnSpc>
            </a:pPr>
            <a:r>
              <a:rPr lang="en-IE" sz="2000" b="1" dirty="0">
                <a:solidFill>
                  <a:srgbClr val="FFFFFE"/>
                </a:solidFill>
              </a:rPr>
              <a:t>Psycho-social Risk Assessments</a:t>
            </a:r>
          </a:p>
          <a:p>
            <a:pPr marL="300355" indent="-300355">
              <a:lnSpc>
                <a:spcPct val="90000"/>
              </a:lnSpc>
            </a:pPr>
            <a:r>
              <a:rPr lang="en-IE" sz="2000" b="1" dirty="0">
                <a:solidFill>
                  <a:srgbClr val="FFFFFE"/>
                </a:solidFill>
              </a:rPr>
              <a:t>Leadership and Staff Training</a:t>
            </a:r>
          </a:p>
          <a:p>
            <a:pPr marL="300355" indent="-300355">
              <a:lnSpc>
                <a:spcPct val="90000"/>
              </a:lnSpc>
            </a:pPr>
            <a:r>
              <a:rPr lang="en-IE" sz="2000" b="1" dirty="0">
                <a:solidFill>
                  <a:srgbClr val="FFFFFE"/>
                </a:solidFill>
              </a:rPr>
              <a:t>Psychometric Testing  for New Hires/ </a:t>
            </a:r>
            <a:r>
              <a:rPr lang="en-IE" sz="2000" b="1">
                <a:solidFill>
                  <a:srgbClr val="FFFFFE"/>
                </a:solidFill>
              </a:rPr>
              <a:t>Promotion </a:t>
            </a:r>
            <a:endParaRPr lang="en-IE" sz="2000" b="1" dirty="0">
              <a:solidFill>
                <a:srgbClr val="FFFFFE"/>
              </a:solidFill>
            </a:endParaRPr>
          </a:p>
          <a:p>
            <a:pPr marL="300355" indent="-300355">
              <a:lnSpc>
                <a:spcPct val="90000"/>
              </a:lnSpc>
            </a:pPr>
            <a:r>
              <a:rPr lang="en-IE" sz="2000" b="1" dirty="0">
                <a:solidFill>
                  <a:srgbClr val="FFFFFE"/>
                </a:solidFill>
              </a:rPr>
              <a:t>Participative Action Groups/Team Meetings</a:t>
            </a:r>
          </a:p>
          <a:p>
            <a:pPr marL="300355" indent="-300355">
              <a:lnSpc>
                <a:spcPct val="90000"/>
              </a:lnSpc>
            </a:pPr>
            <a:r>
              <a:rPr lang="en-IE" sz="2000" b="1" dirty="0">
                <a:solidFill>
                  <a:srgbClr val="FFFFFE"/>
                </a:solidFill>
              </a:rPr>
              <a:t>Changes at Work Explained</a:t>
            </a:r>
          </a:p>
          <a:p>
            <a:pPr marL="300355" indent="-300355">
              <a:lnSpc>
                <a:spcPct val="90000"/>
              </a:lnSpc>
            </a:pPr>
            <a:r>
              <a:rPr lang="en-IE" sz="2000" b="1" dirty="0">
                <a:solidFill>
                  <a:srgbClr val="FFFFFE"/>
                </a:solidFill>
              </a:rPr>
              <a:t>Mental Health Champion/s/Wellbeing Team</a:t>
            </a:r>
          </a:p>
          <a:p>
            <a:pPr marL="300355" indent="-300355">
              <a:lnSpc>
                <a:spcPct val="90000"/>
              </a:lnSpc>
            </a:pPr>
            <a:r>
              <a:rPr lang="en-IE" sz="2000" b="1" dirty="0">
                <a:solidFill>
                  <a:srgbClr val="FFFFFE"/>
                </a:solidFill>
              </a:rPr>
              <a:t>Corporate Social Responsibility</a:t>
            </a:r>
          </a:p>
          <a:p>
            <a:pPr marL="300355" indent="-300355">
              <a:lnSpc>
                <a:spcPct val="90000"/>
              </a:lnSpc>
            </a:pPr>
            <a:r>
              <a:rPr lang="en-IE" sz="2000" b="1" dirty="0">
                <a:solidFill>
                  <a:srgbClr val="FFFFFE"/>
                </a:solidFill>
              </a:rPr>
              <a:t>Policies in place</a:t>
            </a:r>
          </a:p>
          <a:p>
            <a:pPr marL="300355" indent="-300355">
              <a:lnSpc>
                <a:spcPct val="90000"/>
              </a:lnSpc>
            </a:pPr>
            <a:endParaRPr lang="en-IE" dirty="0">
              <a:solidFill>
                <a:srgbClr val="FFFFFE"/>
              </a:solidFill>
            </a:endParaRPr>
          </a:p>
          <a:p>
            <a:pPr marL="300355" indent="-300355">
              <a:lnSpc>
                <a:spcPct val="90000"/>
              </a:lnSpc>
            </a:pPr>
            <a:endParaRPr lang="en-IE" dirty="0">
              <a:solidFill>
                <a:srgbClr val="FFFFFE"/>
              </a:solidFill>
            </a:endParaRPr>
          </a:p>
          <a:p>
            <a:pPr marL="300355" indent="-300355">
              <a:lnSpc>
                <a:spcPct val="90000"/>
              </a:lnSpc>
            </a:pPr>
            <a:endParaRPr lang="en-IE" dirty="0">
              <a:solidFill>
                <a:srgbClr val="FFFFFE"/>
              </a:solidFill>
            </a:endParaRPr>
          </a:p>
        </p:txBody>
      </p:sp>
      <p:pic>
        <p:nvPicPr>
          <p:cNvPr id="7" name="Picture 6" descr="A picture containing building, black, sitting, green&#10;&#10;Description automatically generated">
            <a:extLst>
              <a:ext uri="{FF2B5EF4-FFF2-40B4-BE49-F238E27FC236}">
                <a16:creationId xmlns="" xmlns:a16="http://schemas.microsoft.com/office/drawing/2014/main" id="{798FA01B-4EB4-43C6-B722-CEC6355B0A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1095" r="2257" b="2"/>
          <a:stretch/>
        </p:blipFill>
        <p:spPr>
          <a:xfrm>
            <a:off x="6506402" y="4187737"/>
            <a:ext cx="3618247" cy="23772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8065" y="1260475"/>
            <a:ext cx="1816765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40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3DC4F5-C90A-40F2-87FC-BBBC9F7D5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2313" y="1330807"/>
            <a:ext cx="5617774" cy="1272435"/>
          </a:xfrm>
        </p:spPr>
        <p:txBody>
          <a:bodyPr vert="horz" lIns="80201" tIns="40100" rIns="80201" bIns="40100" rtlCol="0" anchor="b">
            <a:normAutofit fontScale="90000"/>
          </a:bodyPr>
          <a:lstStyle/>
          <a:p>
            <a:r>
              <a:rPr lang="en-US" sz="3000" b="1" dirty="0"/>
              <a:t>Workplace Health and Wellbeing Ltd</a:t>
            </a: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  <p:pic>
        <p:nvPicPr>
          <p:cNvPr id="5" name="Content Placeholder 4" descr="A person smiling for the camera&#10;&#10;Description automatically generated">
            <a:extLst>
              <a:ext uri="{FF2B5EF4-FFF2-40B4-BE49-F238E27FC236}">
                <a16:creationId xmlns="" xmlns:a16="http://schemas.microsoft.com/office/drawing/2014/main" id="{61EFE619-6BE6-46CB-89D5-330C5A25A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534" y="3596449"/>
            <a:ext cx="1185207" cy="2171778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="" xmlns:a16="http://schemas.microsoft.com/office/drawing/2014/main" id="{31C5E675-CBFC-4E2A-9F5D-2481010DF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88" y="533542"/>
            <a:ext cx="1814989" cy="18592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3DAE700-A6E0-4ECC-8FA3-1515EB1B0891}"/>
              </a:ext>
            </a:extLst>
          </p:cNvPr>
          <p:cNvSpPr txBox="1"/>
          <p:nvPr/>
        </p:nvSpPr>
        <p:spPr>
          <a:xfrm>
            <a:off x="4510962" y="3012485"/>
            <a:ext cx="5619124" cy="2912575"/>
          </a:xfrm>
          <a:prstGeom prst="rect">
            <a:avLst/>
          </a:prstGeom>
        </p:spPr>
        <p:txBody>
          <a:bodyPr vert="horz" lIns="0" tIns="40100" rIns="0" bIns="40100" rtlCol="0" anchor="t">
            <a:normAutofit fontScale="92500" lnSpcReduction="10000"/>
          </a:bodyPr>
          <a:lstStyle/>
          <a:p>
            <a:pPr marL="250190" indent="-250190">
              <a:lnSpc>
                <a:spcPct val="90000"/>
              </a:lnSpc>
              <a:spcAft>
                <a:spcPts val="526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Workplace Wellbeing and Resilience Training Providers</a:t>
            </a:r>
            <a:endParaRPr lang="en-US"/>
          </a:p>
          <a:p>
            <a:pPr marL="250190" indent="-250190">
              <a:lnSpc>
                <a:spcPct val="90000"/>
              </a:lnSpc>
              <a:spcAft>
                <a:spcPts val="526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Bespoke Live Virtual Workshops</a:t>
            </a:r>
          </a:p>
          <a:p>
            <a:pPr marL="250190" indent="-250190">
              <a:lnSpc>
                <a:spcPct val="90000"/>
              </a:lnSpc>
              <a:spcAft>
                <a:spcPts val="526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Consultation</a:t>
            </a:r>
          </a:p>
          <a:p>
            <a:pPr marL="250190" indent="-250190">
              <a:lnSpc>
                <a:spcPct val="90000"/>
              </a:lnSpc>
              <a:spcAft>
                <a:spcPts val="526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DISC Personality Profiling</a:t>
            </a:r>
          </a:p>
          <a:p>
            <a:pPr marL="250190" indent="-250190">
              <a:lnSpc>
                <a:spcPct val="90000"/>
              </a:lnSpc>
              <a:spcAft>
                <a:spcPts val="526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1:1 Coaching and Mentoring</a:t>
            </a:r>
          </a:p>
          <a:p>
            <a:pPr marL="250190" indent="-250190">
              <a:lnSpc>
                <a:spcPct val="90000"/>
              </a:lnSpc>
              <a:spcAft>
                <a:spcPts val="526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sz="1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526"/>
              </a:spcAft>
              <a:buClr>
                <a:schemeClr val="accent3"/>
              </a:buClr>
              <a:buFont typeface="Calibri" panose="020F0502020204030204" pitchFamily="34" charset="0"/>
            </a:pPr>
            <a:endParaRPr lang="en-US" sz="1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526"/>
              </a:spcAft>
              <a:buClr>
                <a:schemeClr val="accent3"/>
              </a:buClr>
              <a:buFont typeface="Calibri" panose="020F0502020204030204" pitchFamily="34" charset="0"/>
            </a:pP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w: </a:t>
            </a: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www.workplacehealthandwellbeing.com</a:t>
            </a:r>
            <a:endParaRPr lang="en-US" sz="1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526"/>
              </a:spcAft>
              <a:buClr>
                <a:schemeClr val="accent3"/>
              </a:buClr>
              <a:buFont typeface="Calibri" panose="020F0502020204030204" pitchFamily="34" charset="0"/>
            </a:pP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e: Dorothy@workplacehealthandwellbeing.com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406E15C-D184-4DD5-8D03-49A64C3AA514}"/>
              </a:ext>
            </a:extLst>
          </p:cNvPr>
          <p:cNvSpPr txBox="1"/>
          <p:nvPr/>
        </p:nvSpPr>
        <p:spPr>
          <a:xfrm>
            <a:off x="1637409" y="5747353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Dorothy Scarry</a:t>
            </a:r>
          </a:p>
        </p:txBody>
      </p:sp>
    </p:spTree>
    <p:extLst>
      <p:ext uri="{BB962C8B-B14F-4D97-AF65-F5344CB8AC3E}">
        <p14:creationId xmlns:p14="http://schemas.microsoft.com/office/powerpoint/2010/main" val="296271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ADF228AF-822F-4819-9EB8-406258D6BB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0693400" cy="7562850"/>
            <a:chOff x="0" y="0"/>
            <a:chExt cx="12192000" cy="6858000"/>
          </a:xfrm>
        </p:grpSpPr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38D7DDBD-CAAB-4AE7-930D-FCE007CBD5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1DFEF9B7-500D-44A2-952F-C322F13C98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C4137BE8-DA41-4563-A6DE-A5D80DE6E7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D8D380D3-7714-4E3F-8BA2-66B22BFD4D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Oval 45">
              <a:extLst>
                <a:ext uri="{FF2B5EF4-FFF2-40B4-BE49-F238E27FC236}">
                  <a16:creationId xmlns="" xmlns:a16="http://schemas.microsoft.com/office/drawing/2014/main" id="{4ECA7627-07BD-4F00-90E9-C6BB2199E3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Oval 46">
              <a:extLst>
                <a:ext uri="{FF2B5EF4-FFF2-40B4-BE49-F238E27FC236}">
                  <a16:creationId xmlns="" xmlns:a16="http://schemas.microsoft.com/office/drawing/2014/main" id="{261968C9-1992-4391-8E5B-1F358BB645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Freeform 5">
              <a:extLst>
                <a:ext uri="{FF2B5EF4-FFF2-40B4-BE49-F238E27FC236}">
                  <a16:creationId xmlns="" xmlns:a16="http://schemas.microsoft.com/office/drawing/2014/main" id="{308983D8-1DA4-4D97-A8B5-59825C0E45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49" name="Freeform 5">
              <a:extLst>
                <a:ext uri="{FF2B5EF4-FFF2-40B4-BE49-F238E27FC236}">
                  <a16:creationId xmlns="" xmlns:a16="http://schemas.microsoft.com/office/drawing/2014/main" id="{009B6231-043B-4F66-BCC4-813B76F776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50" name="Freeform 5">
              <a:extLst>
                <a:ext uri="{FF2B5EF4-FFF2-40B4-BE49-F238E27FC236}">
                  <a16:creationId xmlns="" xmlns:a16="http://schemas.microsoft.com/office/drawing/2014/main" id="{36B7E87D-14CF-4349-AC4D-69DF5D84EB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4EB623E5-BC7C-4763-B7CD-C7D5F91F12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54830" y="0"/>
            <a:ext cx="601504" cy="1260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72C6E0B7-C37D-4D54-8F3E-8D9F9097F6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0693400" cy="7562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Freeform: Shape 55">
            <a:extLst>
              <a:ext uri="{FF2B5EF4-FFF2-40B4-BE49-F238E27FC236}">
                <a16:creationId xmlns="" xmlns:a16="http://schemas.microsoft.com/office/drawing/2014/main" id="{B7B653ED-BC47-4D34-B612-473D6AFAD0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 rot="16200000">
            <a:off x="4833804" y="1631056"/>
            <a:ext cx="6675853" cy="4300739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8" name="Freeform 5">
            <a:extLst>
              <a:ext uri="{FF2B5EF4-FFF2-40B4-BE49-F238E27FC236}">
                <a16:creationId xmlns="" xmlns:a16="http://schemas.microsoft.com/office/drawing/2014/main" id="{B93D812D-BB26-4FDD-A218-F6F71E7376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0" y="1750"/>
            <a:ext cx="10693400" cy="7561100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60" name="Freeform 5">
            <a:extLst>
              <a:ext uri="{FF2B5EF4-FFF2-40B4-BE49-F238E27FC236}">
                <a16:creationId xmlns="" xmlns:a16="http://schemas.microsoft.com/office/drawing/2014/main" id="{EEA99C6C-BC37-4408-9F74-3DDB1060B7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 rot="15922489">
            <a:off x="4343539" y="2063515"/>
            <a:ext cx="3638513" cy="386727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924C0032-B592-45AB-AD23-5A4BD369B6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54830" y="0"/>
            <a:ext cx="601504" cy="1260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89BF1F84-E7C7-42A7-911D-8E48AF6711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941108"/>
            <a:ext cx="3675856" cy="4621742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0C3CFCFE-6522-4333-8CB1-16DB80E7E9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3193203"/>
            <a:ext cx="2071846" cy="2604982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DD9761C-D1EA-460C-9983-CBFB7960E997}"/>
              </a:ext>
            </a:extLst>
          </p:cNvPr>
          <p:cNvSpPr/>
          <p:nvPr/>
        </p:nvSpPr>
        <p:spPr>
          <a:xfrm>
            <a:off x="560542" y="2667327"/>
            <a:ext cx="5326330" cy="4203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cap="all">
                <a:solidFill>
                  <a:srgbClr val="FFFFFE"/>
                </a:solidFill>
              </a:rPr>
              <a:t>“When a flower doesn’t bloom, you fix the environment in which it grows, not the flower”.  </a:t>
            </a:r>
            <a:endParaRPr lang="en-US" sz="3200"/>
          </a:p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cap="all">
                <a:solidFill>
                  <a:srgbClr val="FFFFFE"/>
                </a:solidFill>
              </a:rPr>
              <a:t>Alexander Den </a:t>
            </a:r>
            <a:r>
              <a:rPr lang="en-US" sz="3200" cap="all" err="1">
                <a:solidFill>
                  <a:srgbClr val="FFFFFE"/>
                </a:solidFill>
              </a:rPr>
              <a:t>Heijer</a:t>
            </a:r>
            <a:r>
              <a:rPr lang="en-US" sz="3200" cap="all" dirty="0">
                <a:solidFill>
                  <a:srgbClr val="FFFFFE"/>
                </a:solidFill>
              </a:rPr>
              <a:t>  </a:t>
            </a:r>
            <a:endParaRPr lang="en-US" sz="3200" cap="all" dirty="0">
              <a:solidFill>
                <a:srgbClr val="FFFFFE"/>
              </a:solidFill>
              <a:effectLst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380B6C9-A54D-48DE-9747-C3EC06ED6C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33" r="-2" b="10552"/>
          <a:stretch/>
        </p:blipFill>
        <p:spPr>
          <a:xfrm>
            <a:off x="6545284" y="711409"/>
            <a:ext cx="3540482" cy="29889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FD044BF-8E84-4A75-A107-EA9BA6AF2B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 l="9558"/>
          <a:stretch/>
        </p:blipFill>
        <p:spPr>
          <a:xfrm>
            <a:off x="7004438" y="3881872"/>
            <a:ext cx="2622174" cy="29889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6FAD420-11A4-475F-8477-370A47A89CD8}"/>
              </a:ext>
            </a:extLst>
          </p:cNvPr>
          <p:cNvSpPr txBox="1"/>
          <p:nvPr/>
        </p:nvSpPr>
        <p:spPr>
          <a:xfrm>
            <a:off x="8012858" y="7575550"/>
            <a:ext cx="26805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526"/>
              </a:spcAft>
            </a:pPr>
            <a:r>
              <a:rPr lang="en-IE" sz="700">
                <a:solidFill>
                  <a:srgbClr val="FFFFFF"/>
                </a:solidFill>
                <a:hlinkClick r:id="rId6" tooltip="http://commons.wikimedia.org/wiki/file:small_green_and_white_bellwort_flower_uvularia_sessilifolia_not_yet_in_full_bloom.jpg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E" sz="700">
                <a:solidFill>
                  <a:srgbClr val="FFFFFF"/>
                </a:solidFill>
              </a:rPr>
              <a:t> by Unknown Author is licensed under </a:t>
            </a:r>
            <a:r>
              <a:rPr lang="en-IE" sz="70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I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90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7923" y="4597750"/>
            <a:ext cx="6164580" cy="205312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lang="en-IE" sz="2600" b="1" i="1" spc="75" dirty="0">
                <a:solidFill>
                  <a:srgbClr val="FFFFFF"/>
                </a:solidFill>
                <a:latin typeface="Calibri"/>
                <a:cs typeface="Calibri"/>
              </a:rPr>
              <a:t>Website: </a:t>
            </a:r>
            <a:r>
              <a:rPr lang="en-IE" sz="2600" spc="75" dirty="0">
                <a:solidFill>
                  <a:srgbClr val="FFFFFF"/>
                </a:solidFill>
                <a:latin typeface="Calibri"/>
                <a:cs typeface="Calibri"/>
              </a:rPr>
              <a:t>icbe.ie</a:t>
            </a:r>
            <a:endParaRPr sz="2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600" b="1" i="1" spc="55" dirty="0">
                <a:solidFill>
                  <a:srgbClr val="FFFFFF"/>
                </a:solidFill>
                <a:latin typeface="Calibri"/>
                <a:cs typeface="Calibri"/>
              </a:rPr>
              <a:t>LinkedIn: </a:t>
            </a:r>
            <a:r>
              <a:rPr sz="2600" spc="5" dirty="0">
                <a:solidFill>
                  <a:srgbClr val="FFFFFF"/>
                </a:solidFill>
                <a:latin typeface="Calibri"/>
                <a:cs typeface="Calibri"/>
              </a:rPr>
              <a:t>Irish Centre 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600" spc="20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2600" spc="-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20" dirty="0">
                <a:solidFill>
                  <a:srgbClr val="FFFFFF"/>
                </a:solidFill>
                <a:latin typeface="Calibri"/>
                <a:cs typeface="Calibri"/>
              </a:rPr>
              <a:t>Excellence</a:t>
            </a:r>
            <a:endParaRPr sz="2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600" b="1" i="1" spc="-5" dirty="0">
                <a:solidFill>
                  <a:srgbClr val="FFFFFF"/>
                </a:solidFill>
                <a:latin typeface="Calibri"/>
                <a:cs typeface="Calibri"/>
              </a:rPr>
              <a:t>Twitter:</a:t>
            </a:r>
            <a:r>
              <a:rPr sz="2600" b="1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@ICBE_Business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15013" y="486343"/>
            <a:ext cx="6661968" cy="38862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="" xmlns:a16="http://schemas.microsoft.com/office/drawing/2014/main" id="{89EA2611-DCBA-4E97-A2B2-9A466E76BD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0693400" cy="7562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Freeform: Shape 47">
            <a:extLst>
              <a:ext uri="{FF2B5EF4-FFF2-40B4-BE49-F238E27FC236}">
                <a16:creationId xmlns="" xmlns:a16="http://schemas.microsoft.com/office/drawing/2014/main" id="{FD2669AB-35DB-41EC-BE9C-DA80B60A32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 rot="16200000">
            <a:off x="4833804" y="1631056"/>
            <a:ext cx="6675853" cy="4300739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0" name="Freeform 5">
            <a:extLst>
              <a:ext uri="{FF2B5EF4-FFF2-40B4-BE49-F238E27FC236}">
                <a16:creationId xmlns="" xmlns:a16="http://schemas.microsoft.com/office/drawing/2014/main" id="{BBC615D1-6E12-40EF-915B-316CFDB550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0" y="12206"/>
            <a:ext cx="10693400" cy="7561100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2" name="Freeform 5">
            <a:extLst>
              <a:ext uri="{FF2B5EF4-FFF2-40B4-BE49-F238E27FC236}">
                <a16:creationId xmlns="" xmlns:a16="http://schemas.microsoft.com/office/drawing/2014/main" id="{B9797D36-DE1E-47CD-881A-6C1F582826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 rot="15922489">
            <a:off x="4319406" y="2063515"/>
            <a:ext cx="3638513" cy="386727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0B66C3-D158-41EC-A9F3-0BC8DE872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542" y="693939"/>
            <a:ext cx="5326330" cy="178906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E" sz="3000">
                <a:solidFill>
                  <a:schemeClr val="tx1"/>
                </a:solidFill>
              </a:rPr>
              <a:t/>
            </a:r>
            <a:br>
              <a:rPr lang="en-IE" sz="3000">
                <a:solidFill>
                  <a:schemeClr val="tx1"/>
                </a:solidFill>
              </a:rPr>
            </a:br>
            <a:r>
              <a:rPr lang="en-IE" sz="3000" b="1">
                <a:solidFill>
                  <a:schemeClr val="tx1"/>
                </a:solidFill>
                <a:ea typeface="+mj-lt"/>
                <a:cs typeface="+mj-lt"/>
              </a:rPr>
              <a:t>Wellbeing in Remote Teams</a:t>
            </a:r>
            <a:r>
              <a:rPr lang="en-IE" sz="3000">
                <a:solidFill>
                  <a:schemeClr val="tx1"/>
                </a:solidFill>
              </a:rPr>
              <a:t/>
            </a:r>
            <a:br>
              <a:rPr lang="en-IE" sz="3000">
                <a:solidFill>
                  <a:schemeClr val="tx1"/>
                </a:solidFill>
              </a:rPr>
            </a:br>
            <a:r>
              <a:rPr lang="en-IE" sz="3000">
                <a:solidFill>
                  <a:schemeClr val="tx1"/>
                </a:solidFill>
              </a:rPr>
              <a:t/>
            </a:r>
            <a:br>
              <a:rPr lang="en-IE" sz="3000">
                <a:solidFill>
                  <a:schemeClr val="tx1"/>
                </a:solidFill>
              </a:rPr>
            </a:br>
            <a:endParaRPr lang="en-IE" sz="3000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4A2FAF1F-F462-46AF-A9E6-CC93C4E2C3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54830" y="0"/>
            <a:ext cx="601504" cy="1260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7146BED8-BAE9-42C5-A3DD-7B946445DB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941108"/>
            <a:ext cx="3675856" cy="4621742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15765FE8-B62F-41E4-A73C-74C91A8FD9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3193203"/>
            <a:ext cx="2071846" cy="2604982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2">
            <a:extLst>
              <a:ext uri="{FF2B5EF4-FFF2-40B4-BE49-F238E27FC236}">
                <a16:creationId xmlns="" xmlns:a16="http://schemas.microsoft.com/office/drawing/2014/main" id="{8F66A450-9DF8-4CAC-9855-D0A39AB76F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6912389"/>
              </p:ext>
            </p:extLst>
          </p:nvPr>
        </p:nvGraphicFramePr>
        <p:xfrm>
          <a:off x="747926" y="1979795"/>
          <a:ext cx="5326330" cy="4203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4BE68C8D-7BF1-46D6-95F5-495D3A13FF53}"/>
              </a:ext>
            </a:extLst>
          </p:cNvPr>
          <p:cNvSpPr txBox="1"/>
          <p:nvPr/>
        </p:nvSpPr>
        <p:spPr>
          <a:xfrm>
            <a:off x="6423589" y="3552825"/>
            <a:ext cx="3792551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262626"/>
                </a:solidFill>
              </a:rPr>
              <a:t>Dorothy Scarry </a:t>
            </a:r>
            <a:r>
              <a:rPr lang="en-US" dirty="0"/>
              <a:t>​</a:t>
            </a:r>
            <a:br>
              <a:rPr lang="en-US" dirty="0"/>
            </a:br>
            <a:r>
              <a:rPr lang="en-US" sz="1400" b="1" dirty="0">
                <a:solidFill>
                  <a:srgbClr val="262626"/>
                </a:solidFill>
              </a:rPr>
              <a:t>BA PGCE </a:t>
            </a:r>
            <a:r>
              <a:rPr lang="en-US" sz="1400" b="1" dirty="0" err="1">
                <a:solidFill>
                  <a:srgbClr val="262626"/>
                </a:solidFill>
              </a:rPr>
              <a:t>HDipED</a:t>
            </a:r>
            <a:r>
              <a:rPr lang="en-US" sz="1400" b="1" dirty="0">
                <a:solidFill>
                  <a:srgbClr val="262626"/>
                </a:solidFill>
              </a:rPr>
              <a:t> </a:t>
            </a:r>
            <a:r>
              <a:rPr lang="en-US" sz="1400" b="1" dirty="0" err="1">
                <a:solidFill>
                  <a:srgbClr val="262626"/>
                </a:solidFill>
              </a:rPr>
              <a:t>MScWorkplace</a:t>
            </a:r>
            <a:r>
              <a:rPr lang="en-US" sz="1400" b="1" dirty="0">
                <a:solidFill>
                  <a:srgbClr val="262626"/>
                </a:solidFill>
              </a:rPr>
              <a:t> Health and Wellbeing</a:t>
            </a:r>
            <a:r>
              <a:rPr lang="en-US" dirty="0"/>
              <a:t>​</a:t>
            </a:r>
            <a:br>
              <a:rPr lang="en-US" dirty="0"/>
            </a:br>
            <a:r>
              <a:rPr lang="en-US" dirty="0"/>
              <a:t>​</a:t>
            </a:r>
            <a:br>
              <a:rPr lang="en-US" dirty="0"/>
            </a:br>
            <a:r>
              <a:rPr lang="en-US" dirty="0"/>
              <a:t>​</a:t>
            </a:r>
            <a:br>
              <a:rPr lang="en-US" dirty="0"/>
            </a:br>
            <a:r>
              <a:rPr lang="en-US" sz="1400" b="1" dirty="0">
                <a:solidFill>
                  <a:srgbClr val="262626"/>
                </a:solidFill>
              </a:rPr>
              <a:t>Member SOM AHPI INTO Teaching Council </a:t>
            </a:r>
            <a:r>
              <a:rPr lang="en-US" sz="1400" b="1" dirty="0" err="1">
                <a:solidFill>
                  <a:srgbClr val="262626"/>
                </a:solidFill>
              </a:rPr>
              <a:t>IoH</a:t>
            </a:r>
            <a:endParaRPr lang="en-US" sz="1400" dirty="0" err="1"/>
          </a:p>
        </p:txBody>
      </p:sp>
      <p:pic>
        <p:nvPicPr>
          <p:cNvPr id="62" name="Content Placeholder 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3039AF44-FF2E-4633-9741-9ABA57FF678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467" r="-1" b="-1"/>
          <a:stretch/>
        </p:blipFill>
        <p:spPr>
          <a:xfrm>
            <a:off x="6992217" y="1261101"/>
            <a:ext cx="2353041" cy="217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95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ED3183-60D0-4BC7-B83B-5E9465E78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987" y="310641"/>
            <a:ext cx="2830568" cy="1837345"/>
          </a:xfrm>
        </p:spPr>
        <p:txBody>
          <a:bodyPr vert="horz" lIns="80201" tIns="40100" rIns="80201" bIns="4010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>
                <a:solidFill>
                  <a:srgbClr val="FFFFFE"/>
                </a:solidFill>
              </a:rPr>
              <a:t>CSO –Ireland November 2020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5228DA16-CDC8-4308-BEBC-4A0D5D7AC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992" y="2634112"/>
            <a:ext cx="2748539" cy="3419660"/>
          </a:xfrm>
        </p:spPr>
        <p:txBody>
          <a:bodyPr>
            <a:normAutofit/>
          </a:bodyPr>
          <a:lstStyle/>
          <a:p>
            <a:endParaRPr lang="en-IE">
              <a:solidFill>
                <a:srgbClr val="FFFFFE"/>
              </a:solidFill>
            </a:endParaRPr>
          </a:p>
          <a:p>
            <a:pPr marL="0" indent="0">
              <a:buNone/>
            </a:pPr>
            <a:endParaRPr lang="en-IE">
              <a:solidFill>
                <a:srgbClr val="FFFFFE"/>
              </a:solidFill>
            </a:endParaRPr>
          </a:p>
          <a:p>
            <a:endParaRPr lang="en-IE">
              <a:solidFill>
                <a:srgbClr val="FFFFFE"/>
              </a:solidFill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="" xmlns:a16="http://schemas.microsoft.com/office/drawing/2014/main" id="{AC71EBF0-A1AD-45EB-8E42-A4001A226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236" y="-85611"/>
            <a:ext cx="2050560" cy="21567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C7F559C-50A4-4541-8F65-B24CA092B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90" y="2068446"/>
            <a:ext cx="9839790" cy="530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04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023C59-E448-42C2-967E-072518688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Mental Health First Aid Ireland</a:t>
            </a:r>
            <a:br>
              <a:rPr lang="en-IE" dirty="0"/>
            </a:br>
            <a:r>
              <a:rPr lang="en-IE" sz="1600" dirty="0"/>
              <a:t>Working from Home Survey July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4893DC-9462-4B50-A62F-04C1B99F1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499" y="2474862"/>
            <a:ext cx="9052962" cy="3757350"/>
          </a:xfrm>
        </p:spPr>
        <p:txBody>
          <a:bodyPr>
            <a:normAutofit/>
          </a:bodyPr>
          <a:lstStyle/>
          <a:p>
            <a:endParaRPr lang="en-IE" dirty="0"/>
          </a:p>
          <a:p>
            <a:pPr>
              <a:buFont typeface="Wingdings" panose="05000000000000000000" pitchFamily="2" charset="2"/>
              <a:buChar char="§"/>
            </a:pPr>
            <a:r>
              <a:rPr lang="en-IE" b="1" dirty="0">
                <a:solidFill>
                  <a:schemeClr val="tx1"/>
                </a:solidFill>
              </a:rPr>
              <a:t>31.7%reported not being happy with their current work-life balance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b="1" dirty="0">
                <a:solidFill>
                  <a:schemeClr val="tx1"/>
                </a:solidFill>
              </a:rPr>
              <a:t>33% frequently felt isolated working at home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b="1" dirty="0">
                <a:solidFill>
                  <a:schemeClr val="tx1"/>
                </a:solidFill>
              </a:rPr>
              <a:t>59% are worried about job security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b="1" dirty="0">
                <a:solidFill>
                  <a:schemeClr val="tx1"/>
                </a:solidFill>
              </a:rPr>
              <a:t>38.7% harbour health concerns for family members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b="1" dirty="0">
                <a:solidFill>
                  <a:schemeClr val="tx1"/>
                </a:solidFill>
              </a:rPr>
              <a:t>40% of respondents were found to be experiencing poor wellbeing as defined under the WHO-5 Well-Being Index.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b="1" dirty="0">
                <a:solidFill>
                  <a:schemeClr val="tx1"/>
                </a:solidFill>
              </a:rPr>
              <a:t>34.3% of respondents agreed that they found working at home to be motivational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b="1" dirty="0">
                <a:solidFill>
                  <a:schemeClr val="tx1"/>
                </a:solidFill>
              </a:rPr>
              <a:t>57.9% agreed that they loved the autonomy that home working presented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b="1" dirty="0">
                <a:solidFill>
                  <a:schemeClr val="tx1"/>
                </a:solidFill>
              </a:rPr>
              <a:t>72.6% felt trusted by their employers</a:t>
            </a:r>
          </a:p>
          <a:p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2CC2BA2-84B6-40A0-BB50-509226F92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300" y="2145135"/>
            <a:ext cx="2064005" cy="217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9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753" y="657225"/>
            <a:ext cx="9642259" cy="2094696"/>
          </a:xfrm>
        </p:spPr>
        <p:txBody>
          <a:bodyPr>
            <a:normAutofit fontScale="90000"/>
          </a:bodyPr>
          <a:lstStyle/>
          <a:p>
            <a:r>
              <a:rPr lang="en-IE" dirty="0"/>
              <a:t/>
            </a:r>
            <a:br>
              <a:rPr lang="en-IE" dirty="0"/>
            </a:br>
            <a:r>
              <a:rPr lang="en-IE" dirty="0"/>
              <a:t/>
            </a:r>
            <a:br>
              <a:rPr lang="en-IE" dirty="0"/>
            </a:br>
            <a:r>
              <a:rPr lang="en-IE" dirty="0"/>
              <a:t/>
            </a:r>
            <a:br>
              <a:rPr lang="en-IE" dirty="0"/>
            </a:br>
            <a:r>
              <a:rPr lang="en-IE" dirty="0"/>
              <a:t/>
            </a:r>
            <a:br>
              <a:rPr lang="en-IE" dirty="0"/>
            </a:br>
            <a:r>
              <a:rPr lang="en-IE" dirty="0"/>
              <a:t/>
            </a:r>
            <a:br>
              <a:rPr lang="en-IE" dirty="0"/>
            </a:br>
            <a:r>
              <a:rPr lang="en-IE" dirty="0"/>
              <a:t/>
            </a:r>
            <a:br>
              <a:rPr lang="en-IE" dirty="0"/>
            </a:br>
            <a:r>
              <a:rPr lang="en-IE" dirty="0"/>
              <a:t/>
            </a:r>
            <a:br>
              <a:rPr lang="en-IE" dirty="0"/>
            </a:br>
            <a:r>
              <a:rPr lang="en-IE" dirty="0"/>
              <a:t/>
            </a:r>
            <a:br>
              <a:rPr lang="en-IE" dirty="0"/>
            </a:br>
            <a:r>
              <a:rPr lang="en-IE" dirty="0"/>
              <a:t/>
            </a:r>
            <a:br>
              <a:rPr lang="en-IE" dirty="0"/>
            </a:br>
            <a:r>
              <a:rPr lang="en-IE" dirty="0"/>
              <a:t/>
            </a:r>
            <a:br>
              <a:rPr lang="en-IE" dirty="0"/>
            </a:br>
            <a:r>
              <a:rPr lang="en-IE" dirty="0"/>
              <a:t/>
            </a:r>
            <a:br>
              <a:rPr lang="en-IE" dirty="0"/>
            </a:br>
            <a:r>
              <a:rPr lang="en-IE" dirty="0"/>
              <a:t/>
            </a:r>
            <a:br>
              <a:rPr lang="en-IE" dirty="0"/>
            </a:br>
            <a:r>
              <a:rPr lang="en-IE" sz="4400" dirty="0">
                <a:solidFill>
                  <a:schemeClr val="bg1"/>
                </a:solidFill>
              </a:rPr>
              <a:t>WHO-5</a:t>
            </a:r>
            <a:r>
              <a:rPr lang="en-IE" dirty="0"/>
              <a:t/>
            </a:r>
            <a:br>
              <a:rPr lang="en-IE" dirty="0"/>
            </a:br>
            <a:r>
              <a:rPr lang="en-IE" dirty="0"/>
              <a:t/>
            </a:r>
            <a:br>
              <a:rPr lang="en-IE" dirty="0"/>
            </a:b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sz="4400" dirty="0"/>
              <a:t>HOW Are you?</a:t>
            </a: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2778092"/>
            <a:ext cx="45593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8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3EA8FC14-66B9-4B89-8A1A-B9DD527C4B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73906"/>
            <a:ext cx="10693400" cy="6015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Freeform 5">
            <a:extLst>
              <a:ext uri="{FF2B5EF4-FFF2-40B4-BE49-F238E27FC236}">
                <a16:creationId xmlns="" xmlns:a16="http://schemas.microsoft.com/office/drawing/2014/main" id="{FACC9E27-5F4A-4983-A2FD-83CFCD0696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0" y="775298"/>
            <a:ext cx="10693400" cy="6013646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63DE02-DE37-4F15-96C8-C604050BA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523" y="1496434"/>
            <a:ext cx="2899068" cy="4571509"/>
          </a:xfrm>
        </p:spPr>
        <p:txBody>
          <a:bodyPr>
            <a:normAutofit/>
          </a:bodyPr>
          <a:lstStyle/>
          <a:p>
            <a:r>
              <a:rPr lang="en-IE" sz="3000" dirty="0">
                <a:solidFill>
                  <a:srgbClr val="FFFFFE"/>
                </a:solidFill>
              </a:rPr>
              <a:t>Psycho-social Safety</a:t>
            </a:r>
            <a:br>
              <a:rPr lang="en-IE" sz="3000" dirty="0">
                <a:solidFill>
                  <a:srgbClr val="FFFFFE"/>
                </a:solidFill>
              </a:rPr>
            </a:br>
            <a:r>
              <a:rPr lang="en-IE" sz="3000" dirty="0"/>
              <a:t/>
            </a:r>
            <a:br>
              <a:rPr lang="en-IE" sz="3000" dirty="0"/>
            </a:br>
            <a:r>
              <a:rPr lang="en-IE" sz="3000" dirty="0">
                <a:solidFill>
                  <a:srgbClr val="FFFFFE"/>
                </a:solidFill>
              </a:rPr>
              <a:t>Management Standard Indicator Tools</a:t>
            </a:r>
            <a:br>
              <a:rPr lang="en-IE" sz="3000" dirty="0">
                <a:solidFill>
                  <a:srgbClr val="FFFFFE"/>
                </a:solidFill>
              </a:rPr>
            </a:br>
            <a:r>
              <a:rPr lang="en-IE" sz="3000" dirty="0">
                <a:solidFill>
                  <a:srgbClr val="FFFFFE"/>
                </a:solidFill>
              </a:rPr>
              <a:t/>
            </a:r>
            <a:br>
              <a:rPr lang="en-IE" sz="3000" dirty="0">
                <a:solidFill>
                  <a:srgbClr val="FFFFFE"/>
                </a:solidFill>
              </a:rPr>
            </a:br>
            <a:endParaRPr lang="en-IE" sz="3000" dirty="0">
              <a:solidFill>
                <a:srgbClr val="FFFFFE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AA3A77EB-D201-42BF-9FF2-6EC0E5C261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54831" y="773906"/>
            <a:ext cx="601504" cy="1002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FD0576C-5997-47AD-AD7C-447985EC6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968" y="4764030"/>
            <a:ext cx="1397724" cy="1469037"/>
          </a:xfrm>
          <a:prstGeom prst="roundRect">
            <a:avLst>
              <a:gd name="adj" fmla="val 1858"/>
            </a:avLst>
          </a:prstGeom>
          <a:effectLst/>
        </p:spPr>
      </p:pic>
      <p:graphicFrame>
        <p:nvGraphicFramePr>
          <p:cNvPr id="20" name="Content Placeholder 2">
            <a:extLst>
              <a:ext uri="{FF2B5EF4-FFF2-40B4-BE49-F238E27FC236}">
                <a16:creationId xmlns="" xmlns:a16="http://schemas.microsoft.com/office/drawing/2014/main" id="{A0B3380E-DB9D-45DE-B7C8-E995A1ED00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231236"/>
              </p:ext>
            </p:extLst>
          </p:nvPr>
        </p:nvGraphicFramePr>
        <p:xfrm>
          <a:off x="4139380" y="1496434"/>
          <a:ext cx="5766466" cy="2949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469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="" xmlns:a16="http://schemas.microsoft.com/office/drawing/2014/main" id="{C95E930A-8AD1-458A-8410-45451B6612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18948" r="-1" b="15053"/>
          <a:stretch/>
        </p:blipFill>
        <p:spPr>
          <a:xfrm>
            <a:off x="418443" y="514073"/>
            <a:ext cx="9856515" cy="4342189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7" name="Freeform 16">
            <a:extLst>
              <a:ext uri="{FF2B5EF4-FFF2-40B4-BE49-F238E27FC236}">
                <a16:creationId xmlns="" xmlns:a16="http://schemas.microsoft.com/office/drawing/2014/main" id="{E4F17063-EDA4-417B-946F-BA357F3B39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29671" y="3449570"/>
            <a:ext cx="3045286" cy="910819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D36F3EEA-55D4-4677-80E7-92D00B8F34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3703560"/>
            <a:ext cx="10693400" cy="3345216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5">
            <a:extLst>
              <a:ext uri="{FF2B5EF4-FFF2-40B4-BE49-F238E27FC236}">
                <a16:creationId xmlns="" xmlns:a16="http://schemas.microsoft.com/office/drawing/2014/main" id="{C91E93A7-6C7F-4F77-9CB0-280D958EF4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0" y="1750"/>
            <a:ext cx="10693400" cy="7561100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377D35-B55E-48AA-8B63-CAD249718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991" y="4533325"/>
            <a:ext cx="4398799" cy="2105175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chemeClr val="tx1"/>
                </a:solidFill>
              </a:rPr>
              <a:t>Wellbeing and Remote </a:t>
            </a:r>
            <a:br>
              <a:rPr lang="en-IE" dirty="0">
                <a:solidFill>
                  <a:schemeClr val="tx1"/>
                </a:solidFill>
              </a:rPr>
            </a:br>
            <a:r>
              <a:rPr lang="en-IE" dirty="0">
                <a:solidFill>
                  <a:schemeClr val="tx1"/>
                </a:solidFill>
              </a:rPr>
              <a:t>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F404139-E671-4D9B-ADA7-F19AC318D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0339" y="4533325"/>
            <a:ext cx="5867739" cy="2105176"/>
          </a:xfrm>
        </p:spPr>
        <p:txBody>
          <a:bodyPr anchor="ctr">
            <a:normAutofit/>
          </a:bodyPr>
          <a:lstStyle/>
          <a:p>
            <a:pPr marL="300355" indent="-300355"/>
            <a:r>
              <a:rPr lang="en-IE" b="1" dirty="0">
                <a:solidFill>
                  <a:schemeClr val="tx1"/>
                </a:solidFill>
              </a:rPr>
              <a:t>Caring Responsibilities</a:t>
            </a:r>
            <a:endParaRPr lang="en-US" b="1" dirty="0"/>
          </a:p>
          <a:p>
            <a:pPr marL="300355" indent="-300355"/>
            <a:r>
              <a:rPr lang="en-IE" b="1" dirty="0">
                <a:solidFill>
                  <a:schemeClr val="tx1"/>
                </a:solidFill>
              </a:rPr>
              <a:t>Ageing Workforce</a:t>
            </a:r>
          </a:p>
          <a:p>
            <a:pPr marL="300355" indent="-300355"/>
            <a:r>
              <a:rPr lang="en-IE" b="1" dirty="0">
                <a:solidFill>
                  <a:schemeClr val="tx1"/>
                </a:solidFill>
              </a:rPr>
              <a:t>Inclusion and Diversity</a:t>
            </a:r>
          </a:p>
          <a:p>
            <a:pPr marL="300355" indent="-300355"/>
            <a:r>
              <a:rPr lang="en-IE" b="1" dirty="0">
                <a:solidFill>
                  <a:schemeClr val="tx1"/>
                </a:solidFill>
              </a:rPr>
              <a:t>Life-Style</a:t>
            </a:r>
          </a:p>
          <a:p>
            <a:pPr marL="300355" indent="-300355"/>
            <a:r>
              <a:rPr lang="en-IE" b="1" dirty="0">
                <a:solidFill>
                  <a:schemeClr val="tx1"/>
                </a:solidFill>
              </a:rPr>
              <a:t>Work-Life Balance</a:t>
            </a:r>
          </a:p>
          <a:p>
            <a:pPr marL="300355" indent="-300355"/>
            <a:endParaRPr lang="en-I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751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6503EB0F-2257-4A3E-A73B-E1DE769B45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0693400" cy="756285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77012B2A-0D78-433A-8C68-8889D3DCDD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="" xmlns:a16="http://schemas.microsoft.com/office/drawing/2014/main" id="{119D0202-ED3F-47CC-90E9-4E963BCDAB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70D6F2B-93AF-47D6-9378-5E54BE0AC6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54830" y="0"/>
            <a:ext cx="601504" cy="1260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="" xmlns:a16="http://schemas.microsoft.com/office/drawing/2014/main" id="{03695AA8-35A3-4547-A335-7E83A1B41E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t="2548" r="1" b="11163"/>
          <a:stretch/>
        </p:blipFill>
        <p:spPr>
          <a:xfrm>
            <a:off x="20" y="-5"/>
            <a:ext cx="10693113" cy="5536209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D36F3EEA-55D4-4677-80E7-92D00B8F34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472351"/>
            <a:ext cx="10693400" cy="3090499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5">
            <a:extLst>
              <a:ext uri="{FF2B5EF4-FFF2-40B4-BE49-F238E27FC236}">
                <a16:creationId xmlns="" xmlns:a16="http://schemas.microsoft.com/office/drawing/2014/main" id="{C91E93A7-6C7F-4F77-9CB0-280D958EF4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0" y="1750"/>
            <a:ext cx="10693400" cy="7561100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B58711-376C-4DDD-BF5F-4284820CC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532" y="5353264"/>
            <a:ext cx="9128335" cy="957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/>
            <a:r>
              <a:rPr lang="en-US" sz="4300" dirty="0"/>
              <a:t>www.menti.com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3720714-5552-49BB-A0C3-C7E22C2C8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532" y="6310506"/>
            <a:ext cx="9128335" cy="5380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 defTabSz="457200">
              <a:spcBef>
                <a:spcPts val="1000"/>
              </a:spcBef>
              <a:buNone/>
            </a:pPr>
            <a:r>
              <a:rPr lang="en-US" sz="2800" b="1" cap="all" dirty="0">
                <a:solidFill>
                  <a:schemeClr val="bg1"/>
                </a:solidFill>
              </a:rPr>
              <a:t>CODE: 783700</a:t>
            </a:r>
          </a:p>
        </p:txBody>
      </p:sp>
      <p:sp>
        <p:nvSpPr>
          <p:cNvPr id="20" name="Freeform 16">
            <a:extLst>
              <a:ext uri="{FF2B5EF4-FFF2-40B4-BE49-F238E27FC236}">
                <a16:creationId xmlns="" xmlns:a16="http://schemas.microsoft.com/office/drawing/2014/main" id="{E4F17063-EDA4-417B-946F-BA357F3B39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29671" y="4174564"/>
            <a:ext cx="3045286" cy="910819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442F4A1-EC58-4982-8403-BF1595965DF5}"/>
              </a:ext>
            </a:extLst>
          </p:cNvPr>
          <p:cNvSpPr txBox="1"/>
          <p:nvPr/>
        </p:nvSpPr>
        <p:spPr>
          <a:xfrm>
            <a:off x="3975100" y="4602163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7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C314C310-850D-4491-AA52-C75BEA68B6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0693400" cy="7562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C3799-3F52-48CE-85CC-83AED368EB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0693400" cy="756285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F3FC2939-BF10-4CBC-904B-74A17D4B9C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="" xmlns:a16="http://schemas.microsoft.com/office/drawing/2014/main" id="{266B6D5D-11B6-40A6-9CEF-F0B0D104C5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CCD163-F2EC-42F9-AE08-8014C22C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58" y="1197119"/>
            <a:ext cx="3009226" cy="5168612"/>
          </a:xfrm>
        </p:spPr>
        <p:txBody>
          <a:bodyPr anchor="ctr">
            <a:normAutofit/>
          </a:bodyPr>
          <a:lstStyle/>
          <a:p>
            <a:pPr algn="r"/>
            <a:r>
              <a:rPr lang="en-US" sz="2700">
                <a:solidFill>
                  <a:schemeClr val="tx1"/>
                </a:solidFill>
              </a:rPr>
              <a:t>Communication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789E20C7-BB50-4317-93C7-90C8ED80B2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082205" y="2129448"/>
            <a:ext cx="0" cy="352933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0958B4-0AA0-46FC-8686-0DCE02CBB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1727" y="1197119"/>
            <a:ext cx="4893868" cy="51686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ea typeface="+mn-lt"/>
                <a:cs typeface="+mn-lt"/>
              </a:rPr>
              <a:t>“The single biggest problem in communication is the illusion that it has taken place.”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George Bernard Shaw</a:t>
            </a:r>
          </a:p>
        </p:txBody>
      </p:sp>
    </p:spTree>
    <p:extLst>
      <p:ext uri="{BB962C8B-B14F-4D97-AF65-F5344CB8AC3E}">
        <p14:creationId xmlns:p14="http://schemas.microsoft.com/office/powerpoint/2010/main" val="511070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Ion Boardroom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4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</TotalTime>
  <Words>352</Words>
  <Application>Microsoft Office PowerPoint</Application>
  <PresentationFormat>Custom</PresentationFormat>
  <Paragraphs>94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Century Gothic</vt:lpstr>
      <vt:lpstr>Symbol</vt:lpstr>
      <vt:lpstr>Times New Roman</vt:lpstr>
      <vt:lpstr>Wingdings</vt:lpstr>
      <vt:lpstr>Wingdings 3</vt:lpstr>
      <vt:lpstr>Office Theme</vt:lpstr>
      <vt:lpstr>Ion Boardroom</vt:lpstr>
      <vt:lpstr>Ion Boardroom</vt:lpstr>
      <vt:lpstr>Ion Boardroom</vt:lpstr>
      <vt:lpstr>WELCOME</vt:lpstr>
      <vt:lpstr> Wellbeing in Remote Teams  </vt:lpstr>
      <vt:lpstr>CSO –Ireland November 2020</vt:lpstr>
      <vt:lpstr>Mental Health First Aid Ireland Working from Home Survey July 2020</vt:lpstr>
      <vt:lpstr>            WHO-5   </vt:lpstr>
      <vt:lpstr>Psycho-social Safety  Management Standard Indicator Tools  </vt:lpstr>
      <vt:lpstr>Wellbeing and Remote  Working</vt:lpstr>
      <vt:lpstr>www.menti.com</vt:lpstr>
      <vt:lpstr>Communication</vt:lpstr>
      <vt:lpstr>Supporting Flexible, Remote and Hybrid Work</vt:lpstr>
      <vt:lpstr>Active Listening-  RASA</vt:lpstr>
      <vt:lpstr>Wellbeing and Culture</vt:lpstr>
      <vt:lpstr>Organisational Interventions </vt:lpstr>
      <vt:lpstr>Workplace Health and Wellbeing Ltd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Option1</dc:title>
  <dc:creator>Dorothy Scarry</dc:creator>
  <cp:lastModifiedBy>Dorothy Scarry</cp:lastModifiedBy>
  <cp:revision>257</cp:revision>
  <cp:lastPrinted>2021-02-17T11:09:44Z</cp:lastPrinted>
  <dcterms:created xsi:type="dcterms:W3CDTF">2021-01-19T15:16:01Z</dcterms:created>
  <dcterms:modified xsi:type="dcterms:W3CDTF">2021-02-17T11:10:15Z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2021-01-18T00:00:00Z</vt:filetime>
  </property>
  <property fmtid="{D5CDD505-2E9C-101B-9397-08002B2CF9AE}" pid="3" name="Creator">
    <vt:lpwstr>Adobe Illustrator 25.0 (Macintosh)</vt:lpwstr>
  </property>
  <property fmtid="{D5CDD505-2E9C-101B-9397-08002B2CF9AE}" pid="4" name="LastSaved">
    <vt:filetime>2021-01-19T00:00:00Z</vt:filetime>
  </property>
</Properties>
</file>