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56" r:id="rId5"/>
    <p:sldId id="257" r:id="rId6"/>
    <p:sldId id="258" r:id="rId7"/>
    <p:sldId id="259" r:id="rId8"/>
  </p:sldIdLst>
  <p:sldSz cx="6858000" cy="9906000" type="A4"/>
  <p:notesSz cx="7104063" cy="10234613"/>
  <p:defaultTextStyle>
    <a:defPPr>
      <a:defRPr lang="en-US"/>
    </a:defPPr>
    <a:lvl1pPr marL="0" algn="l" defTabSz="420121" rtl="0" eaLnBrk="1" latinLnBrk="0" hangingPunct="1">
      <a:defRPr sz="1654" kern="1200">
        <a:solidFill>
          <a:schemeClr val="tx1"/>
        </a:solidFill>
        <a:latin typeface="+mn-lt"/>
        <a:ea typeface="+mn-ea"/>
        <a:cs typeface="+mn-cs"/>
      </a:defRPr>
    </a:lvl1pPr>
    <a:lvl2pPr marL="420121" algn="l" defTabSz="420121" rtl="0" eaLnBrk="1" latinLnBrk="0" hangingPunct="1">
      <a:defRPr sz="1654" kern="1200">
        <a:solidFill>
          <a:schemeClr val="tx1"/>
        </a:solidFill>
        <a:latin typeface="+mn-lt"/>
        <a:ea typeface="+mn-ea"/>
        <a:cs typeface="+mn-cs"/>
      </a:defRPr>
    </a:lvl2pPr>
    <a:lvl3pPr marL="840242" algn="l" defTabSz="420121" rtl="0" eaLnBrk="1" latinLnBrk="0" hangingPunct="1">
      <a:defRPr sz="1654" kern="1200">
        <a:solidFill>
          <a:schemeClr val="tx1"/>
        </a:solidFill>
        <a:latin typeface="+mn-lt"/>
        <a:ea typeface="+mn-ea"/>
        <a:cs typeface="+mn-cs"/>
      </a:defRPr>
    </a:lvl3pPr>
    <a:lvl4pPr marL="1260363" algn="l" defTabSz="420121" rtl="0" eaLnBrk="1" latinLnBrk="0" hangingPunct="1">
      <a:defRPr sz="1654" kern="1200">
        <a:solidFill>
          <a:schemeClr val="tx1"/>
        </a:solidFill>
        <a:latin typeface="+mn-lt"/>
        <a:ea typeface="+mn-ea"/>
        <a:cs typeface="+mn-cs"/>
      </a:defRPr>
    </a:lvl4pPr>
    <a:lvl5pPr marL="1680484" algn="l" defTabSz="420121" rtl="0" eaLnBrk="1" latinLnBrk="0" hangingPunct="1">
      <a:defRPr sz="1654" kern="1200">
        <a:solidFill>
          <a:schemeClr val="tx1"/>
        </a:solidFill>
        <a:latin typeface="+mn-lt"/>
        <a:ea typeface="+mn-ea"/>
        <a:cs typeface="+mn-cs"/>
      </a:defRPr>
    </a:lvl5pPr>
    <a:lvl6pPr marL="2100605" algn="l" defTabSz="420121" rtl="0" eaLnBrk="1" latinLnBrk="0" hangingPunct="1">
      <a:defRPr sz="1654" kern="1200">
        <a:solidFill>
          <a:schemeClr val="tx1"/>
        </a:solidFill>
        <a:latin typeface="+mn-lt"/>
        <a:ea typeface="+mn-ea"/>
        <a:cs typeface="+mn-cs"/>
      </a:defRPr>
    </a:lvl6pPr>
    <a:lvl7pPr marL="2520726" algn="l" defTabSz="420121" rtl="0" eaLnBrk="1" latinLnBrk="0" hangingPunct="1">
      <a:defRPr sz="1654" kern="1200">
        <a:solidFill>
          <a:schemeClr val="tx1"/>
        </a:solidFill>
        <a:latin typeface="+mn-lt"/>
        <a:ea typeface="+mn-ea"/>
        <a:cs typeface="+mn-cs"/>
      </a:defRPr>
    </a:lvl7pPr>
    <a:lvl8pPr marL="2940848" algn="l" defTabSz="420121" rtl="0" eaLnBrk="1" latinLnBrk="0" hangingPunct="1">
      <a:defRPr sz="1654" kern="1200">
        <a:solidFill>
          <a:schemeClr val="tx1"/>
        </a:solidFill>
        <a:latin typeface="+mn-lt"/>
        <a:ea typeface="+mn-ea"/>
        <a:cs typeface="+mn-cs"/>
      </a:defRPr>
    </a:lvl8pPr>
    <a:lvl9pPr marL="3360969" algn="l" defTabSz="420121" rtl="0" eaLnBrk="1" latinLnBrk="0" hangingPunct="1">
      <a:defRPr sz="165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McDonnell" initials="AM" lastIdx="2" clrIdx="0">
    <p:extLst>
      <p:ext uri="{19B8F6BF-5375-455C-9EA6-DF929625EA0E}">
        <p15:presenceInfo xmlns:p15="http://schemas.microsoft.com/office/powerpoint/2012/main" userId="Alex McDonn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056"/>
    <a:srgbClr val="E6E6E6"/>
    <a:srgbClr val="98DDDE"/>
    <a:srgbClr val="F15458"/>
    <a:srgbClr val="FDEADA"/>
    <a:srgbClr val="F7D918"/>
    <a:srgbClr val="E299B0"/>
    <a:srgbClr val="A1A243"/>
    <a:srgbClr val="CAA7A8"/>
    <a:srgbClr val="F36F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666" y="-518"/>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0392CF1D-019F-447E-AFC0-E4C1844410B4}" type="datetimeFigureOut">
              <a:rPr lang="en-IE" smtClean="0"/>
              <a:t>27/05/2021</a:t>
            </a:fld>
            <a:endParaRPr lang="en-IE"/>
          </a:p>
        </p:txBody>
      </p:sp>
      <p:sp>
        <p:nvSpPr>
          <p:cNvPr id="4" name="Slide Image Placeholder 3"/>
          <p:cNvSpPr>
            <a:spLocks noGrp="1" noRot="1" noChangeAspect="1"/>
          </p:cNvSpPr>
          <p:nvPr>
            <p:ph type="sldImg" idx="2"/>
          </p:nvPr>
        </p:nvSpPr>
        <p:spPr>
          <a:xfrm>
            <a:off x="2357438" y="1279525"/>
            <a:ext cx="2390775" cy="34544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0C39EA7C-0E54-4144-89E0-0FFC676203A8}" type="slidenum">
              <a:rPr lang="en-IE" smtClean="0"/>
              <a:t>‹#›</a:t>
            </a:fld>
            <a:endParaRPr lang="en-IE"/>
          </a:p>
        </p:txBody>
      </p:sp>
    </p:spTree>
    <p:extLst>
      <p:ext uri="{BB962C8B-B14F-4D97-AF65-F5344CB8AC3E}">
        <p14:creationId xmlns:p14="http://schemas.microsoft.com/office/powerpoint/2010/main" val="3765566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C39EA7C-0E54-4144-89E0-0FFC676203A8}" type="slidenum">
              <a:rPr lang="en-IE" smtClean="0"/>
              <a:t>3</a:t>
            </a:fld>
            <a:endParaRPr lang="en-IE"/>
          </a:p>
        </p:txBody>
      </p:sp>
    </p:spTree>
    <p:extLst>
      <p:ext uri="{BB962C8B-B14F-4D97-AF65-F5344CB8AC3E}">
        <p14:creationId xmlns:p14="http://schemas.microsoft.com/office/powerpoint/2010/main" val="187942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ga-IE"/>
              <a:t>Click to edit Master title style</a:t>
            </a:r>
            <a:endParaRPr lang="en-US"/>
          </a:p>
        </p:txBody>
      </p:sp>
      <p:sp>
        <p:nvSpPr>
          <p:cNvPr id="3" name="Subtitle 2"/>
          <p:cNvSpPr>
            <a:spLocks noGrp="1"/>
          </p:cNvSpPr>
          <p:nvPr>
            <p:ph type="subTitle" idx="1"/>
          </p:nvPr>
        </p:nvSpPr>
        <p:spPr>
          <a:xfrm>
            <a:off x="1028700" y="5613401"/>
            <a:ext cx="4800600" cy="2531533"/>
          </a:xfrm>
        </p:spPr>
        <p:txBody>
          <a:bodyPr/>
          <a:lstStyle>
            <a:lvl1pPr marL="0" indent="0" algn="ctr">
              <a:buNone/>
              <a:defRPr>
                <a:solidFill>
                  <a:schemeClr val="tx1">
                    <a:tint val="75000"/>
                  </a:schemeClr>
                </a:solidFill>
              </a:defRPr>
            </a:lvl1pPr>
            <a:lvl2pPr marL="415092" indent="0" algn="ctr">
              <a:buNone/>
              <a:defRPr>
                <a:solidFill>
                  <a:schemeClr val="tx1">
                    <a:tint val="75000"/>
                  </a:schemeClr>
                </a:solidFill>
              </a:defRPr>
            </a:lvl2pPr>
            <a:lvl3pPr marL="830184" indent="0" algn="ctr">
              <a:buNone/>
              <a:defRPr>
                <a:solidFill>
                  <a:schemeClr val="tx1">
                    <a:tint val="75000"/>
                  </a:schemeClr>
                </a:solidFill>
              </a:defRPr>
            </a:lvl3pPr>
            <a:lvl4pPr marL="1245276" indent="0" algn="ctr">
              <a:buNone/>
              <a:defRPr>
                <a:solidFill>
                  <a:schemeClr val="tx1">
                    <a:tint val="75000"/>
                  </a:schemeClr>
                </a:solidFill>
              </a:defRPr>
            </a:lvl4pPr>
            <a:lvl5pPr marL="1660368" indent="0" algn="ctr">
              <a:buNone/>
              <a:defRPr>
                <a:solidFill>
                  <a:schemeClr val="tx1">
                    <a:tint val="75000"/>
                  </a:schemeClr>
                </a:solidFill>
              </a:defRPr>
            </a:lvl5pPr>
            <a:lvl6pPr marL="2075459" indent="0" algn="ctr">
              <a:buNone/>
              <a:defRPr>
                <a:solidFill>
                  <a:schemeClr val="tx1">
                    <a:tint val="75000"/>
                  </a:schemeClr>
                </a:solidFill>
              </a:defRPr>
            </a:lvl6pPr>
            <a:lvl7pPr marL="2490551" indent="0" algn="ctr">
              <a:buNone/>
              <a:defRPr>
                <a:solidFill>
                  <a:schemeClr val="tx1">
                    <a:tint val="75000"/>
                  </a:schemeClr>
                </a:solidFill>
              </a:defRPr>
            </a:lvl7pPr>
            <a:lvl8pPr marL="2905643" indent="0" algn="ctr">
              <a:buNone/>
              <a:defRPr>
                <a:solidFill>
                  <a:schemeClr val="tx1">
                    <a:tint val="75000"/>
                  </a:schemeClr>
                </a:solidFill>
              </a:defRPr>
            </a:lvl8pPr>
            <a:lvl9pPr marL="3320735"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DE575717-E98C-C44B-9EB4-F38E812CC421}"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81D4A-5C6E-6F4A-B037-6BCFF2E43850}" type="slidenum">
              <a:rPr lang="en-US" smtClean="0"/>
              <a:t>‹#›</a:t>
            </a:fld>
            <a:endParaRPr lang="en-US"/>
          </a:p>
        </p:txBody>
      </p:sp>
    </p:spTree>
    <p:extLst>
      <p:ext uri="{BB962C8B-B14F-4D97-AF65-F5344CB8AC3E}">
        <p14:creationId xmlns:p14="http://schemas.microsoft.com/office/powerpoint/2010/main" val="671255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DE575717-E98C-C44B-9EB4-F38E812CC421}"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81D4A-5C6E-6F4A-B037-6BCFF2E43850}" type="slidenum">
              <a:rPr lang="en-US" smtClean="0"/>
              <a:t>‹#›</a:t>
            </a:fld>
            <a:endParaRPr lang="en-US"/>
          </a:p>
        </p:txBody>
      </p:sp>
    </p:spTree>
    <p:extLst>
      <p:ext uri="{BB962C8B-B14F-4D97-AF65-F5344CB8AC3E}">
        <p14:creationId xmlns:p14="http://schemas.microsoft.com/office/powerpoint/2010/main" val="833002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07657" y="619126"/>
            <a:ext cx="1273969" cy="1317360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283369" y="619126"/>
            <a:ext cx="3709987" cy="1317360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DE575717-E98C-C44B-9EB4-F38E812CC421}"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81D4A-5C6E-6F4A-B037-6BCFF2E43850}" type="slidenum">
              <a:rPr lang="en-US" smtClean="0"/>
              <a:t>‹#›</a:t>
            </a:fld>
            <a:endParaRPr lang="en-US"/>
          </a:p>
        </p:txBody>
      </p:sp>
    </p:spTree>
    <p:extLst>
      <p:ext uri="{BB962C8B-B14F-4D97-AF65-F5344CB8AC3E}">
        <p14:creationId xmlns:p14="http://schemas.microsoft.com/office/powerpoint/2010/main" val="387566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DE575717-E98C-C44B-9EB4-F38E812CC421}"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81D4A-5C6E-6F4A-B037-6BCFF2E43850}" type="slidenum">
              <a:rPr lang="en-US" smtClean="0"/>
              <a:t>‹#›</a:t>
            </a:fld>
            <a:endParaRPr lang="en-US"/>
          </a:p>
        </p:txBody>
      </p:sp>
    </p:spTree>
    <p:extLst>
      <p:ext uri="{BB962C8B-B14F-4D97-AF65-F5344CB8AC3E}">
        <p14:creationId xmlns:p14="http://schemas.microsoft.com/office/powerpoint/2010/main" val="252482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1"/>
          </a:xfrm>
        </p:spPr>
        <p:txBody>
          <a:bodyPr anchor="t"/>
          <a:lstStyle>
            <a:lvl1pPr algn="l">
              <a:defRPr sz="3632" b="1" cap="all"/>
            </a:lvl1pPr>
          </a:lstStyle>
          <a:p>
            <a:r>
              <a:rPr lang="ga-IE"/>
              <a:t>Click to edit Master title style</a:t>
            </a:r>
            <a:endParaRPr lang="en-US"/>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1816">
                <a:solidFill>
                  <a:schemeClr val="tx1">
                    <a:tint val="75000"/>
                  </a:schemeClr>
                </a:solidFill>
              </a:defRPr>
            </a:lvl1pPr>
            <a:lvl2pPr marL="415092" indent="0">
              <a:buNone/>
              <a:defRPr sz="1634">
                <a:solidFill>
                  <a:schemeClr val="tx1">
                    <a:tint val="75000"/>
                  </a:schemeClr>
                </a:solidFill>
              </a:defRPr>
            </a:lvl2pPr>
            <a:lvl3pPr marL="830184" indent="0">
              <a:buNone/>
              <a:defRPr sz="1453">
                <a:solidFill>
                  <a:schemeClr val="tx1">
                    <a:tint val="75000"/>
                  </a:schemeClr>
                </a:solidFill>
              </a:defRPr>
            </a:lvl3pPr>
            <a:lvl4pPr marL="1245276" indent="0">
              <a:buNone/>
              <a:defRPr sz="1271">
                <a:solidFill>
                  <a:schemeClr val="tx1">
                    <a:tint val="75000"/>
                  </a:schemeClr>
                </a:solidFill>
              </a:defRPr>
            </a:lvl4pPr>
            <a:lvl5pPr marL="1660368" indent="0">
              <a:buNone/>
              <a:defRPr sz="1271">
                <a:solidFill>
                  <a:schemeClr val="tx1">
                    <a:tint val="75000"/>
                  </a:schemeClr>
                </a:solidFill>
              </a:defRPr>
            </a:lvl5pPr>
            <a:lvl6pPr marL="2075459" indent="0">
              <a:buNone/>
              <a:defRPr sz="1271">
                <a:solidFill>
                  <a:schemeClr val="tx1">
                    <a:tint val="75000"/>
                  </a:schemeClr>
                </a:solidFill>
              </a:defRPr>
            </a:lvl6pPr>
            <a:lvl7pPr marL="2490551" indent="0">
              <a:buNone/>
              <a:defRPr sz="1271">
                <a:solidFill>
                  <a:schemeClr val="tx1">
                    <a:tint val="75000"/>
                  </a:schemeClr>
                </a:solidFill>
              </a:defRPr>
            </a:lvl7pPr>
            <a:lvl8pPr marL="2905643" indent="0">
              <a:buNone/>
              <a:defRPr sz="1271">
                <a:solidFill>
                  <a:schemeClr val="tx1">
                    <a:tint val="75000"/>
                  </a:schemeClr>
                </a:solidFill>
              </a:defRPr>
            </a:lvl8pPr>
            <a:lvl9pPr marL="3320735" indent="0">
              <a:buNone/>
              <a:defRPr sz="1271">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DE575717-E98C-C44B-9EB4-F38E812CC421}"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81D4A-5C6E-6F4A-B037-6BCFF2E43850}" type="slidenum">
              <a:rPr lang="en-US" smtClean="0"/>
              <a:t>‹#›</a:t>
            </a:fld>
            <a:endParaRPr lang="en-US"/>
          </a:p>
        </p:txBody>
      </p:sp>
    </p:spTree>
    <p:extLst>
      <p:ext uri="{BB962C8B-B14F-4D97-AF65-F5344CB8AC3E}">
        <p14:creationId xmlns:p14="http://schemas.microsoft.com/office/powerpoint/2010/main" val="18195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283369" y="3602392"/>
            <a:ext cx="2491978" cy="10190338"/>
          </a:xfrm>
        </p:spPr>
        <p:txBody>
          <a:bodyPr/>
          <a:lstStyle>
            <a:lvl1pPr>
              <a:defRPr sz="2542"/>
            </a:lvl1pPr>
            <a:lvl2pPr>
              <a:defRPr sz="2179"/>
            </a:lvl2pPr>
            <a:lvl3pPr>
              <a:defRPr sz="1816"/>
            </a:lvl3pPr>
            <a:lvl4pPr>
              <a:defRPr sz="1634"/>
            </a:lvl4pPr>
            <a:lvl5pPr>
              <a:defRPr sz="1634"/>
            </a:lvl5pPr>
            <a:lvl6pPr>
              <a:defRPr sz="1634"/>
            </a:lvl6pPr>
            <a:lvl7pPr>
              <a:defRPr sz="1634"/>
            </a:lvl7pPr>
            <a:lvl8pPr>
              <a:defRPr sz="1634"/>
            </a:lvl8pPr>
            <a:lvl9pPr>
              <a:defRPr sz="1634"/>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2889648" y="3602392"/>
            <a:ext cx="2491978" cy="10190338"/>
          </a:xfrm>
        </p:spPr>
        <p:txBody>
          <a:bodyPr/>
          <a:lstStyle>
            <a:lvl1pPr>
              <a:defRPr sz="2542"/>
            </a:lvl1pPr>
            <a:lvl2pPr>
              <a:defRPr sz="2179"/>
            </a:lvl2pPr>
            <a:lvl3pPr>
              <a:defRPr sz="1816"/>
            </a:lvl3pPr>
            <a:lvl4pPr>
              <a:defRPr sz="1634"/>
            </a:lvl4pPr>
            <a:lvl5pPr>
              <a:defRPr sz="1634"/>
            </a:lvl5pPr>
            <a:lvl6pPr>
              <a:defRPr sz="1634"/>
            </a:lvl6pPr>
            <a:lvl7pPr>
              <a:defRPr sz="1634"/>
            </a:lvl7pPr>
            <a:lvl8pPr>
              <a:defRPr sz="1634"/>
            </a:lvl8pPr>
            <a:lvl9pPr>
              <a:defRPr sz="1634"/>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DE575717-E98C-C44B-9EB4-F38E812CC421}"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81D4A-5C6E-6F4A-B037-6BCFF2E43850}" type="slidenum">
              <a:rPr lang="en-US" smtClean="0"/>
              <a:t>‹#›</a:t>
            </a:fld>
            <a:endParaRPr lang="en-US"/>
          </a:p>
        </p:txBody>
      </p:sp>
    </p:spTree>
    <p:extLst>
      <p:ext uri="{BB962C8B-B14F-4D97-AF65-F5344CB8AC3E}">
        <p14:creationId xmlns:p14="http://schemas.microsoft.com/office/powerpoint/2010/main" val="143263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342900" y="2217386"/>
            <a:ext cx="3030141" cy="924101"/>
          </a:xfrm>
        </p:spPr>
        <p:txBody>
          <a:bodyPr anchor="b"/>
          <a:lstStyle>
            <a:lvl1pPr marL="0" indent="0">
              <a:buNone/>
              <a:defRPr sz="2179" b="1"/>
            </a:lvl1pPr>
            <a:lvl2pPr marL="415092" indent="0">
              <a:buNone/>
              <a:defRPr sz="1816" b="1"/>
            </a:lvl2pPr>
            <a:lvl3pPr marL="830184" indent="0">
              <a:buNone/>
              <a:defRPr sz="1634" b="1"/>
            </a:lvl3pPr>
            <a:lvl4pPr marL="1245276" indent="0">
              <a:buNone/>
              <a:defRPr sz="1453" b="1"/>
            </a:lvl4pPr>
            <a:lvl5pPr marL="1660368" indent="0">
              <a:buNone/>
              <a:defRPr sz="1453" b="1"/>
            </a:lvl5pPr>
            <a:lvl6pPr marL="2075459" indent="0">
              <a:buNone/>
              <a:defRPr sz="1453" b="1"/>
            </a:lvl6pPr>
            <a:lvl7pPr marL="2490551" indent="0">
              <a:buNone/>
              <a:defRPr sz="1453" b="1"/>
            </a:lvl7pPr>
            <a:lvl8pPr marL="2905643" indent="0">
              <a:buNone/>
              <a:defRPr sz="1453" b="1"/>
            </a:lvl8pPr>
            <a:lvl9pPr marL="3320735" indent="0">
              <a:buNone/>
              <a:defRPr sz="1453" b="1"/>
            </a:lvl9pPr>
          </a:lstStyle>
          <a:p>
            <a:pPr lvl="0"/>
            <a:r>
              <a:rPr lang="ga-IE"/>
              <a:t>Click to edit Master text styles</a:t>
            </a:r>
          </a:p>
        </p:txBody>
      </p:sp>
      <p:sp>
        <p:nvSpPr>
          <p:cNvPr id="4" name="Content Placeholder 3"/>
          <p:cNvSpPr>
            <a:spLocks noGrp="1"/>
          </p:cNvSpPr>
          <p:nvPr>
            <p:ph sz="half" idx="2"/>
          </p:nvPr>
        </p:nvSpPr>
        <p:spPr>
          <a:xfrm>
            <a:off x="342900" y="3141487"/>
            <a:ext cx="3030141" cy="5707416"/>
          </a:xfrm>
        </p:spPr>
        <p:txBody>
          <a:bodyPr/>
          <a:lstStyle>
            <a:lvl1pPr>
              <a:defRPr sz="2179"/>
            </a:lvl1pPr>
            <a:lvl2pPr>
              <a:defRPr sz="1816"/>
            </a:lvl2pPr>
            <a:lvl3pPr>
              <a:defRPr sz="1634"/>
            </a:lvl3pPr>
            <a:lvl4pPr>
              <a:defRPr sz="1453"/>
            </a:lvl4pPr>
            <a:lvl5pPr>
              <a:defRPr sz="1453"/>
            </a:lvl5pPr>
            <a:lvl6pPr>
              <a:defRPr sz="1453"/>
            </a:lvl6pPr>
            <a:lvl7pPr>
              <a:defRPr sz="1453"/>
            </a:lvl7pPr>
            <a:lvl8pPr>
              <a:defRPr sz="1453"/>
            </a:lvl8pPr>
            <a:lvl9pPr>
              <a:defRPr sz="1453"/>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3483769" y="2217386"/>
            <a:ext cx="3031332" cy="924101"/>
          </a:xfrm>
        </p:spPr>
        <p:txBody>
          <a:bodyPr anchor="b"/>
          <a:lstStyle>
            <a:lvl1pPr marL="0" indent="0">
              <a:buNone/>
              <a:defRPr sz="2179" b="1"/>
            </a:lvl1pPr>
            <a:lvl2pPr marL="415092" indent="0">
              <a:buNone/>
              <a:defRPr sz="1816" b="1"/>
            </a:lvl2pPr>
            <a:lvl3pPr marL="830184" indent="0">
              <a:buNone/>
              <a:defRPr sz="1634" b="1"/>
            </a:lvl3pPr>
            <a:lvl4pPr marL="1245276" indent="0">
              <a:buNone/>
              <a:defRPr sz="1453" b="1"/>
            </a:lvl4pPr>
            <a:lvl5pPr marL="1660368" indent="0">
              <a:buNone/>
              <a:defRPr sz="1453" b="1"/>
            </a:lvl5pPr>
            <a:lvl6pPr marL="2075459" indent="0">
              <a:buNone/>
              <a:defRPr sz="1453" b="1"/>
            </a:lvl6pPr>
            <a:lvl7pPr marL="2490551" indent="0">
              <a:buNone/>
              <a:defRPr sz="1453" b="1"/>
            </a:lvl7pPr>
            <a:lvl8pPr marL="2905643" indent="0">
              <a:buNone/>
              <a:defRPr sz="1453" b="1"/>
            </a:lvl8pPr>
            <a:lvl9pPr marL="3320735" indent="0">
              <a:buNone/>
              <a:defRPr sz="1453" b="1"/>
            </a:lvl9pPr>
          </a:lstStyle>
          <a:p>
            <a:pPr lvl="0"/>
            <a:r>
              <a:rPr lang="ga-IE"/>
              <a:t>Click to edit Master text styles</a:t>
            </a:r>
          </a:p>
        </p:txBody>
      </p:sp>
      <p:sp>
        <p:nvSpPr>
          <p:cNvPr id="6" name="Content Placeholder 5"/>
          <p:cNvSpPr>
            <a:spLocks noGrp="1"/>
          </p:cNvSpPr>
          <p:nvPr>
            <p:ph sz="quarter" idx="4"/>
          </p:nvPr>
        </p:nvSpPr>
        <p:spPr>
          <a:xfrm>
            <a:off x="3483769" y="3141487"/>
            <a:ext cx="3031332" cy="5707416"/>
          </a:xfrm>
        </p:spPr>
        <p:txBody>
          <a:bodyPr/>
          <a:lstStyle>
            <a:lvl1pPr>
              <a:defRPr sz="2179"/>
            </a:lvl1pPr>
            <a:lvl2pPr>
              <a:defRPr sz="1816"/>
            </a:lvl2pPr>
            <a:lvl3pPr>
              <a:defRPr sz="1634"/>
            </a:lvl3pPr>
            <a:lvl4pPr>
              <a:defRPr sz="1453"/>
            </a:lvl4pPr>
            <a:lvl5pPr>
              <a:defRPr sz="1453"/>
            </a:lvl5pPr>
            <a:lvl6pPr>
              <a:defRPr sz="1453"/>
            </a:lvl6pPr>
            <a:lvl7pPr>
              <a:defRPr sz="1453"/>
            </a:lvl7pPr>
            <a:lvl8pPr>
              <a:defRPr sz="1453"/>
            </a:lvl8pPr>
            <a:lvl9pPr>
              <a:defRPr sz="1453"/>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DE575717-E98C-C44B-9EB4-F38E812CC421}" type="datetimeFigureOut">
              <a:rPr lang="en-US" smtClean="0"/>
              <a:t>5/27/2021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81D4A-5C6E-6F4A-B037-6BCFF2E43850}" type="slidenum">
              <a:rPr lang="en-US" smtClean="0"/>
              <a:t>‹#›</a:t>
            </a:fld>
            <a:endParaRPr lang="en-US"/>
          </a:p>
        </p:txBody>
      </p:sp>
    </p:spTree>
    <p:extLst>
      <p:ext uri="{BB962C8B-B14F-4D97-AF65-F5344CB8AC3E}">
        <p14:creationId xmlns:p14="http://schemas.microsoft.com/office/powerpoint/2010/main" val="321353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DE575717-E98C-C44B-9EB4-F38E812CC421}" type="datetimeFigureOut">
              <a:rPr lang="en-US" smtClean="0"/>
              <a:t>5/27/2021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81D4A-5C6E-6F4A-B037-6BCFF2E43850}" type="slidenum">
              <a:rPr lang="en-US" smtClean="0"/>
              <a:t>‹#›</a:t>
            </a:fld>
            <a:endParaRPr lang="en-US"/>
          </a:p>
        </p:txBody>
      </p:sp>
    </p:spTree>
    <p:extLst>
      <p:ext uri="{BB962C8B-B14F-4D97-AF65-F5344CB8AC3E}">
        <p14:creationId xmlns:p14="http://schemas.microsoft.com/office/powerpoint/2010/main" val="1869828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75717-E98C-C44B-9EB4-F38E812CC421}" type="datetimeFigureOut">
              <a:rPr lang="en-US" smtClean="0"/>
              <a:t>5/27/2021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81D4A-5C6E-6F4A-B037-6BCFF2E43850}" type="slidenum">
              <a:rPr lang="en-US" smtClean="0"/>
              <a:t>‹#›</a:t>
            </a:fld>
            <a:endParaRPr lang="en-US"/>
          </a:p>
        </p:txBody>
      </p:sp>
    </p:spTree>
    <p:extLst>
      <p:ext uri="{BB962C8B-B14F-4D97-AF65-F5344CB8AC3E}">
        <p14:creationId xmlns:p14="http://schemas.microsoft.com/office/powerpoint/2010/main" val="125686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6"/>
          </a:xfrm>
        </p:spPr>
        <p:txBody>
          <a:bodyPr anchor="b"/>
          <a:lstStyle>
            <a:lvl1pPr algn="l">
              <a:defRPr sz="1816" b="1"/>
            </a:lvl1pPr>
          </a:lstStyle>
          <a:p>
            <a:r>
              <a:rPr lang="ga-IE"/>
              <a:t>Click to edit Master title style</a:t>
            </a:r>
            <a:endParaRPr lang="en-US"/>
          </a:p>
        </p:txBody>
      </p:sp>
      <p:sp>
        <p:nvSpPr>
          <p:cNvPr id="3" name="Content Placeholder 2"/>
          <p:cNvSpPr>
            <a:spLocks noGrp="1"/>
          </p:cNvSpPr>
          <p:nvPr>
            <p:ph idx="1"/>
          </p:nvPr>
        </p:nvSpPr>
        <p:spPr>
          <a:xfrm>
            <a:off x="2681288" y="394406"/>
            <a:ext cx="3833812" cy="8454496"/>
          </a:xfrm>
        </p:spPr>
        <p:txBody>
          <a:bodyPr/>
          <a:lstStyle>
            <a:lvl1pPr>
              <a:defRPr sz="2905"/>
            </a:lvl1pPr>
            <a:lvl2pPr>
              <a:defRPr sz="2542"/>
            </a:lvl2pPr>
            <a:lvl3pPr>
              <a:defRPr sz="2179"/>
            </a:lvl3pPr>
            <a:lvl4pPr>
              <a:defRPr sz="1816"/>
            </a:lvl4pPr>
            <a:lvl5pPr>
              <a:defRPr sz="1816"/>
            </a:lvl5pPr>
            <a:lvl6pPr>
              <a:defRPr sz="1816"/>
            </a:lvl6pPr>
            <a:lvl7pPr>
              <a:defRPr sz="1816"/>
            </a:lvl7pPr>
            <a:lvl8pPr>
              <a:defRPr sz="1816"/>
            </a:lvl8pPr>
            <a:lvl9pPr>
              <a:defRPr sz="1816"/>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271"/>
            </a:lvl1pPr>
            <a:lvl2pPr marL="415092" indent="0">
              <a:buNone/>
              <a:defRPr sz="1089"/>
            </a:lvl2pPr>
            <a:lvl3pPr marL="830184" indent="0">
              <a:buNone/>
              <a:defRPr sz="908"/>
            </a:lvl3pPr>
            <a:lvl4pPr marL="1245276" indent="0">
              <a:buNone/>
              <a:defRPr sz="817"/>
            </a:lvl4pPr>
            <a:lvl5pPr marL="1660368" indent="0">
              <a:buNone/>
              <a:defRPr sz="817"/>
            </a:lvl5pPr>
            <a:lvl6pPr marL="2075459" indent="0">
              <a:buNone/>
              <a:defRPr sz="817"/>
            </a:lvl6pPr>
            <a:lvl7pPr marL="2490551" indent="0">
              <a:buNone/>
              <a:defRPr sz="817"/>
            </a:lvl7pPr>
            <a:lvl8pPr marL="2905643" indent="0">
              <a:buNone/>
              <a:defRPr sz="817"/>
            </a:lvl8pPr>
            <a:lvl9pPr marL="3320735" indent="0">
              <a:buNone/>
              <a:defRPr sz="817"/>
            </a:lvl9pPr>
          </a:lstStyle>
          <a:p>
            <a:pPr lvl="0"/>
            <a:r>
              <a:rPr lang="ga-IE"/>
              <a:t>Click to edit Master text styles</a:t>
            </a:r>
          </a:p>
        </p:txBody>
      </p:sp>
      <p:sp>
        <p:nvSpPr>
          <p:cNvPr id="5" name="Date Placeholder 4"/>
          <p:cNvSpPr>
            <a:spLocks noGrp="1"/>
          </p:cNvSpPr>
          <p:nvPr>
            <p:ph type="dt" sz="half" idx="10"/>
          </p:nvPr>
        </p:nvSpPr>
        <p:spPr/>
        <p:txBody>
          <a:bodyPr/>
          <a:lstStyle/>
          <a:p>
            <a:fld id="{DE575717-E98C-C44B-9EB4-F38E812CC421}"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81D4A-5C6E-6F4A-B037-6BCFF2E43850}" type="slidenum">
              <a:rPr lang="en-US" smtClean="0"/>
              <a:t>‹#›</a:t>
            </a:fld>
            <a:endParaRPr lang="en-US"/>
          </a:p>
        </p:txBody>
      </p:sp>
    </p:spTree>
    <p:extLst>
      <p:ext uri="{BB962C8B-B14F-4D97-AF65-F5344CB8AC3E}">
        <p14:creationId xmlns:p14="http://schemas.microsoft.com/office/powerpoint/2010/main" val="351988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7" y="6934200"/>
            <a:ext cx="4114800" cy="818622"/>
          </a:xfrm>
        </p:spPr>
        <p:txBody>
          <a:bodyPr anchor="b"/>
          <a:lstStyle>
            <a:lvl1pPr algn="l">
              <a:defRPr sz="1816" b="1"/>
            </a:lvl1pPr>
          </a:lstStyle>
          <a:p>
            <a:r>
              <a:rPr lang="ga-IE"/>
              <a:t>Click to edit Master title style</a:t>
            </a:r>
            <a:endParaRPr lang="en-US"/>
          </a:p>
        </p:txBody>
      </p:sp>
      <p:sp>
        <p:nvSpPr>
          <p:cNvPr id="3" name="Picture Placeholder 2"/>
          <p:cNvSpPr>
            <a:spLocks noGrp="1"/>
          </p:cNvSpPr>
          <p:nvPr>
            <p:ph type="pic" idx="1"/>
          </p:nvPr>
        </p:nvSpPr>
        <p:spPr>
          <a:xfrm>
            <a:off x="1344217" y="885119"/>
            <a:ext cx="4114800" cy="5943600"/>
          </a:xfrm>
        </p:spPr>
        <p:txBody>
          <a:bodyPr/>
          <a:lstStyle>
            <a:lvl1pPr marL="0" indent="0">
              <a:buNone/>
              <a:defRPr sz="2905"/>
            </a:lvl1pPr>
            <a:lvl2pPr marL="415092" indent="0">
              <a:buNone/>
              <a:defRPr sz="2542"/>
            </a:lvl2pPr>
            <a:lvl3pPr marL="830184" indent="0">
              <a:buNone/>
              <a:defRPr sz="2179"/>
            </a:lvl3pPr>
            <a:lvl4pPr marL="1245276" indent="0">
              <a:buNone/>
              <a:defRPr sz="1816"/>
            </a:lvl4pPr>
            <a:lvl5pPr marL="1660368" indent="0">
              <a:buNone/>
              <a:defRPr sz="1816"/>
            </a:lvl5pPr>
            <a:lvl6pPr marL="2075459" indent="0">
              <a:buNone/>
              <a:defRPr sz="1816"/>
            </a:lvl6pPr>
            <a:lvl7pPr marL="2490551" indent="0">
              <a:buNone/>
              <a:defRPr sz="1816"/>
            </a:lvl7pPr>
            <a:lvl8pPr marL="2905643" indent="0">
              <a:buNone/>
              <a:defRPr sz="1816"/>
            </a:lvl8pPr>
            <a:lvl9pPr marL="3320735" indent="0">
              <a:buNone/>
              <a:defRPr sz="1816"/>
            </a:lvl9pPr>
          </a:lstStyle>
          <a:p>
            <a:endParaRPr lang="en-US"/>
          </a:p>
        </p:txBody>
      </p:sp>
      <p:sp>
        <p:nvSpPr>
          <p:cNvPr id="4" name="Text Placeholder 3"/>
          <p:cNvSpPr>
            <a:spLocks noGrp="1"/>
          </p:cNvSpPr>
          <p:nvPr>
            <p:ph type="body" sz="half" idx="2"/>
          </p:nvPr>
        </p:nvSpPr>
        <p:spPr>
          <a:xfrm>
            <a:off x="1344217" y="7752821"/>
            <a:ext cx="4114800" cy="1162579"/>
          </a:xfrm>
        </p:spPr>
        <p:txBody>
          <a:bodyPr/>
          <a:lstStyle>
            <a:lvl1pPr marL="0" indent="0">
              <a:buNone/>
              <a:defRPr sz="1271"/>
            </a:lvl1pPr>
            <a:lvl2pPr marL="415092" indent="0">
              <a:buNone/>
              <a:defRPr sz="1089"/>
            </a:lvl2pPr>
            <a:lvl3pPr marL="830184" indent="0">
              <a:buNone/>
              <a:defRPr sz="908"/>
            </a:lvl3pPr>
            <a:lvl4pPr marL="1245276" indent="0">
              <a:buNone/>
              <a:defRPr sz="817"/>
            </a:lvl4pPr>
            <a:lvl5pPr marL="1660368" indent="0">
              <a:buNone/>
              <a:defRPr sz="817"/>
            </a:lvl5pPr>
            <a:lvl6pPr marL="2075459" indent="0">
              <a:buNone/>
              <a:defRPr sz="817"/>
            </a:lvl6pPr>
            <a:lvl7pPr marL="2490551" indent="0">
              <a:buNone/>
              <a:defRPr sz="817"/>
            </a:lvl7pPr>
            <a:lvl8pPr marL="2905643" indent="0">
              <a:buNone/>
              <a:defRPr sz="817"/>
            </a:lvl8pPr>
            <a:lvl9pPr marL="3320735" indent="0">
              <a:buNone/>
              <a:defRPr sz="817"/>
            </a:lvl9pPr>
          </a:lstStyle>
          <a:p>
            <a:pPr lvl="0"/>
            <a:r>
              <a:rPr lang="ga-IE"/>
              <a:t>Click to edit Master text styles</a:t>
            </a:r>
          </a:p>
        </p:txBody>
      </p:sp>
      <p:sp>
        <p:nvSpPr>
          <p:cNvPr id="5" name="Date Placeholder 4"/>
          <p:cNvSpPr>
            <a:spLocks noGrp="1"/>
          </p:cNvSpPr>
          <p:nvPr>
            <p:ph type="dt" sz="half" idx="10"/>
          </p:nvPr>
        </p:nvSpPr>
        <p:spPr/>
        <p:txBody>
          <a:bodyPr/>
          <a:lstStyle/>
          <a:p>
            <a:fld id="{DE575717-E98C-C44B-9EB4-F38E812CC421}"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81D4A-5C6E-6F4A-B037-6BCFF2E43850}" type="slidenum">
              <a:rPr lang="en-US" smtClean="0"/>
              <a:t>‹#›</a:t>
            </a:fld>
            <a:endParaRPr lang="en-US"/>
          </a:p>
        </p:txBody>
      </p:sp>
    </p:spTree>
    <p:extLst>
      <p:ext uri="{BB962C8B-B14F-4D97-AF65-F5344CB8AC3E}">
        <p14:creationId xmlns:p14="http://schemas.microsoft.com/office/powerpoint/2010/main" val="50574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342900" y="9181396"/>
            <a:ext cx="1600200" cy="527403"/>
          </a:xfrm>
          <a:prstGeom prst="rect">
            <a:avLst/>
          </a:prstGeom>
        </p:spPr>
        <p:txBody>
          <a:bodyPr vert="horz" lIns="91440" tIns="45720" rIns="91440" bIns="45720" rtlCol="0" anchor="ctr"/>
          <a:lstStyle>
            <a:lvl1pPr algn="l">
              <a:defRPr sz="1089">
                <a:solidFill>
                  <a:schemeClr val="tx1">
                    <a:tint val="75000"/>
                  </a:schemeClr>
                </a:solidFill>
              </a:defRPr>
            </a:lvl1pPr>
          </a:lstStyle>
          <a:p>
            <a:fld id="{DE575717-E98C-C44B-9EB4-F38E812CC421}" type="datetimeFigureOut">
              <a:rPr lang="en-US" smtClean="0"/>
              <a:t>5/27/2021</a:t>
            </a:fld>
            <a:endParaRPr lang="en-US"/>
          </a:p>
        </p:txBody>
      </p:sp>
      <p:sp>
        <p:nvSpPr>
          <p:cNvPr id="5" name="Footer Placeholder 4"/>
          <p:cNvSpPr>
            <a:spLocks noGrp="1"/>
          </p:cNvSpPr>
          <p:nvPr>
            <p:ph type="ftr" sz="quarter" idx="3"/>
          </p:nvPr>
        </p:nvSpPr>
        <p:spPr>
          <a:xfrm>
            <a:off x="2343150" y="9181396"/>
            <a:ext cx="2171700" cy="527403"/>
          </a:xfrm>
          <a:prstGeom prst="rect">
            <a:avLst/>
          </a:prstGeom>
        </p:spPr>
        <p:txBody>
          <a:bodyPr vert="horz" lIns="91440" tIns="45720" rIns="91440" bIns="45720" rtlCol="0" anchor="ctr"/>
          <a:lstStyle>
            <a:lvl1pPr algn="ctr">
              <a:defRPr sz="108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9181396"/>
            <a:ext cx="1600200" cy="527403"/>
          </a:xfrm>
          <a:prstGeom prst="rect">
            <a:avLst/>
          </a:prstGeom>
        </p:spPr>
        <p:txBody>
          <a:bodyPr vert="horz" lIns="91440" tIns="45720" rIns="91440" bIns="45720" rtlCol="0" anchor="ctr"/>
          <a:lstStyle>
            <a:lvl1pPr algn="r">
              <a:defRPr sz="1089">
                <a:solidFill>
                  <a:schemeClr val="tx1">
                    <a:tint val="75000"/>
                  </a:schemeClr>
                </a:solidFill>
              </a:defRPr>
            </a:lvl1pPr>
          </a:lstStyle>
          <a:p>
            <a:fld id="{24C81D4A-5C6E-6F4A-B037-6BCFF2E43850}" type="slidenum">
              <a:rPr lang="en-US" smtClean="0"/>
              <a:t>‹#›</a:t>
            </a:fld>
            <a:endParaRPr lang="en-US"/>
          </a:p>
        </p:txBody>
      </p:sp>
    </p:spTree>
    <p:extLst>
      <p:ext uri="{BB962C8B-B14F-4D97-AF65-F5344CB8AC3E}">
        <p14:creationId xmlns:p14="http://schemas.microsoft.com/office/powerpoint/2010/main" val="1263773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5092" rtl="0" eaLnBrk="1" latinLnBrk="0" hangingPunct="1">
        <a:spcBef>
          <a:spcPct val="0"/>
        </a:spcBef>
        <a:buNone/>
        <a:defRPr sz="3995" kern="1200">
          <a:solidFill>
            <a:schemeClr val="tx1"/>
          </a:solidFill>
          <a:latin typeface="+mj-lt"/>
          <a:ea typeface="+mj-ea"/>
          <a:cs typeface="+mj-cs"/>
        </a:defRPr>
      </a:lvl1pPr>
    </p:titleStyle>
    <p:bodyStyle>
      <a:lvl1pPr marL="311319" indent="-311319" algn="l" defTabSz="415092" rtl="0" eaLnBrk="1" latinLnBrk="0" hangingPunct="1">
        <a:spcBef>
          <a:spcPct val="20000"/>
        </a:spcBef>
        <a:buFont typeface="Arial"/>
        <a:buChar char="•"/>
        <a:defRPr sz="2905" kern="1200">
          <a:solidFill>
            <a:schemeClr val="tx1"/>
          </a:solidFill>
          <a:latin typeface="+mn-lt"/>
          <a:ea typeface="+mn-ea"/>
          <a:cs typeface="+mn-cs"/>
        </a:defRPr>
      </a:lvl1pPr>
      <a:lvl2pPr marL="674524" indent="-259432" algn="l" defTabSz="415092" rtl="0" eaLnBrk="1" latinLnBrk="0" hangingPunct="1">
        <a:spcBef>
          <a:spcPct val="20000"/>
        </a:spcBef>
        <a:buFont typeface="Arial"/>
        <a:buChar char="–"/>
        <a:defRPr sz="2542" kern="1200">
          <a:solidFill>
            <a:schemeClr val="tx1"/>
          </a:solidFill>
          <a:latin typeface="+mn-lt"/>
          <a:ea typeface="+mn-ea"/>
          <a:cs typeface="+mn-cs"/>
        </a:defRPr>
      </a:lvl2pPr>
      <a:lvl3pPr marL="1037730" indent="-207546" algn="l" defTabSz="415092" rtl="0" eaLnBrk="1" latinLnBrk="0" hangingPunct="1">
        <a:spcBef>
          <a:spcPct val="20000"/>
        </a:spcBef>
        <a:buFont typeface="Arial"/>
        <a:buChar char="•"/>
        <a:defRPr sz="2179" kern="1200">
          <a:solidFill>
            <a:schemeClr val="tx1"/>
          </a:solidFill>
          <a:latin typeface="+mn-lt"/>
          <a:ea typeface="+mn-ea"/>
          <a:cs typeface="+mn-cs"/>
        </a:defRPr>
      </a:lvl3pPr>
      <a:lvl4pPr marL="1452822" indent="-207546" algn="l" defTabSz="415092" rtl="0" eaLnBrk="1" latinLnBrk="0" hangingPunct="1">
        <a:spcBef>
          <a:spcPct val="20000"/>
        </a:spcBef>
        <a:buFont typeface="Arial"/>
        <a:buChar char="–"/>
        <a:defRPr sz="1816" kern="1200">
          <a:solidFill>
            <a:schemeClr val="tx1"/>
          </a:solidFill>
          <a:latin typeface="+mn-lt"/>
          <a:ea typeface="+mn-ea"/>
          <a:cs typeface="+mn-cs"/>
        </a:defRPr>
      </a:lvl4pPr>
      <a:lvl5pPr marL="1867913" indent="-207546" algn="l" defTabSz="415092" rtl="0" eaLnBrk="1" latinLnBrk="0" hangingPunct="1">
        <a:spcBef>
          <a:spcPct val="20000"/>
        </a:spcBef>
        <a:buFont typeface="Arial"/>
        <a:buChar char="»"/>
        <a:defRPr sz="1816" kern="1200">
          <a:solidFill>
            <a:schemeClr val="tx1"/>
          </a:solidFill>
          <a:latin typeface="+mn-lt"/>
          <a:ea typeface="+mn-ea"/>
          <a:cs typeface="+mn-cs"/>
        </a:defRPr>
      </a:lvl5pPr>
      <a:lvl6pPr marL="2283005" indent="-207546" algn="l" defTabSz="415092" rtl="0" eaLnBrk="1" latinLnBrk="0" hangingPunct="1">
        <a:spcBef>
          <a:spcPct val="20000"/>
        </a:spcBef>
        <a:buFont typeface="Arial"/>
        <a:buChar char="•"/>
        <a:defRPr sz="1816" kern="1200">
          <a:solidFill>
            <a:schemeClr val="tx1"/>
          </a:solidFill>
          <a:latin typeface="+mn-lt"/>
          <a:ea typeface="+mn-ea"/>
          <a:cs typeface="+mn-cs"/>
        </a:defRPr>
      </a:lvl6pPr>
      <a:lvl7pPr marL="2698097" indent="-207546" algn="l" defTabSz="415092" rtl="0" eaLnBrk="1" latinLnBrk="0" hangingPunct="1">
        <a:spcBef>
          <a:spcPct val="20000"/>
        </a:spcBef>
        <a:buFont typeface="Arial"/>
        <a:buChar char="•"/>
        <a:defRPr sz="1816" kern="1200">
          <a:solidFill>
            <a:schemeClr val="tx1"/>
          </a:solidFill>
          <a:latin typeface="+mn-lt"/>
          <a:ea typeface="+mn-ea"/>
          <a:cs typeface="+mn-cs"/>
        </a:defRPr>
      </a:lvl7pPr>
      <a:lvl8pPr marL="3113189" indent="-207546" algn="l" defTabSz="415092" rtl="0" eaLnBrk="1" latinLnBrk="0" hangingPunct="1">
        <a:spcBef>
          <a:spcPct val="20000"/>
        </a:spcBef>
        <a:buFont typeface="Arial"/>
        <a:buChar char="•"/>
        <a:defRPr sz="1816" kern="1200">
          <a:solidFill>
            <a:schemeClr val="tx1"/>
          </a:solidFill>
          <a:latin typeface="+mn-lt"/>
          <a:ea typeface="+mn-ea"/>
          <a:cs typeface="+mn-cs"/>
        </a:defRPr>
      </a:lvl8pPr>
      <a:lvl9pPr marL="3528281" indent="-207546" algn="l" defTabSz="415092" rtl="0" eaLnBrk="1" latinLnBrk="0" hangingPunct="1">
        <a:spcBef>
          <a:spcPct val="20000"/>
        </a:spcBef>
        <a:buFont typeface="Arial"/>
        <a:buChar char="•"/>
        <a:defRPr sz="1816" kern="1200">
          <a:solidFill>
            <a:schemeClr val="tx1"/>
          </a:solidFill>
          <a:latin typeface="+mn-lt"/>
          <a:ea typeface="+mn-ea"/>
          <a:cs typeface="+mn-cs"/>
        </a:defRPr>
      </a:lvl9pPr>
    </p:bodyStyle>
    <p:otherStyle>
      <a:defPPr>
        <a:defRPr lang="en-US"/>
      </a:defPPr>
      <a:lvl1pPr marL="0" algn="l" defTabSz="415092" rtl="0" eaLnBrk="1" latinLnBrk="0" hangingPunct="1">
        <a:defRPr sz="1634" kern="1200">
          <a:solidFill>
            <a:schemeClr val="tx1"/>
          </a:solidFill>
          <a:latin typeface="+mn-lt"/>
          <a:ea typeface="+mn-ea"/>
          <a:cs typeface="+mn-cs"/>
        </a:defRPr>
      </a:lvl1pPr>
      <a:lvl2pPr marL="415092" algn="l" defTabSz="415092" rtl="0" eaLnBrk="1" latinLnBrk="0" hangingPunct="1">
        <a:defRPr sz="1634" kern="1200">
          <a:solidFill>
            <a:schemeClr val="tx1"/>
          </a:solidFill>
          <a:latin typeface="+mn-lt"/>
          <a:ea typeface="+mn-ea"/>
          <a:cs typeface="+mn-cs"/>
        </a:defRPr>
      </a:lvl2pPr>
      <a:lvl3pPr marL="830184" algn="l" defTabSz="415092" rtl="0" eaLnBrk="1" latinLnBrk="0" hangingPunct="1">
        <a:defRPr sz="1634" kern="1200">
          <a:solidFill>
            <a:schemeClr val="tx1"/>
          </a:solidFill>
          <a:latin typeface="+mn-lt"/>
          <a:ea typeface="+mn-ea"/>
          <a:cs typeface="+mn-cs"/>
        </a:defRPr>
      </a:lvl3pPr>
      <a:lvl4pPr marL="1245276" algn="l" defTabSz="415092" rtl="0" eaLnBrk="1" latinLnBrk="0" hangingPunct="1">
        <a:defRPr sz="1634" kern="1200">
          <a:solidFill>
            <a:schemeClr val="tx1"/>
          </a:solidFill>
          <a:latin typeface="+mn-lt"/>
          <a:ea typeface="+mn-ea"/>
          <a:cs typeface="+mn-cs"/>
        </a:defRPr>
      </a:lvl4pPr>
      <a:lvl5pPr marL="1660368" algn="l" defTabSz="415092" rtl="0" eaLnBrk="1" latinLnBrk="0" hangingPunct="1">
        <a:defRPr sz="1634" kern="1200">
          <a:solidFill>
            <a:schemeClr val="tx1"/>
          </a:solidFill>
          <a:latin typeface="+mn-lt"/>
          <a:ea typeface="+mn-ea"/>
          <a:cs typeface="+mn-cs"/>
        </a:defRPr>
      </a:lvl5pPr>
      <a:lvl6pPr marL="2075459" algn="l" defTabSz="415092" rtl="0" eaLnBrk="1" latinLnBrk="0" hangingPunct="1">
        <a:defRPr sz="1634" kern="1200">
          <a:solidFill>
            <a:schemeClr val="tx1"/>
          </a:solidFill>
          <a:latin typeface="+mn-lt"/>
          <a:ea typeface="+mn-ea"/>
          <a:cs typeface="+mn-cs"/>
        </a:defRPr>
      </a:lvl6pPr>
      <a:lvl7pPr marL="2490551" algn="l" defTabSz="415092" rtl="0" eaLnBrk="1" latinLnBrk="0" hangingPunct="1">
        <a:defRPr sz="1634" kern="1200">
          <a:solidFill>
            <a:schemeClr val="tx1"/>
          </a:solidFill>
          <a:latin typeface="+mn-lt"/>
          <a:ea typeface="+mn-ea"/>
          <a:cs typeface="+mn-cs"/>
        </a:defRPr>
      </a:lvl7pPr>
      <a:lvl8pPr marL="2905643" algn="l" defTabSz="415092" rtl="0" eaLnBrk="1" latinLnBrk="0" hangingPunct="1">
        <a:defRPr sz="1634" kern="1200">
          <a:solidFill>
            <a:schemeClr val="tx1"/>
          </a:solidFill>
          <a:latin typeface="+mn-lt"/>
          <a:ea typeface="+mn-ea"/>
          <a:cs typeface="+mn-cs"/>
        </a:defRPr>
      </a:lvl8pPr>
      <a:lvl9pPr marL="3320735" algn="l" defTabSz="415092" rtl="0" eaLnBrk="1" latinLnBrk="0" hangingPunct="1">
        <a:defRPr sz="16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about:blank" TargetMode="Externa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hyperlink" Target="about:blank"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e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tcannon@expertivity.com"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hyperlink" Target="mailto:tcannon@expertivity.com"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76760" y="3422893"/>
            <a:ext cx="3485893" cy="5293400"/>
          </a:xfrm>
          <a:prstGeom prst="rect">
            <a:avLst/>
          </a:prstGeom>
          <a:noFill/>
        </p:spPr>
        <p:txBody>
          <a:bodyPr wrap="square" lIns="83022" tIns="41511" rIns="83022" bIns="41511" rtlCol="0" anchor="t">
            <a:spAutoFit/>
          </a:bodyPr>
          <a:lstStyle/>
          <a:p>
            <a:pPr algn="ctr"/>
            <a:r>
              <a:rPr lang="en-IE" sz="1453" b="1" dirty="0">
                <a:solidFill>
                  <a:srgbClr val="F15458"/>
                </a:solidFill>
                <a:latin typeface="Times New Roman" panose="02020603050405020304" pitchFamily="18" charset="0"/>
                <a:ea typeface="+mn-lt"/>
                <a:cs typeface="Times New Roman" panose="02020603050405020304" pitchFamily="18" charset="0"/>
              </a:rPr>
              <a:t>Course Overview</a:t>
            </a:r>
          </a:p>
          <a:p>
            <a:pPr algn="ctr"/>
            <a:r>
              <a:rPr lang="en-IE" sz="1200" dirty="0">
                <a:latin typeface="Times New Roman" panose="02020603050405020304" pitchFamily="18" charset="0"/>
                <a:ea typeface="+mn-lt"/>
                <a:cs typeface="Times New Roman" panose="02020603050405020304" pitchFamily="18" charset="0"/>
              </a:rPr>
              <a:t>This course offers a unique opportunity to develop the skills, expertise and commercial awareness in </a:t>
            </a:r>
            <a:r>
              <a:rPr lang="en-IE" sz="1200" b="1" dirty="0">
                <a:solidFill>
                  <a:srgbClr val="273056"/>
                </a:solidFill>
                <a:latin typeface="Times New Roman" panose="02020603050405020304" pitchFamily="18" charset="0"/>
                <a:ea typeface="+mn-lt"/>
                <a:cs typeface="Times New Roman" panose="02020603050405020304" pitchFamily="18" charset="0"/>
              </a:rPr>
              <a:t>Team Leaders and Managers</a:t>
            </a:r>
            <a:r>
              <a:rPr lang="en-IE" sz="1200" dirty="0">
                <a:latin typeface="Times New Roman" panose="02020603050405020304" pitchFamily="18" charset="0"/>
                <a:ea typeface="+mn-lt"/>
                <a:cs typeface="Times New Roman" panose="02020603050405020304" pitchFamily="18" charset="0"/>
              </a:rPr>
              <a:t> that’s required to optimise the performance of  </a:t>
            </a:r>
            <a:r>
              <a:rPr lang="en-IE" sz="1200" b="1" dirty="0">
                <a:latin typeface="Times New Roman" panose="02020603050405020304" pitchFamily="18" charset="0"/>
                <a:ea typeface="+mn-lt"/>
                <a:cs typeface="Times New Roman" panose="02020603050405020304" pitchFamily="18" charset="0"/>
              </a:rPr>
              <a:t>Service &amp; Knowledge-Work Organisations</a:t>
            </a:r>
            <a:r>
              <a:rPr lang="en-IE" sz="1200" dirty="0">
                <a:latin typeface="Times New Roman" panose="02020603050405020304" pitchFamily="18" charset="0"/>
                <a:ea typeface="+mn-lt"/>
                <a:cs typeface="Times New Roman" panose="02020603050405020304" pitchFamily="18" charset="0"/>
              </a:rPr>
              <a:t> (hereafter referred to as services).</a:t>
            </a:r>
          </a:p>
          <a:p>
            <a:pPr algn="ctr"/>
            <a:endParaRPr lang="en-IE" sz="1200" dirty="0">
              <a:latin typeface="Times New Roman" panose="02020603050405020304" pitchFamily="18" charset="0"/>
              <a:ea typeface="+mn-lt"/>
              <a:cs typeface="Times New Roman" panose="02020603050405020304" pitchFamily="18" charset="0"/>
            </a:endParaRPr>
          </a:p>
          <a:p>
            <a:pPr algn="ctr"/>
            <a:r>
              <a:rPr lang="en-IE" sz="1200" dirty="0">
                <a:latin typeface="Times New Roman" panose="02020603050405020304" pitchFamily="18" charset="0"/>
                <a:ea typeface="+mn-lt"/>
                <a:cs typeface="Times New Roman" panose="02020603050405020304" pitchFamily="18" charset="0"/>
              </a:rPr>
              <a:t>It builds on the traditional approach to managing organisations and introduces students to the tools, methods and insights required to understand the different challenges that services present and how to overcome them.</a:t>
            </a:r>
          </a:p>
          <a:p>
            <a:pPr algn="ctr"/>
            <a:endParaRPr lang="en-IE" sz="1200" dirty="0">
              <a:latin typeface="Times New Roman" panose="02020603050405020304" pitchFamily="18" charset="0"/>
              <a:ea typeface="+mn-lt"/>
              <a:cs typeface="Times New Roman" panose="02020603050405020304" pitchFamily="18" charset="0"/>
            </a:endParaRPr>
          </a:p>
          <a:p>
            <a:pPr algn="ctr"/>
            <a:r>
              <a:rPr lang="en-IE" sz="1200" dirty="0">
                <a:latin typeface="Times New Roman" panose="02020603050405020304" pitchFamily="18" charset="0"/>
                <a:ea typeface="+mn-lt"/>
                <a:cs typeface="Times New Roman" panose="02020603050405020304" pitchFamily="18" charset="0"/>
              </a:rPr>
              <a:t>Traditional organisations are complicated while services are complex, a difference that’s profound in its implications and not always understood by those trying to manage them.</a:t>
            </a:r>
          </a:p>
          <a:p>
            <a:pPr algn="ctr"/>
            <a:r>
              <a:rPr lang="en-IE" sz="1200" dirty="0">
                <a:latin typeface="Times New Roman" panose="02020603050405020304" pitchFamily="18" charset="0"/>
                <a:ea typeface="+mn-lt"/>
                <a:cs typeface="Times New Roman" panose="02020603050405020304" pitchFamily="18" charset="0"/>
              </a:rPr>
              <a:t> </a:t>
            </a:r>
          </a:p>
          <a:p>
            <a:pPr algn="ctr"/>
            <a:r>
              <a:rPr lang="en-IE" sz="1200" b="1" dirty="0">
                <a:latin typeface="Times New Roman" panose="02020603050405020304" pitchFamily="18" charset="0"/>
                <a:ea typeface="+mn-lt"/>
                <a:cs typeface="Times New Roman" panose="02020603050405020304" pitchFamily="18" charset="0"/>
              </a:rPr>
              <a:t>“Operations” </a:t>
            </a:r>
            <a:r>
              <a:rPr lang="en-IE" sz="1200" dirty="0">
                <a:latin typeface="Times New Roman" panose="02020603050405020304" pitchFamily="18" charset="0"/>
                <a:ea typeface="+mn-lt"/>
                <a:cs typeface="Times New Roman" panose="02020603050405020304" pitchFamily="18" charset="0"/>
              </a:rPr>
              <a:t>too is a term often misunderstood but simply means to steer, influence, shape, organise, empower and enable a team, department, function or organisation so as to achieve their goals and objectives.</a:t>
            </a:r>
          </a:p>
          <a:p>
            <a:pPr algn="ctr"/>
            <a:r>
              <a:rPr lang="en-IE" sz="1200" dirty="0">
                <a:latin typeface="Times New Roman" panose="02020603050405020304" pitchFamily="18" charset="0"/>
                <a:ea typeface="+mn-lt"/>
                <a:cs typeface="Times New Roman" panose="02020603050405020304" pitchFamily="18" charset="0"/>
              </a:rPr>
              <a:t> </a:t>
            </a:r>
          </a:p>
          <a:p>
            <a:pPr algn="ctr"/>
            <a:r>
              <a:rPr lang="en-IE" sz="1200" dirty="0">
                <a:latin typeface="Times New Roman" panose="02020603050405020304" pitchFamily="18" charset="0"/>
                <a:ea typeface="+mn-lt"/>
                <a:cs typeface="Times New Roman" panose="02020603050405020304" pitchFamily="18" charset="0"/>
              </a:rPr>
              <a:t>Every manager needs to understand the science, principles and methods of operations management if they want to optimally manage and align their resources in an effective and efficient manner.</a:t>
            </a:r>
            <a:endParaRPr lang="en-IE" sz="1200" dirty="0">
              <a:latin typeface="Times New Roman" panose="02020603050405020304" pitchFamily="18" charset="0"/>
              <a:cs typeface="Times New Roman" panose="02020603050405020304" pitchFamily="18" charset="0"/>
            </a:endParaRPr>
          </a:p>
        </p:txBody>
      </p:sp>
      <p:sp>
        <p:nvSpPr>
          <p:cNvPr id="15" name="object 3"/>
          <p:cNvSpPr/>
          <p:nvPr/>
        </p:nvSpPr>
        <p:spPr>
          <a:xfrm>
            <a:off x="5132220" y="3416356"/>
            <a:ext cx="1732517" cy="6483174"/>
          </a:xfrm>
          <a:custGeom>
            <a:avLst/>
            <a:gdLst/>
            <a:ahLst/>
            <a:cxnLst/>
            <a:rect l="l" t="t" r="r" b="b"/>
            <a:pathLst>
              <a:path w="1908175" h="6991350">
                <a:moveTo>
                  <a:pt x="0" y="6990880"/>
                </a:moveTo>
                <a:lnTo>
                  <a:pt x="1907565" y="6990880"/>
                </a:lnTo>
                <a:lnTo>
                  <a:pt x="1907565" y="0"/>
                </a:lnTo>
                <a:lnTo>
                  <a:pt x="0" y="0"/>
                </a:lnTo>
                <a:lnTo>
                  <a:pt x="0" y="6990880"/>
                </a:lnTo>
                <a:close/>
              </a:path>
            </a:pathLst>
          </a:custGeom>
          <a:solidFill>
            <a:srgbClr val="F15458"/>
          </a:solidFill>
        </p:spPr>
        <p:txBody>
          <a:bodyPr wrap="square" lIns="0" tIns="0" rIns="0" bIns="0" rtlCol="0"/>
          <a:lstStyle/>
          <a:p>
            <a:endParaRPr sz="1502"/>
          </a:p>
        </p:txBody>
      </p:sp>
      <p:sp>
        <p:nvSpPr>
          <p:cNvPr id="34" name="object 3">
            <a:extLst>
              <a:ext uri="{FF2B5EF4-FFF2-40B4-BE49-F238E27FC236}">
                <a16:creationId xmlns:a16="http://schemas.microsoft.com/office/drawing/2014/main" id="{FA0854A7-1B67-466A-B54E-D2F6263FF986}"/>
              </a:ext>
            </a:extLst>
          </p:cNvPr>
          <p:cNvSpPr/>
          <p:nvPr/>
        </p:nvSpPr>
        <p:spPr>
          <a:xfrm>
            <a:off x="-13473" y="3416356"/>
            <a:ext cx="1694037" cy="6483173"/>
          </a:xfrm>
          <a:custGeom>
            <a:avLst/>
            <a:gdLst/>
            <a:ahLst/>
            <a:cxnLst/>
            <a:rect l="l" t="t" r="r" b="b"/>
            <a:pathLst>
              <a:path w="1908175" h="6991350">
                <a:moveTo>
                  <a:pt x="0" y="6990880"/>
                </a:moveTo>
                <a:lnTo>
                  <a:pt x="1907565" y="6990880"/>
                </a:lnTo>
                <a:lnTo>
                  <a:pt x="1907565" y="0"/>
                </a:lnTo>
                <a:lnTo>
                  <a:pt x="0" y="0"/>
                </a:lnTo>
                <a:lnTo>
                  <a:pt x="0" y="6990880"/>
                </a:lnTo>
                <a:close/>
              </a:path>
            </a:pathLst>
          </a:custGeom>
          <a:solidFill>
            <a:srgbClr val="273056"/>
          </a:solidFill>
        </p:spPr>
        <p:txBody>
          <a:bodyPr wrap="square" lIns="0" tIns="0" rIns="0" bIns="0" rtlCol="0"/>
          <a:lstStyle/>
          <a:p>
            <a:endParaRPr sz="1502"/>
          </a:p>
        </p:txBody>
      </p:sp>
      <p:sp>
        <p:nvSpPr>
          <p:cNvPr id="14" name="TextBox 13">
            <a:extLst>
              <a:ext uri="{FF2B5EF4-FFF2-40B4-BE49-F238E27FC236}">
                <a16:creationId xmlns:a16="http://schemas.microsoft.com/office/drawing/2014/main" id="{0F2A8452-1058-4472-BEAA-0AEE9A0EED39}"/>
              </a:ext>
            </a:extLst>
          </p:cNvPr>
          <p:cNvSpPr txBox="1"/>
          <p:nvPr/>
        </p:nvSpPr>
        <p:spPr>
          <a:xfrm>
            <a:off x="-33316" y="3375523"/>
            <a:ext cx="1751856" cy="6732448"/>
          </a:xfrm>
          <a:prstGeom prst="rect">
            <a:avLst/>
          </a:prstGeom>
          <a:noFill/>
        </p:spPr>
        <p:txBody>
          <a:bodyPr rot="0" spcFirstLastPara="0" vertOverflow="overflow" horzOverflow="overflow" vert="horz" wrap="square" lIns="83022" tIns="41511" rIns="83022" bIns="41511" numCol="1" spcCol="0" rtlCol="0" fromWordArt="0" anchor="t" anchorCtr="0" forceAA="0" compatLnSpc="1">
            <a:prstTxWarp prst="textNoShape">
              <a:avLst/>
            </a:prstTxWarp>
            <a:spAutoFit/>
          </a:bodyPr>
          <a:lstStyle/>
          <a:p>
            <a:r>
              <a:rPr lang="en-IE" sz="1816" b="1" dirty="0">
                <a:solidFill>
                  <a:srgbClr val="F7D918"/>
                </a:solidFill>
                <a:latin typeface="Times New Roman" panose="02020603050405020304" pitchFamily="18" charset="0"/>
                <a:ea typeface="+mn-lt"/>
                <a:cs typeface="Times New Roman" panose="02020603050405020304" pitchFamily="18" charset="0"/>
              </a:rPr>
              <a:t>Features</a:t>
            </a:r>
          </a:p>
          <a:p>
            <a:pPr marL="155659" indent="-155659">
              <a:buFont typeface="Arial"/>
              <a:buChar char="•"/>
            </a:pPr>
            <a:r>
              <a:rPr lang="en-IE" sz="1089" dirty="0">
                <a:solidFill>
                  <a:schemeClr val="bg1"/>
                </a:solidFill>
                <a:latin typeface="Times New Roman" panose="02020603050405020304" pitchFamily="18" charset="0"/>
                <a:ea typeface="+mn-lt"/>
                <a:cs typeface="Times New Roman" panose="02020603050405020304" pitchFamily="18" charset="0"/>
              </a:rPr>
              <a:t>Curriculum tailored to unique complexities of service and knowledge work organisations.</a:t>
            </a:r>
          </a:p>
          <a:p>
            <a:pPr marL="155659" indent="-155659">
              <a:buFont typeface="Arial"/>
              <a:buChar char="•"/>
            </a:pPr>
            <a:endParaRPr lang="en-IE" sz="1089" dirty="0">
              <a:solidFill>
                <a:schemeClr val="bg1"/>
              </a:solidFill>
              <a:latin typeface="Times New Roman" panose="02020603050405020304" pitchFamily="18" charset="0"/>
              <a:ea typeface="+mn-lt"/>
              <a:cs typeface="Times New Roman" panose="02020603050405020304" pitchFamily="18" charset="0"/>
            </a:endParaRPr>
          </a:p>
          <a:p>
            <a:pPr marL="155659" indent="-155659">
              <a:buFont typeface="Arial"/>
              <a:buChar char="•"/>
            </a:pPr>
            <a:r>
              <a:rPr lang="en-IE" sz="1089" dirty="0">
                <a:solidFill>
                  <a:schemeClr val="bg1"/>
                </a:solidFill>
                <a:latin typeface="Times New Roman" panose="02020603050405020304" pitchFamily="18" charset="0"/>
                <a:ea typeface="+mn-lt"/>
                <a:cs typeface="Times New Roman" panose="02020603050405020304" pitchFamily="18" charset="0"/>
              </a:rPr>
              <a:t>Classroom or  remote delivery models.</a:t>
            </a:r>
            <a:endParaRPr lang="en-IE" sz="1089" dirty="0">
              <a:solidFill>
                <a:schemeClr val="bg1"/>
              </a:solidFill>
              <a:latin typeface="Times New Roman" panose="02020603050405020304" pitchFamily="18" charset="0"/>
              <a:ea typeface="Verdana"/>
              <a:cs typeface="Times New Roman" panose="02020603050405020304" pitchFamily="18" charset="0"/>
            </a:endParaRPr>
          </a:p>
          <a:p>
            <a:endParaRPr lang="en-IE" sz="1089" dirty="0">
              <a:solidFill>
                <a:schemeClr val="bg1"/>
              </a:solidFill>
              <a:latin typeface="Times New Roman" panose="02020603050405020304" pitchFamily="18" charset="0"/>
              <a:ea typeface="+mn-lt"/>
              <a:cs typeface="Times New Roman" panose="02020603050405020304" pitchFamily="18" charset="0"/>
            </a:endParaRPr>
          </a:p>
          <a:p>
            <a:pPr marL="155659" indent="-155659">
              <a:buFont typeface="Arial"/>
              <a:buChar char="•"/>
            </a:pPr>
            <a:r>
              <a:rPr lang="en-IE" sz="1089" dirty="0">
                <a:solidFill>
                  <a:schemeClr val="bg1"/>
                </a:solidFill>
                <a:latin typeface="Times New Roman" panose="02020603050405020304" pitchFamily="18" charset="0"/>
                <a:ea typeface="+mn-lt"/>
                <a:cs typeface="Times New Roman" panose="02020603050405020304" pitchFamily="18" charset="0"/>
              </a:rPr>
              <a:t>Suitable for both Private and Public sector.</a:t>
            </a:r>
          </a:p>
          <a:p>
            <a:pPr marL="155659" indent="-155659">
              <a:buFont typeface="Arial"/>
              <a:buChar char="•"/>
            </a:pPr>
            <a:endParaRPr lang="en-IE" sz="1089" dirty="0">
              <a:solidFill>
                <a:schemeClr val="bg1"/>
              </a:solidFill>
              <a:latin typeface="Times New Roman" panose="02020603050405020304" pitchFamily="18" charset="0"/>
              <a:ea typeface="Verdana"/>
              <a:cs typeface="Times New Roman" panose="02020603050405020304" pitchFamily="18" charset="0"/>
            </a:endParaRPr>
          </a:p>
          <a:p>
            <a:pPr marL="155659" indent="-155659">
              <a:buFont typeface="Arial"/>
              <a:buChar char="•"/>
            </a:pPr>
            <a:r>
              <a:rPr lang="en-IE" sz="1089" dirty="0">
                <a:solidFill>
                  <a:schemeClr val="bg1"/>
                </a:solidFill>
                <a:latin typeface="Times New Roman" panose="02020603050405020304" pitchFamily="18" charset="0"/>
                <a:ea typeface="+mn-lt"/>
                <a:cs typeface="Times New Roman" panose="02020603050405020304" pitchFamily="18" charset="0"/>
              </a:rPr>
              <a:t>Tutors are expert practitioners with 25+ years of experience.</a:t>
            </a:r>
            <a:endParaRPr lang="en-IE" sz="1089" dirty="0">
              <a:solidFill>
                <a:schemeClr val="bg1"/>
              </a:solidFill>
              <a:latin typeface="Times New Roman" panose="02020603050405020304" pitchFamily="18" charset="0"/>
              <a:ea typeface="Verdana"/>
              <a:cs typeface="Times New Roman" panose="02020603050405020304" pitchFamily="18" charset="0"/>
            </a:endParaRPr>
          </a:p>
          <a:p>
            <a:pPr marL="155659" indent="-155659">
              <a:buFont typeface="Arial"/>
              <a:buChar char="•"/>
            </a:pPr>
            <a:endParaRPr lang="en-IE" sz="1089" dirty="0">
              <a:solidFill>
                <a:schemeClr val="bg1"/>
              </a:solidFill>
              <a:latin typeface="Times New Roman" panose="02020603050405020304" pitchFamily="18" charset="0"/>
              <a:ea typeface="+mn-lt"/>
              <a:cs typeface="Times New Roman" panose="02020603050405020304" pitchFamily="18" charset="0"/>
            </a:endParaRPr>
          </a:p>
          <a:p>
            <a:pPr marL="155659" indent="-155659">
              <a:buFont typeface="Arial"/>
              <a:buChar char="•"/>
            </a:pPr>
            <a:r>
              <a:rPr lang="en-IE" sz="1089" dirty="0">
                <a:solidFill>
                  <a:schemeClr val="bg1"/>
                </a:solidFill>
                <a:latin typeface="Times New Roman" panose="02020603050405020304" pitchFamily="18" charset="0"/>
                <a:ea typeface="+mn-lt"/>
                <a:cs typeface="Times New Roman" panose="02020603050405020304" pitchFamily="18" charset="0"/>
              </a:rPr>
              <a:t>Class sizes are small and include practical examples of real world problems &amp; solutions relevant to the students.</a:t>
            </a:r>
          </a:p>
          <a:p>
            <a:pPr marL="155659" indent="-155659">
              <a:buFont typeface="Arial"/>
              <a:buChar char="•"/>
            </a:pPr>
            <a:endParaRPr lang="en-IE" sz="1089" dirty="0">
              <a:solidFill>
                <a:schemeClr val="bg1"/>
              </a:solidFill>
              <a:latin typeface="Times New Roman" panose="02020603050405020304" pitchFamily="18" charset="0"/>
              <a:ea typeface="Verdana"/>
              <a:cs typeface="Times New Roman" panose="02020603050405020304" pitchFamily="18" charset="0"/>
            </a:endParaRPr>
          </a:p>
          <a:p>
            <a:pPr marL="155659" indent="-155659">
              <a:buFont typeface="Arial"/>
              <a:buChar char="•"/>
            </a:pPr>
            <a:r>
              <a:rPr lang="en-IE" sz="1089" dirty="0">
                <a:solidFill>
                  <a:schemeClr val="bg1"/>
                </a:solidFill>
                <a:latin typeface="Times New Roman" panose="02020603050405020304" pitchFamily="18" charset="0"/>
                <a:ea typeface="Verdana"/>
                <a:cs typeface="Times New Roman" panose="02020603050405020304" pitchFamily="18" charset="0"/>
              </a:rPr>
              <a:t>Students learn to use  some of the leading digital technologies for managing services.</a:t>
            </a:r>
          </a:p>
          <a:p>
            <a:pPr marL="155659" indent="-155659">
              <a:buFont typeface="Arial"/>
              <a:buChar char="•"/>
            </a:pPr>
            <a:endParaRPr lang="en-IE" sz="1089" dirty="0">
              <a:solidFill>
                <a:schemeClr val="bg1"/>
              </a:solidFill>
              <a:latin typeface="Times New Roman" panose="02020603050405020304" pitchFamily="18" charset="0"/>
              <a:ea typeface="Verdana"/>
              <a:cs typeface="Times New Roman" panose="02020603050405020304" pitchFamily="18" charset="0"/>
            </a:endParaRPr>
          </a:p>
          <a:p>
            <a:pPr marL="155659" indent="-155659">
              <a:buFont typeface="Arial"/>
              <a:buChar char="•"/>
            </a:pPr>
            <a:r>
              <a:rPr lang="en-IE" sz="1089" dirty="0">
                <a:solidFill>
                  <a:schemeClr val="bg1"/>
                </a:solidFill>
                <a:latin typeface="Times New Roman" panose="02020603050405020304" pitchFamily="18" charset="0"/>
                <a:ea typeface="Verdana"/>
                <a:cs typeface="Times New Roman" panose="02020603050405020304" pitchFamily="18" charset="0"/>
              </a:rPr>
              <a:t>Addresses the growing need for people trained in service operations management in Ireland and abroad.</a:t>
            </a:r>
          </a:p>
          <a:p>
            <a:pPr marL="155659" indent="-155659">
              <a:buFont typeface="Arial"/>
              <a:buChar char="•"/>
            </a:pPr>
            <a:endParaRPr lang="en-IE" sz="1089" dirty="0">
              <a:solidFill>
                <a:schemeClr val="bg1"/>
              </a:solidFill>
              <a:latin typeface="Times New Roman" panose="02020603050405020304" pitchFamily="18" charset="0"/>
              <a:ea typeface="Verdana"/>
              <a:cs typeface="Times New Roman" panose="02020603050405020304" pitchFamily="18" charset="0"/>
            </a:endParaRPr>
          </a:p>
          <a:p>
            <a:pPr marL="155659" indent="-155659">
              <a:buFont typeface="Arial"/>
              <a:buChar char="•"/>
            </a:pPr>
            <a:r>
              <a:rPr lang="en-IE" sz="1089" dirty="0">
                <a:solidFill>
                  <a:schemeClr val="bg1"/>
                </a:solidFill>
                <a:latin typeface="Times New Roman" panose="02020603050405020304" pitchFamily="18" charset="0"/>
                <a:ea typeface="Verdana"/>
                <a:cs typeface="Times New Roman" panose="02020603050405020304" pitchFamily="18" charset="0"/>
              </a:rPr>
              <a:t>Eligible for Student status at TU Dublin including access to student resources, library and  other facilities.</a:t>
            </a:r>
          </a:p>
        </p:txBody>
      </p:sp>
      <p:sp>
        <p:nvSpPr>
          <p:cNvPr id="26" name="TextBox 25">
            <a:extLst>
              <a:ext uri="{FF2B5EF4-FFF2-40B4-BE49-F238E27FC236}">
                <a16:creationId xmlns:a16="http://schemas.microsoft.com/office/drawing/2014/main" id="{4B208E58-E0EF-4B1B-B774-D7E8B84D8D7E}"/>
              </a:ext>
            </a:extLst>
          </p:cNvPr>
          <p:cNvSpPr txBox="1"/>
          <p:nvPr/>
        </p:nvSpPr>
        <p:spPr>
          <a:xfrm>
            <a:off x="5196021" y="5051241"/>
            <a:ext cx="1694037" cy="5039035"/>
          </a:xfrm>
          <a:prstGeom prst="rect">
            <a:avLst/>
          </a:prstGeom>
          <a:noFill/>
        </p:spPr>
        <p:txBody>
          <a:bodyPr rot="0" spcFirstLastPara="0" vertOverflow="overflow" horzOverflow="overflow" vert="horz" wrap="square" lIns="83022" tIns="41511" rIns="83022" bIns="41511" numCol="1" spcCol="0" rtlCol="0" fromWordArt="0" anchor="t" anchorCtr="0" forceAA="0" compatLnSpc="1">
            <a:prstTxWarp prst="textNoShape">
              <a:avLst/>
            </a:prstTxWarp>
            <a:spAutoFit/>
          </a:bodyPr>
          <a:lstStyle/>
          <a:p>
            <a:r>
              <a:rPr lang="en-IE" sz="1400" b="1" dirty="0">
                <a:solidFill>
                  <a:srgbClr val="273056"/>
                </a:solidFill>
                <a:latin typeface="Times New Roman" panose="02020603050405020304" pitchFamily="18" charset="0"/>
                <a:ea typeface="+mn-lt"/>
                <a:cs typeface="Times New Roman" panose="02020603050405020304" pitchFamily="18" charset="0"/>
              </a:rPr>
              <a:t>Learning Outcomes</a:t>
            </a:r>
          </a:p>
          <a:p>
            <a:pPr marL="171450" indent="-171450">
              <a:buFont typeface="Arial" panose="020B0604020202020204" pitchFamily="34" charset="0"/>
              <a:buChar char="•"/>
            </a:pPr>
            <a:r>
              <a:rPr lang="en-IE" sz="1100" dirty="0">
                <a:solidFill>
                  <a:schemeClr val="bg1"/>
                </a:solidFill>
                <a:latin typeface="Times New Roman" panose="02020603050405020304" pitchFamily="18" charset="0"/>
                <a:ea typeface="+mn-lt"/>
                <a:cs typeface="Times New Roman" panose="02020603050405020304" pitchFamily="18" charset="0"/>
              </a:rPr>
              <a:t>Develop foundational skills for managing services at a team, department, function or organisational level.</a:t>
            </a:r>
          </a:p>
          <a:p>
            <a:br>
              <a:rPr lang="en-IE" sz="1100" dirty="0">
                <a:solidFill>
                  <a:schemeClr val="bg1"/>
                </a:solidFill>
                <a:latin typeface="Times New Roman" panose="02020603050405020304" pitchFamily="18" charset="0"/>
                <a:ea typeface="+mn-lt"/>
                <a:cs typeface="Times New Roman" panose="02020603050405020304" pitchFamily="18" charset="0"/>
              </a:rPr>
            </a:br>
            <a:r>
              <a:rPr lang="en-IE" sz="1100" b="1" dirty="0">
                <a:solidFill>
                  <a:srgbClr val="273056"/>
                </a:solidFill>
                <a:latin typeface="Times New Roman" panose="02020603050405020304" pitchFamily="18" charset="0"/>
                <a:ea typeface="+mn-lt"/>
                <a:cs typeface="Times New Roman" panose="02020603050405020304" pitchFamily="18" charset="0"/>
              </a:rPr>
              <a:t>Module 1: </a:t>
            </a:r>
          </a:p>
          <a:p>
            <a:pPr marL="155659" indent="-155659">
              <a:buFont typeface="Arial" panose="020B0604020202020204" pitchFamily="34" charset="0"/>
              <a:buChar char="•"/>
            </a:pPr>
            <a:r>
              <a:rPr lang="en-IE" sz="1100" dirty="0">
                <a:solidFill>
                  <a:schemeClr val="bg1"/>
                </a:solidFill>
                <a:latin typeface="Times New Roman" panose="02020603050405020304" pitchFamily="18" charset="0"/>
                <a:ea typeface="+mn-lt"/>
                <a:cs typeface="Times New Roman" panose="02020603050405020304" pitchFamily="18" charset="0"/>
              </a:rPr>
              <a:t>Build the skills, knowledge &amp; techniques necessary to be a successful team leader or front line manager in services</a:t>
            </a:r>
          </a:p>
          <a:p>
            <a:pPr marL="155659" indent="-155659">
              <a:buFont typeface="Arial" panose="020B0604020202020204" pitchFamily="34" charset="0"/>
              <a:buChar char="•"/>
            </a:pPr>
            <a:endParaRPr lang="en-IE" sz="1100" b="1" dirty="0">
              <a:solidFill>
                <a:schemeClr val="bg1"/>
              </a:solidFill>
              <a:latin typeface="Times New Roman" panose="02020603050405020304" pitchFamily="18" charset="0"/>
              <a:ea typeface="+mn-lt"/>
              <a:cs typeface="Times New Roman" panose="02020603050405020304" pitchFamily="18" charset="0"/>
            </a:endParaRPr>
          </a:p>
          <a:p>
            <a:r>
              <a:rPr lang="en-IE" sz="1100" b="1" dirty="0">
                <a:solidFill>
                  <a:srgbClr val="273056"/>
                </a:solidFill>
                <a:latin typeface="Times New Roman" panose="02020603050405020304" pitchFamily="18" charset="0"/>
                <a:ea typeface="+mn-lt"/>
                <a:cs typeface="Times New Roman" panose="02020603050405020304" pitchFamily="18" charset="0"/>
              </a:rPr>
              <a:t>Module 2:</a:t>
            </a:r>
          </a:p>
          <a:p>
            <a:pPr marL="155659" indent="-155659">
              <a:buFont typeface="Arial" panose="020B0604020202020204" pitchFamily="34" charset="0"/>
              <a:buChar char="•"/>
            </a:pPr>
            <a:r>
              <a:rPr lang="en-IE" sz="1100" dirty="0">
                <a:solidFill>
                  <a:schemeClr val="bg1"/>
                </a:solidFill>
                <a:latin typeface="Times New Roman" panose="02020603050405020304" pitchFamily="18" charset="0"/>
                <a:ea typeface="+mn-lt"/>
                <a:cs typeface="Times New Roman" panose="02020603050405020304" pitchFamily="18" charset="0"/>
              </a:rPr>
              <a:t>Learn how to develop and maximise inter-team dynamics for high performance.</a:t>
            </a:r>
          </a:p>
          <a:p>
            <a:endParaRPr lang="en-IE" sz="1100" b="1" dirty="0">
              <a:solidFill>
                <a:srgbClr val="F7D918"/>
              </a:solidFill>
              <a:latin typeface="Times New Roman" panose="02020603050405020304" pitchFamily="18" charset="0"/>
              <a:ea typeface="+mn-lt"/>
              <a:cs typeface="Times New Roman" panose="02020603050405020304" pitchFamily="18" charset="0"/>
            </a:endParaRPr>
          </a:p>
          <a:p>
            <a:r>
              <a:rPr lang="en-IE" sz="1100" b="1" dirty="0">
                <a:solidFill>
                  <a:srgbClr val="273056"/>
                </a:solidFill>
                <a:latin typeface="Times New Roman" panose="02020603050405020304" pitchFamily="18" charset="0"/>
                <a:ea typeface="+mn-lt"/>
                <a:cs typeface="Times New Roman" panose="02020603050405020304" pitchFamily="18" charset="0"/>
              </a:rPr>
              <a:t>Module 3:</a:t>
            </a:r>
          </a:p>
          <a:p>
            <a:pPr marL="155659" indent="-155659">
              <a:buFont typeface="Arial" panose="020B0604020202020204" pitchFamily="34" charset="0"/>
              <a:buChar char="•"/>
            </a:pPr>
            <a:r>
              <a:rPr lang="en-IE" sz="1100" dirty="0">
                <a:solidFill>
                  <a:schemeClr val="bg1"/>
                </a:solidFill>
                <a:latin typeface="Times New Roman" panose="02020603050405020304" pitchFamily="18" charset="0"/>
                <a:ea typeface="+mn-lt"/>
                <a:cs typeface="Times New Roman" panose="02020603050405020304" pitchFamily="18" charset="0"/>
              </a:rPr>
              <a:t>Learn and apply the tools, techniques and skills required to manage and  improve performance in a complex service.</a:t>
            </a:r>
            <a:endParaRPr lang="en-IE" sz="1100" dirty="0">
              <a:latin typeface="Times New Roman" panose="02020603050405020304" pitchFamily="18" charset="0"/>
              <a:ea typeface="+mn-lt"/>
              <a:cs typeface="Times New Roman" panose="02020603050405020304" pitchFamily="18" charset="0"/>
            </a:endParaRPr>
          </a:p>
        </p:txBody>
      </p:sp>
      <p:sp>
        <p:nvSpPr>
          <p:cNvPr id="37" name="Oval 36">
            <a:extLst>
              <a:ext uri="{FF2B5EF4-FFF2-40B4-BE49-F238E27FC236}">
                <a16:creationId xmlns:a16="http://schemas.microsoft.com/office/drawing/2014/main" id="{1EBF14AC-976F-438E-A899-2145CE88368F}"/>
              </a:ext>
            </a:extLst>
          </p:cNvPr>
          <p:cNvSpPr/>
          <p:nvPr/>
        </p:nvSpPr>
        <p:spPr>
          <a:xfrm>
            <a:off x="5158833" y="3440338"/>
            <a:ext cx="1679290" cy="1610903"/>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chemeClr val="bg1"/>
                </a:solidFill>
                <a:latin typeface="Times New Roman" panose="02020603050405020304" pitchFamily="18" charset="0"/>
                <a:cs typeface="Times New Roman" panose="02020603050405020304" pitchFamily="18" charset="0"/>
              </a:rPr>
              <a:t>3 Modules</a:t>
            </a:r>
          </a:p>
          <a:p>
            <a:pPr marL="171450" indent="-171450">
              <a:buFont typeface="Arial" panose="020B0604020202020204" pitchFamily="34" charset="0"/>
              <a:buChar char="•"/>
            </a:pPr>
            <a:r>
              <a:rPr lang="en-GB" sz="1100" dirty="0">
                <a:solidFill>
                  <a:schemeClr val="bg1"/>
                </a:solidFill>
                <a:latin typeface="Times New Roman" panose="02020603050405020304" pitchFamily="18" charset="0"/>
                <a:cs typeface="Times New Roman" panose="02020603050405020304" pitchFamily="18" charset="0"/>
              </a:rPr>
              <a:t>6 x 4 hours per  Module </a:t>
            </a:r>
          </a:p>
          <a:p>
            <a:pPr marL="171450" indent="-171450">
              <a:buFont typeface="Arial" panose="020B0604020202020204" pitchFamily="34" charset="0"/>
              <a:buChar char="•"/>
            </a:pPr>
            <a:r>
              <a:rPr lang="en-GB" sz="1100" dirty="0">
                <a:solidFill>
                  <a:schemeClr val="bg1"/>
                </a:solidFill>
                <a:latin typeface="Times New Roman" panose="02020603050405020304" pitchFamily="18" charset="0"/>
                <a:cs typeface="Times New Roman" panose="02020603050405020304" pitchFamily="18" charset="0"/>
              </a:rPr>
              <a:t>Modules are standalone</a:t>
            </a:r>
          </a:p>
          <a:p>
            <a:pPr marL="171450" indent="-171450">
              <a:buFont typeface="Arial" panose="020B0604020202020204" pitchFamily="34" charset="0"/>
              <a:buChar char="•"/>
            </a:pPr>
            <a:r>
              <a:rPr lang="en-GB" sz="1100" dirty="0">
                <a:solidFill>
                  <a:srgbClr val="F7D918"/>
                </a:solidFill>
                <a:latin typeface="Times New Roman" panose="02020603050405020304" pitchFamily="18" charset="0"/>
                <a:cs typeface="Times New Roman" panose="02020603050405020304" pitchFamily="18" charset="0"/>
              </a:rPr>
              <a:t>Eligible for up to 15 ECTS Credits</a:t>
            </a:r>
          </a:p>
        </p:txBody>
      </p:sp>
      <p:sp>
        <p:nvSpPr>
          <p:cNvPr id="3" name="Rectangle 2">
            <a:extLst>
              <a:ext uri="{FF2B5EF4-FFF2-40B4-BE49-F238E27FC236}">
                <a16:creationId xmlns:a16="http://schemas.microsoft.com/office/drawing/2014/main" id="{29AB3E38-1521-43E2-B51F-EDC6F2CDDF3B}"/>
              </a:ext>
            </a:extLst>
          </p:cNvPr>
          <p:cNvSpPr/>
          <p:nvPr/>
        </p:nvSpPr>
        <p:spPr>
          <a:xfrm>
            <a:off x="1676760" y="8701375"/>
            <a:ext cx="3459314" cy="811815"/>
          </a:xfrm>
          <a:prstGeom prst="rect">
            <a:avLst/>
          </a:prstGeom>
          <a:solidFill>
            <a:srgbClr val="98DDD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rgbClr val="273056"/>
                </a:solidFill>
                <a:latin typeface="Times New Roman" panose="02020603050405020304" pitchFamily="18" charset="0"/>
                <a:cs typeface="Times New Roman" panose="02020603050405020304" pitchFamily="18" charset="0"/>
              </a:rPr>
              <a:t>“80% of modern economies depend on the effective and efficient management of service and knowledge work organisations.”</a:t>
            </a:r>
          </a:p>
        </p:txBody>
      </p:sp>
      <p:pic>
        <p:nvPicPr>
          <p:cNvPr id="7" name="Picture 6">
            <a:extLst>
              <a:ext uri="{FF2B5EF4-FFF2-40B4-BE49-F238E27FC236}">
                <a16:creationId xmlns:a16="http://schemas.microsoft.com/office/drawing/2014/main" id="{F379A2CD-0546-4144-9593-F7B358D09714}"/>
              </a:ext>
            </a:extLst>
          </p:cNvPr>
          <p:cNvPicPr>
            <a:picLocks noChangeAspect="1"/>
          </p:cNvPicPr>
          <p:nvPr/>
        </p:nvPicPr>
        <p:blipFill>
          <a:blip r:embed="rId3"/>
          <a:stretch>
            <a:fillRect/>
          </a:stretch>
        </p:blipFill>
        <p:spPr>
          <a:xfrm>
            <a:off x="4381721" y="0"/>
            <a:ext cx="2490672" cy="1198469"/>
          </a:xfrm>
          <a:prstGeom prst="teardrop">
            <a:avLst/>
          </a:prstGeom>
        </p:spPr>
      </p:pic>
      <p:pic>
        <p:nvPicPr>
          <p:cNvPr id="11" name="Picture 10" descr="Businesswoman with laptop talking in meeting">
            <a:extLst>
              <a:ext uri="{FF2B5EF4-FFF2-40B4-BE49-F238E27FC236}">
                <a16:creationId xmlns:a16="http://schemas.microsoft.com/office/drawing/2014/main" id="{E80C24E6-FD10-457D-ADDA-9DD35C1A2383}"/>
              </a:ext>
            </a:extLst>
          </p:cNvPr>
          <p:cNvPicPr>
            <a:picLocks noChangeAspect="1"/>
          </p:cNvPicPr>
          <p:nvPr/>
        </p:nvPicPr>
        <p:blipFill>
          <a:blip r:embed="rId4"/>
          <a:stretch>
            <a:fillRect/>
          </a:stretch>
        </p:blipFill>
        <p:spPr>
          <a:xfrm>
            <a:off x="35597" y="1466548"/>
            <a:ext cx="2593303" cy="1728447"/>
          </a:xfrm>
          <a:prstGeom prst="cloudCallout">
            <a:avLst>
              <a:gd name="adj1" fmla="val 58649"/>
              <a:gd name="adj2" fmla="val -48959"/>
            </a:avLst>
          </a:prstGeom>
          <a:effectLst>
            <a:softEdge rad="31750"/>
          </a:effectLst>
        </p:spPr>
      </p:pic>
      <p:sp>
        <p:nvSpPr>
          <p:cNvPr id="19" name="Oval 18">
            <a:extLst>
              <a:ext uri="{FF2B5EF4-FFF2-40B4-BE49-F238E27FC236}">
                <a16:creationId xmlns:a16="http://schemas.microsoft.com/office/drawing/2014/main" id="{18A7F517-C1B9-462D-ACC4-D64E703B0B2C}"/>
              </a:ext>
            </a:extLst>
          </p:cNvPr>
          <p:cNvSpPr/>
          <p:nvPr/>
        </p:nvSpPr>
        <p:spPr>
          <a:xfrm flipV="1">
            <a:off x="3035300" y="1257122"/>
            <a:ext cx="63714" cy="117122"/>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32" name="Oval 31">
            <a:extLst>
              <a:ext uri="{FF2B5EF4-FFF2-40B4-BE49-F238E27FC236}">
                <a16:creationId xmlns:a16="http://schemas.microsoft.com/office/drawing/2014/main" id="{C74A230C-E4E5-4318-B208-680DD38DD6C0}"/>
              </a:ext>
            </a:extLst>
          </p:cNvPr>
          <p:cNvSpPr/>
          <p:nvPr/>
        </p:nvSpPr>
        <p:spPr>
          <a:xfrm>
            <a:off x="3282301" y="1133308"/>
            <a:ext cx="63714" cy="117123"/>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33" name="Oval 32">
            <a:extLst>
              <a:ext uri="{FF2B5EF4-FFF2-40B4-BE49-F238E27FC236}">
                <a16:creationId xmlns:a16="http://schemas.microsoft.com/office/drawing/2014/main" id="{4384071A-09FC-4956-8D12-3AD64E7E8848}"/>
              </a:ext>
            </a:extLst>
          </p:cNvPr>
          <p:cNvSpPr/>
          <p:nvPr/>
        </p:nvSpPr>
        <p:spPr>
          <a:xfrm>
            <a:off x="3536950" y="1003299"/>
            <a:ext cx="63714" cy="117123"/>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41" name="Oval 40">
            <a:extLst>
              <a:ext uri="{FF2B5EF4-FFF2-40B4-BE49-F238E27FC236}">
                <a16:creationId xmlns:a16="http://schemas.microsoft.com/office/drawing/2014/main" id="{0CE5A3B9-7DE6-4F91-80B2-35D5082EBC19}"/>
              </a:ext>
            </a:extLst>
          </p:cNvPr>
          <p:cNvSpPr/>
          <p:nvPr/>
        </p:nvSpPr>
        <p:spPr>
          <a:xfrm>
            <a:off x="3832011" y="903109"/>
            <a:ext cx="63714" cy="117123"/>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42" name="Oval 41">
            <a:extLst>
              <a:ext uri="{FF2B5EF4-FFF2-40B4-BE49-F238E27FC236}">
                <a16:creationId xmlns:a16="http://schemas.microsoft.com/office/drawing/2014/main" id="{FDBEA5F8-6B66-45E8-BAE4-74CE94E08CF2}"/>
              </a:ext>
            </a:extLst>
          </p:cNvPr>
          <p:cNvSpPr/>
          <p:nvPr/>
        </p:nvSpPr>
        <p:spPr>
          <a:xfrm>
            <a:off x="4127072" y="830437"/>
            <a:ext cx="51014" cy="72672"/>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46" name="Picture 45" descr="Logo&#10;&#10;Description automatically generated">
            <a:extLst>
              <a:ext uri="{FF2B5EF4-FFF2-40B4-BE49-F238E27FC236}">
                <a16:creationId xmlns:a16="http://schemas.microsoft.com/office/drawing/2014/main" id="{6B20FC92-1469-4E9F-B19B-0DF58384A6A2}"/>
              </a:ext>
            </a:extLst>
          </p:cNvPr>
          <p:cNvPicPr>
            <a:picLocks noChangeAspect="1"/>
          </p:cNvPicPr>
          <p:nvPr/>
        </p:nvPicPr>
        <p:blipFill>
          <a:blip r:embed="rId5"/>
          <a:stretch>
            <a:fillRect/>
          </a:stretch>
        </p:blipFill>
        <p:spPr>
          <a:xfrm>
            <a:off x="2091414" y="415405"/>
            <a:ext cx="704891" cy="705017"/>
          </a:xfrm>
          <a:prstGeom prst="rect">
            <a:avLst/>
          </a:prstGeom>
          <a:solidFill>
            <a:srgbClr val="273056"/>
          </a:solidFill>
        </p:spPr>
      </p:pic>
      <p:sp>
        <p:nvSpPr>
          <p:cNvPr id="48" name="TextBox 47">
            <a:extLst>
              <a:ext uri="{FF2B5EF4-FFF2-40B4-BE49-F238E27FC236}">
                <a16:creationId xmlns:a16="http://schemas.microsoft.com/office/drawing/2014/main" id="{73781663-58B9-43DC-8B5D-559281324C66}"/>
              </a:ext>
            </a:extLst>
          </p:cNvPr>
          <p:cNvSpPr txBox="1"/>
          <p:nvPr/>
        </p:nvSpPr>
        <p:spPr>
          <a:xfrm>
            <a:off x="1676760" y="9521298"/>
            <a:ext cx="3448723" cy="415498"/>
          </a:xfrm>
          <a:prstGeom prst="rect">
            <a:avLst/>
          </a:prstGeom>
          <a:solidFill>
            <a:srgbClr val="F7D918"/>
          </a:solidFill>
        </p:spPr>
        <p:txBody>
          <a:bodyPr wrap="square" rtlCol="0">
            <a:spAutoFit/>
          </a:bodyPr>
          <a:lstStyle/>
          <a:p>
            <a:pPr algn="ctr"/>
            <a:r>
              <a:rPr lang="en-IE" sz="1050" b="1" dirty="0">
                <a:solidFill>
                  <a:srgbClr val="273056"/>
                </a:solidFill>
              </a:rPr>
              <a:t>Further enquires or to book a place on the next available course, please email Tara at </a:t>
            </a:r>
            <a:r>
              <a:rPr lang="en-IE" sz="1050" b="1" dirty="0" err="1">
                <a:solidFill>
                  <a:srgbClr val="273056"/>
                </a:solidFill>
                <a:hlinkClick r:id="rId6">
                  <a:extLst>
                    <a:ext uri="{A12FA001-AC4F-418D-AE19-62706E023703}">
                      <ahyp:hlinkClr xmlns:ahyp="http://schemas.microsoft.com/office/drawing/2018/hyperlinkcolor" val="tx"/>
                    </a:ext>
                  </a:extLst>
                </a:hlinkClick>
              </a:rPr>
              <a:t>tcannon@expertivity.com</a:t>
            </a:r>
            <a:endParaRPr lang="en-IE" sz="1050" b="1" dirty="0">
              <a:solidFill>
                <a:srgbClr val="273056"/>
              </a:solidFill>
            </a:endParaRPr>
          </a:p>
        </p:txBody>
      </p:sp>
      <p:sp>
        <p:nvSpPr>
          <p:cNvPr id="35" name="TextBox 34">
            <a:extLst>
              <a:ext uri="{FF2B5EF4-FFF2-40B4-BE49-F238E27FC236}">
                <a16:creationId xmlns:a16="http://schemas.microsoft.com/office/drawing/2014/main" id="{9E02CCED-DA74-4BD9-925C-A201CD2BFD45}"/>
              </a:ext>
            </a:extLst>
          </p:cNvPr>
          <p:cNvSpPr txBox="1"/>
          <p:nvPr/>
        </p:nvSpPr>
        <p:spPr>
          <a:xfrm>
            <a:off x="2033848" y="1841157"/>
            <a:ext cx="4568853" cy="1528587"/>
          </a:xfrm>
          <a:prstGeom prst="rect">
            <a:avLst/>
          </a:prstGeom>
          <a:noFill/>
        </p:spPr>
        <p:txBody>
          <a:bodyPr wrap="square" lIns="83022" tIns="41511" rIns="83022" bIns="41511" rtlCol="0" anchor="t">
            <a:spAutoFit/>
          </a:bodyPr>
          <a:lstStyle/>
          <a:p>
            <a:pPr algn="ctr"/>
            <a:r>
              <a:rPr lang="en-IE" sz="1997" b="1" dirty="0">
                <a:solidFill>
                  <a:srgbClr val="F7D918"/>
                </a:solidFill>
                <a:latin typeface="Times New Roman" panose="02020603050405020304" pitchFamily="18" charset="0"/>
                <a:cs typeface="Times New Roman" panose="02020603050405020304" pitchFamily="18" charset="0"/>
              </a:rPr>
              <a:t>Lean Service Operations Management</a:t>
            </a:r>
          </a:p>
          <a:p>
            <a:pPr algn="ctr"/>
            <a:r>
              <a:rPr lang="en-IE" sz="1400" b="1" dirty="0">
                <a:solidFill>
                  <a:srgbClr val="F15458"/>
                </a:solidFill>
                <a:latin typeface="Times New Roman" panose="02020603050405020304" pitchFamily="18" charset="0"/>
                <a:ea typeface="Verdana"/>
                <a:cs typeface="Times New Roman" panose="02020603050405020304" pitchFamily="18" charset="0"/>
              </a:rPr>
              <a:t>Level 7 Program, 15 ECTS (5 per Module)</a:t>
            </a:r>
          </a:p>
          <a:p>
            <a:pPr algn="ctr"/>
            <a:r>
              <a:rPr lang="en-IE" sz="1400" dirty="0">
                <a:solidFill>
                  <a:srgbClr val="F7D918"/>
                </a:solidFill>
                <a:latin typeface="Times New Roman" panose="02020603050405020304" pitchFamily="18" charset="0"/>
                <a:ea typeface="Verdana"/>
                <a:cs typeface="Times New Roman" panose="02020603050405020304" pitchFamily="18" charset="0"/>
              </a:rPr>
              <a:t>Designed  &amp; Delivered  by </a:t>
            </a:r>
          </a:p>
          <a:p>
            <a:pPr algn="ctr"/>
            <a:r>
              <a:rPr lang="en-IE" sz="2000" b="1" dirty="0">
                <a:solidFill>
                  <a:schemeClr val="bg1"/>
                </a:solidFill>
                <a:latin typeface="Times New Roman" panose="02020603050405020304" pitchFamily="18" charset="0"/>
                <a:ea typeface="Verdana"/>
                <a:cs typeface="Times New Roman" panose="02020603050405020304" pitchFamily="18" charset="0"/>
              </a:rPr>
              <a:t>Expertivity Technologies</a:t>
            </a:r>
            <a:r>
              <a:rPr lang="en-IE" sz="2000" dirty="0">
                <a:solidFill>
                  <a:schemeClr val="bg1"/>
                </a:solidFill>
                <a:latin typeface="Times New Roman" panose="02020603050405020304" pitchFamily="18" charset="0"/>
                <a:ea typeface="Verdana"/>
                <a:cs typeface="Times New Roman" panose="02020603050405020304" pitchFamily="18" charset="0"/>
              </a:rPr>
              <a:t> </a:t>
            </a:r>
          </a:p>
          <a:p>
            <a:pPr algn="ctr"/>
            <a:r>
              <a:rPr lang="en-IE" sz="1089" dirty="0">
                <a:solidFill>
                  <a:srgbClr val="FFFF00"/>
                </a:solidFill>
                <a:latin typeface="Times New Roman" panose="02020603050405020304" pitchFamily="18" charset="0"/>
                <a:ea typeface="Verdana"/>
                <a:cs typeface="Times New Roman" panose="02020603050405020304" pitchFamily="18" charset="0"/>
              </a:rPr>
              <a:t>in conjunction with </a:t>
            </a:r>
          </a:p>
          <a:p>
            <a:pPr algn="ctr"/>
            <a:r>
              <a:rPr lang="en-IE" sz="1502" b="1" dirty="0">
                <a:solidFill>
                  <a:schemeClr val="bg1"/>
                </a:solidFill>
                <a:latin typeface="Times New Roman" panose="02020603050405020304" pitchFamily="18" charset="0"/>
                <a:ea typeface="Verdana"/>
                <a:cs typeface="Times New Roman" panose="02020603050405020304" pitchFamily="18" charset="0"/>
              </a:rPr>
              <a:t>Technological University Dublin</a:t>
            </a:r>
            <a:r>
              <a:rPr lang="en-IE" sz="1502" dirty="0">
                <a:solidFill>
                  <a:schemeClr val="bg1"/>
                </a:solidFill>
                <a:latin typeface="Times New Roman" panose="02020603050405020304" pitchFamily="18" charset="0"/>
                <a:ea typeface="Verdana"/>
                <a:cs typeface="Times New Roman" panose="02020603050405020304" pitchFamily="18" charset="0"/>
              </a:rPr>
              <a:t> </a:t>
            </a:r>
            <a:endParaRPr lang="en-IE" sz="1502" b="1" i="1" dirty="0">
              <a:solidFill>
                <a:schemeClr val="bg1"/>
              </a:solidFill>
              <a:latin typeface="Times New Roman" panose="02020603050405020304" pitchFamily="18" charset="0"/>
              <a:ea typeface="Verdana"/>
              <a:cs typeface="Times New Roman" panose="02020603050405020304" pitchFamily="18" charset="0"/>
            </a:endParaRPr>
          </a:p>
        </p:txBody>
      </p:sp>
    </p:spTree>
    <p:extLst>
      <p:ext uri="{BB962C8B-B14F-4D97-AF65-F5344CB8AC3E}">
        <p14:creationId xmlns:p14="http://schemas.microsoft.com/office/powerpoint/2010/main" val="200622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object 3"/>
          <p:cNvSpPr/>
          <p:nvPr/>
        </p:nvSpPr>
        <p:spPr>
          <a:xfrm>
            <a:off x="5125483" y="3416355"/>
            <a:ext cx="1732517" cy="6483174"/>
          </a:xfrm>
          <a:custGeom>
            <a:avLst/>
            <a:gdLst/>
            <a:ahLst/>
            <a:cxnLst/>
            <a:rect l="l" t="t" r="r" b="b"/>
            <a:pathLst>
              <a:path w="1908175" h="6991350">
                <a:moveTo>
                  <a:pt x="0" y="6990880"/>
                </a:moveTo>
                <a:lnTo>
                  <a:pt x="1907565" y="6990880"/>
                </a:lnTo>
                <a:lnTo>
                  <a:pt x="1907565" y="0"/>
                </a:lnTo>
                <a:lnTo>
                  <a:pt x="0" y="0"/>
                </a:lnTo>
                <a:lnTo>
                  <a:pt x="0" y="6990880"/>
                </a:lnTo>
                <a:close/>
              </a:path>
            </a:pathLst>
          </a:custGeom>
          <a:solidFill>
            <a:srgbClr val="F15458"/>
          </a:solidFill>
        </p:spPr>
        <p:txBody>
          <a:bodyPr wrap="square" lIns="0" tIns="0" rIns="0" bIns="0" rtlCol="0"/>
          <a:lstStyle/>
          <a:p>
            <a:endParaRPr sz="1502" dirty="0"/>
          </a:p>
        </p:txBody>
      </p:sp>
      <p:sp>
        <p:nvSpPr>
          <p:cNvPr id="34" name="object 3">
            <a:extLst>
              <a:ext uri="{FF2B5EF4-FFF2-40B4-BE49-F238E27FC236}">
                <a16:creationId xmlns:a16="http://schemas.microsoft.com/office/drawing/2014/main" id="{FA0854A7-1B67-466A-B54E-D2F6263FF986}"/>
              </a:ext>
            </a:extLst>
          </p:cNvPr>
          <p:cNvSpPr/>
          <p:nvPr/>
        </p:nvSpPr>
        <p:spPr>
          <a:xfrm>
            <a:off x="-13473" y="3416356"/>
            <a:ext cx="1694037" cy="6483173"/>
          </a:xfrm>
          <a:custGeom>
            <a:avLst/>
            <a:gdLst/>
            <a:ahLst/>
            <a:cxnLst/>
            <a:rect l="l" t="t" r="r" b="b"/>
            <a:pathLst>
              <a:path w="1908175" h="6991350">
                <a:moveTo>
                  <a:pt x="0" y="6990880"/>
                </a:moveTo>
                <a:lnTo>
                  <a:pt x="1907565" y="6990880"/>
                </a:lnTo>
                <a:lnTo>
                  <a:pt x="1907565" y="0"/>
                </a:lnTo>
                <a:lnTo>
                  <a:pt x="0" y="0"/>
                </a:lnTo>
                <a:lnTo>
                  <a:pt x="0" y="6990880"/>
                </a:lnTo>
                <a:close/>
              </a:path>
            </a:pathLst>
          </a:custGeom>
          <a:solidFill>
            <a:srgbClr val="273056"/>
          </a:solidFill>
        </p:spPr>
        <p:txBody>
          <a:bodyPr wrap="square" lIns="0" tIns="0" rIns="0" bIns="0" rtlCol="0"/>
          <a:lstStyle/>
          <a:p>
            <a:endParaRPr sz="1502"/>
          </a:p>
        </p:txBody>
      </p:sp>
      <p:sp>
        <p:nvSpPr>
          <p:cNvPr id="14" name="TextBox 13">
            <a:extLst>
              <a:ext uri="{FF2B5EF4-FFF2-40B4-BE49-F238E27FC236}">
                <a16:creationId xmlns:a16="http://schemas.microsoft.com/office/drawing/2014/main" id="{0F2A8452-1058-4472-BEAA-0AEE9A0EED39}"/>
              </a:ext>
            </a:extLst>
          </p:cNvPr>
          <p:cNvSpPr txBox="1"/>
          <p:nvPr/>
        </p:nvSpPr>
        <p:spPr>
          <a:xfrm>
            <a:off x="34628" y="4864261"/>
            <a:ext cx="1751856" cy="5182921"/>
          </a:xfrm>
          <a:prstGeom prst="rect">
            <a:avLst/>
          </a:prstGeom>
          <a:noFill/>
        </p:spPr>
        <p:txBody>
          <a:bodyPr rot="0" spcFirstLastPara="0" vertOverflow="overflow" horzOverflow="overflow" vert="horz" wrap="square" lIns="83022" tIns="41511" rIns="83022" bIns="41511" numCol="1" spcCol="0" rtlCol="0" fromWordArt="0" anchor="t" anchorCtr="0" forceAA="0" compatLnSpc="1">
            <a:prstTxWarp prst="textNoShape">
              <a:avLst/>
            </a:prstTxWarp>
            <a:spAutoFit/>
          </a:bodyPr>
          <a:lstStyle/>
          <a:p>
            <a:r>
              <a:rPr lang="en-IE" sz="1200" b="1" dirty="0">
                <a:solidFill>
                  <a:srgbClr val="F7D918"/>
                </a:solidFill>
                <a:latin typeface="Times New Roman" panose="02020603050405020304" pitchFamily="18" charset="0"/>
                <a:ea typeface="+mn-lt"/>
                <a:cs typeface="Times New Roman" panose="02020603050405020304" pitchFamily="18" charset="0"/>
              </a:rPr>
              <a:t>Team Leadership</a:t>
            </a:r>
          </a:p>
          <a:p>
            <a:br>
              <a:rPr lang="en-IE" sz="1000" b="1" dirty="0">
                <a:solidFill>
                  <a:schemeClr val="bg1"/>
                </a:solidFill>
                <a:latin typeface="Times New Roman" panose="02020603050405020304" pitchFamily="18" charset="0"/>
                <a:ea typeface="+mn-lt"/>
                <a:cs typeface="Times New Roman" panose="02020603050405020304" pitchFamily="18" charset="0"/>
              </a:rPr>
            </a:br>
            <a:r>
              <a:rPr lang="en-IE" sz="1000" dirty="0">
                <a:solidFill>
                  <a:schemeClr val="bg1"/>
                </a:solidFill>
                <a:latin typeface="Times New Roman" panose="02020603050405020304" pitchFamily="18" charset="0"/>
                <a:ea typeface="+mn-lt"/>
                <a:cs typeface="Times New Roman" panose="02020603050405020304" pitchFamily="18" charset="0"/>
              </a:rPr>
              <a:t>Work teams (as distinct from project teams) are the building blocks of organisational performance and therefore, the role of the team leader is amongst the most important roles in an organisation.</a:t>
            </a:r>
          </a:p>
          <a:p>
            <a:endParaRPr lang="en-IE" sz="1000" dirty="0">
              <a:solidFill>
                <a:schemeClr val="bg1"/>
              </a:solidFill>
              <a:latin typeface="Times New Roman" panose="02020603050405020304" pitchFamily="18" charset="0"/>
              <a:ea typeface="+mn-lt"/>
              <a:cs typeface="Times New Roman" panose="02020603050405020304" pitchFamily="18" charset="0"/>
            </a:endParaRPr>
          </a:p>
          <a:p>
            <a:r>
              <a:rPr lang="en-IE" sz="1000" dirty="0">
                <a:solidFill>
                  <a:schemeClr val="bg1"/>
                </a:solidFill>
                <a:latin typeface="Times New Roman" panose="02020603050405020304" pitchFamily="18" charset="0"/>
                <a:ea typeface="+mn-lt"/>
                <a:cs typeface="Times New Roman" panose="02020603050405020304" pitchFamily="18" charset="0"/>
              </a:rPr>
              <a:t>A team needs to be empowered with the information and insights required to manage their work effectively and efficiently, as individuals and as a collective, in the pursuit of the organisations goals and objectives.</a:t>
            </a:r>
          </a:p>
          <a:p>
            <a:endParaRPr lang="en-IE" sz="1000" dirty="0">
              <a:solidFill>
                <a:schemeClr val="bg1"/>
              </a:solidFill>
              <a:latin typeface="Times New Roman" panose="02020603050405020304" pitchFamily="18" charset="0"/>
              <a:ea typeface="Verdana"/>
              <a:cs typeface="Times New Roman" panose="02020603050405020304" pitchFamily="18" charset="0"/>
            </a:endParaRPr>
          </a:p>
          <a:p>
            <a:r>
              <a:rPr lang="en-IE" sz="1000" dirty="0">
                <a:solidFill>
                  <a:schemeClr val="bg1"/>
                </a:solidFill>
                <a:latin typeface="Times New Roman" panose="02020603050405020304" pitchFamily="18" charset="0"/>
                <a:ea typeface="Verdana"/>
                <a:cs typeface="Times New Roman" panose="02020603050405020304" pitchFamily="18" charset="0"/>
              </a:rPr>
              <a:t>It is said that “culture eats strategy for breakfast” and if so,  it’s at the level of the team that the norms and behaviours that underpin culture form, develop and are cultivated.</a:t>
            </a:r>
          </a:p>
          <a:p>
            <a:endParaRPr lang="en-IE" sz="1089" dirty="0">
              <a:solidFill>
                <a:schemeClr val="bg1"/>
              </a:solidFill>
              <a:latin typeface="Times New Roman" panose="02020603050405020304" pitchFamily="18" charset="0"/>
              <a:ea typeface="Verdana"/>
              <a:cs typeface="Times New Roman" panose="02020603050405020304" pitchFamily="18" charset="0"/>
            </a:endParaRPr>
          </a:p>
          <a:p>
            <a:r>
              <a:rPr lang="en-IE" sz="1089" dirty="0">
                <a:solidFill>
                  <a:schemeClr val="bg1"/>
                </a:solidFill>
                <a:latin typeface="Times New Roman" panose="02020603050405020304" pitchFamily="18" charset="0"/>
                <a:ea typeface="Verdana"/>
                <a:cs typeface="Times New Roman" panose="02020603050405020304" pitchFamily="18" charset="0"/>
              </a:rPr>
              <a:t>Investing in team leaders/front line managers pays off in the short and long term with increased team performance. </a:t>
            </a:r>
          </a:p>
        </p:txBody>
      </p:sp>
      <p:sp>
        <p:nvSpPr>
          <p:cNvPr id="26" name="TextBox 25">
            <a:extLst>
              <a:ext uri="{FF2B5EF4-FFF2-40B4-BE49-F238E27FC236}">
                <a16:creationId xmlns:a16="http://schemas.microsoft.com/office/drawing/2014/main" id="{4B208E58-E0EF-4B1B-B774-D7E8B84D8D7E}"/>
              </a:ext>
            </a:extLst>
          </p:cNvPr>
          <p:cNvSpPr txBox="1"/>
          <p:nvPr/>
        </p:nvSpPr>
        <p:spPr>
          <a:xfrm>
            <a:off x="5174614" y="3394476"/>
            <a:ext cx="1694037" cy="6377863"/>
          </a:xfrm>
          <a:prstGeom prst="rect">
            <a:avLst/>
          </a:prstGeom>
          <a:noFill/>
        </p:spPr>
        <p:txBody>
          <a:bodyPr rot="0" spcFirstLastPara="0" vertOverflow="overflow" horzOverflow="overflow" vert="horz" wrap="square" lIns="83022" tIns="41511" rIns="83022" bIns="41511" numCol="1" spcCol="0" rtlCol="0" fromWordArt="0" anchor="t" anchorCtr="0" forceAA="0" compatLnSpc="1">
            <a:prstTxWarp prst="textNoShape">
              <a:avLst/>
            </a:prstTxWarp>
            <a:spAutoFit/>
          </a:bodyPr>
          <a:lstStyle/>
          <a:p>
            <a:br>
              <a:rPr lang="en-IE" sz="1100" dirty="0">
                <a:solidFill>
                  <a:schemeClr val="bg1"/>
                </a:solidFill>
                <a:latin typeface="Times New Roman" panose="02020603050405020304" pitchFamily="18" charset="0"/>
                <a:ea typeface="+mn-lt"/>
                <a:cs typeface="Times New Roman" panose="02020603050405020304" pitchFamily="18" charset="0"/>
              </a:rPr>
            </a:br>
            <a:r>
              <a:rPr lang="en-IE" sz="1200" b="1" dirty="0">
                <a:solidFill>
                  <a:srgbClr val="273056"/>
                </a:solidFill>
                <a:latin typeface="Times New Roman" panose="02020603050405020304" pitchFamily="18" charset="0"/>
                <a:cs typeface="Times New Roman" panose="02020603050405020304" pitchFamily="18" charset="0"/>
              </a:rPr>
              <a:t>Workshop Format </a:t>
            </a:r>
          </a:p>
          <a:p>
            <a:pPr marL="285750" indent="-285750">
              <a:buFont typeface="Arial" panose="020B0604020202020204" pitchFamily="34" charset="0"/>
              <a:buChar char="•"/>
            </a:pPr>
            <a:r>
              <a:rPr lang="en-IE" sz="1100" dirty="0">
                <a:solidFill>
                  <a:schemeClr val="bg1"/>
                </a:solidFill>
                <a:latin typeface="Times New Roman" panose="02020603050405020304" pitchFamily="18" charset="0"/>
                <a:cs typeface="Times New Roman" panose="02020603050405020304" pitchFamily="18" charset="0"/>
              </a:rPr>
              <a:t>Lectures</a:t>
            </a:r>
          </a:p>
          <a:p>
            <a:pPr marL="285750" indent="-285750">
              <a:buFont typeface="Arial" panose="020B0604020202020204" pitchFamily="34" charset="0"/>
              <a:buChar char="•"/>
            </a:pPr>
            <a:r>
              <a:rPr lang="en-IE" sz="1100" dirty="0">
                <a:solidFill>
                  <a:schemeClr val="bg1"/>
                </a:solidFill>
                <a:latin typeface="Times New Roman" panose="02020603050405020304" pitchFamily="18" charset="0"/>
                <a:cs typeface="Times New Roman" panose="02020603050405020304" pitchFamily="18" charset="0"/>
              </a:rPr>
              <a:t>Problem Based Learning Tasks.</a:t>
            </a:r>
          </a:p>
          <a:p>
            <a:endParaRPr lang="en-IE" sz="1100" dirty="0">
              <a:solidFill>
                <a:schemeClr val="bg1"/>
              </a:solidFill>
              <a:latin typeface="Times New Roman" panose="02020603050405020304" pitchFamily="18" charset="0"/>
              <a:cs typeface="Times New Roman" panose="02020603050405020304" pitchFamily="18" charset="0"/>
            </a:endParaRPr>
          </a:p>
          <a:p>
            <a:r>
              <a:rPr lang="en-IE" sz="1200" b="1" dirty="0">
                <a:solidFill>
                  <a:srgbClr val="273056"/>
                </a:solidFill>
                <a:latin typeface="Times New Roman" panose="02020603050405020304" pitchFamily="18" charset="0"/>
                <a:cs typeface="Times New Roman" panose="02020603050405020304" pitchFamily="18" charset="0"/>
              </a:rPr>
              <a:t>Assessment:</a:t>
            </a:r>
          </a:p>
          <a:p>
            <a:pPr marL="171450" indent="-171450">
              <a:buFont typeface="Arial" panose="020B0604020202020204" pitchFamily="34" charset="0"/>
              <a:buChar char="•"/>
            </a:pPr>
            <a:r>
              <a:rPr lang="en-IE"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Learning journal, to include presentation of case study illustrating work based environment and how management skills are implemented in real or simulated situations.</a:t>
            </a:r>
          </a:p>
          <a:p>
            <a:pPr marL="171450" indent="-171450">
              <a:buFont typeface="Arial" panose="020B0604020202020204" pitchFamily="34" charset="0"/>
              <a:buChar char="•"/>
            </a:pPr>
            <a:endParaRPr lang="en-IE" sz="1100" dirty="0">
              <a:solidFill>
                <a:schemeClr val="bg1"/>
              </a:solidFill>
              <a:latin typeface="Times New Roman" panose="02020603050405020304" pitchFamily="18" charset="0"/>
              <a:cs typeface="Times New Roman" panose="02020603050405020304" pitchFamily="18" charset="0"/>
            </a:endParaRPr>
          </a:p>
          <a:p>
            <a:r>
              <a:rPr lang="en-IE" sz="1100" b="1" dirty="0">
                <a:solidFill>
                  <a:srgbClr val="273056"/>
                </a:solidFill>
                <a:latin typeface="Times New Roman" panose="02020603050405020304" pitchFamily="18" charset="0"/>
                <a:ea typeface="+mn-lt"/>
                <a:cs typeface="Times New Roman" panose="02020603050405020304" pitchFamily="18" charset="0"/>
              </a:rPr>
              <a:t>Module 1: </a:t>
            </a:r>
          </a:p>
          <a:p>
            <a:pPr marL="155659" indent="-155659">
              <a:buFont typeface="Arial" panose="020B0604020202020204" pitchFamily="34" charset="0"/>
              <a:buChar char="•"/>
            </a:pPr>
            <a:r>
              <a:rPr lang="en-IE" sz="1100" dirty="0">
                <a:solidFill>
                  <a:schemeClr val="bg1"/>
                </a:solidFill>
                <a:latin typeface="Times New Roman" panose="02020603050405020304" pitchFamily="18" charset="0"/>
                <a:ea typeface="+mn-lt"/>
                <a:cs typeface="Times New Roman" panose="02020603050405020304" pitchFamily="18" charset="0"/>
              </a:rPr>
              <a:t>Build the skills, knowledge &amp; techniques necessary to be a successful team leader or front line manager in services</a:t>
            </a:r>
          </a:p>
          <a:p>
            <a:pPr marL="155659" indent="-155659">
              <a:buFont typeface="Arial" panose="020B0604020202020204" pitchFamily="34" charset="0"/>
              <a:buChar char="•"/>
            </a:pPr>
            <a:endParaRPr lang="en-IE" sz="1100" b="1" dirty="0">
              <a:solidFill>
                <a:schemeClr val="bg1"/>
              </a:solidFill>
              <a:latin typeface="Times New Roman" panose="02020603050405020304" pitchFamily="18" charset="0"/>
              <a:ea typeface="+mn-lt"/>
              <a:cs typeface="Times New Roman" panose="02020603050405020304" pitchFamily="18" charset="0"/>
            </a:endParaRPr>
          </a:p>
          <a:p>
            <a:r>
              <a:rPr lang="en-IE" sz="1100" b="1" dirty="0">
                <a:solidFill>
                  <a:schemeClr val="bg1">
                    <a:lumMod val="75000"/>
                  </a:schemeClr>
                </a:solidFill>
                <a:latin typeface="Times New Roman" panose="02020603050405020304" pitchFamily="18" charset="0"/>
                <a:ea typeface="+mn-lt"/>
                <a:cs typeface="Times New Roman" panose="02020603050405020304" pitchFamily="18" charset="0"/>
              </a:rPr>
              <a:t>Module 2:</a:t>
            </a:r>
          </a:p>
          <a:p>
            <a:pPr marL="155659" indent="-155659">
              <a:buFont typeface="Arial" panose="020B0604020202020204" pitchFamily="34" charset="0"/>
              <a:buChar char="•"/>
            </a:pPr>
            <a:r>
              <a:rPr lang="en-IE" sz="1100" dirty="0">
                <a:solidFill>
                  <a:schemeClr val="bg1">
                    <a:lumMod val="75000"/>
                  </a:schemeClr>
                </a:solidFill>
                <a:latin typeface="Times New Roman" panose="02020603050405020304" pitchFamily="18" charset="0"/>
                <a:ea typeface="+mn-lt"/>
                <a:cs typeface="Times New Roman" panose="02020603050405020304" pitchFamily="18" charset="0"/>
              </a:rPr>
              <a:t>Learn how to develop and maximise inter-team dynamics for high performance.</a:t>
            </a:r>
          </a:p>
          <a:p>
            <a:endParaRPr lang="en-IE" sz="1100" b="1" dirty="0">
              <a:solidFill>
                <a:schemeClr val="bg1">
                  <a:lumMod val="75000"/>
                </a:schemeClr>
              </a:solidFill>
              <a:latin typeface="Times New Roman" panose="02020603050405020304" pitchFamily="18" charset="0"/>
              <a:ea typeface="+mn-lt"/>
              <a:cs typeface="Times New Roman" panose="02020603050405020304" pitchFamily="18" charset="0"/>
            </a:endParaRPr>
          </a:p>
          <a:p>
            <a:r>
              <a:rPr lang="en-IE" sz="1100" b="1" dirty="0">
                <a:solidFill>
                  <a:schemeClr val="bg1">
                    <a:lumMod val="75000"/>
                  </a:schemeClr>
                </a:solidFill>
                <a:latin typeface="Times New Roman" panose="02020603050405020304" pitchFamily="18" charset="0"/>
                <a:ea typeface="+mn-lt"/>
                <a:cs typeface="Times New Roman" panose="02020603050405020304" pitchFamily="18" charset="0"/>
              </a:rPr>
              <a:t>Module 3:</a:t>
            </a:r>
          </a:p>
          <a:p>
            <a:pPr marL="155659" indent="-155659">
              <a:buFont typeface="Arial" panose="020B0604020202020204" pitchFamily="34" charset="0"/>
              <a:buChar char="•"/>
            </a:pPr>
            <a:r>
              <a:rPr lang="en-IE" sz="1100" dirty="0">
                <a:solidFill>
                  <a:schemeClr val="bg1">
                    <a:lumMod val="75000"/>
                  </a:schemeClr>
                </a:solidFill>
                <a:latin typeface="Times New Roman" panose="02020603050405020304" pitchFamily="18" charset="0"/>
                <a:ea typeface="+mn-lt"/>
                <a:cs typeface="Times New Roman" panose="02020603050405020304" pitchFamily="18" charset="0"/>
              </a:rPr>
              <a:t>Learn and apply the tools, techniques and skills required to manage and  improve performance in a complex service.</a:t>
            </a:r>
          </a:p>
        </p:txBody>
      </p:sp>
      <p:sp>
        <p:nvSpPr>
          <p:cNvPr id="35" name="TextBox 34">
            <a:extLst>
              <a:ext uri="{FF2B5EF4-FFF2-40B4-BE49-F238E27FC236}">
                <a16:creationId xmlns:a16="http://schemas.microsoft.com/office/drawing/2014/main" id="{9E02CCED-DA74-4BD9-925C-A201CD2BFD45}"/>
              </a:ext>
            </a:extLst>
          </p:cNvPr>
          <p:cNvSpPr txBox="1"/>
          <p:nvPr/>
        </p:nvSpPr>
        <p:spPr>
          <a:xfrm>
            <a:off x="2280685" y="1863175"/>
            <a:ext cx="4573928" cy="1452990"/>
          </a:xfrm>
          <a:prstGeom prst="rect">
            <a:avLst/>
          </a:prstGeom>
          <a:noFill/>
        </p:spPr>
        <p:txBody>
          <a:bodyPr wrap="square" lIns="83022" tIns="41511" rIns="83022" bIns="41511" rtlCol="0" anchor="t">
            <a:spAutoFit/>
          </a:bodyPr>
          <a:lstStyle/>
          <a:p>
            <a:pPr algn="ctr"/>
            <a:r>
              <a:rPr lang="en-IE" sz="1997" b="1" dirty="0">
                <a:solidFill>
                  <a:srgbClr val="F7D918"/>
                </a:solidFill>
                <a:latin typeface="Times New Roman" panose="02020603050405020304" pitchFamily="18" charset="0"/>
                <a:cs typeface="Times New Roman" panose="02020603050405020304" pitchFamily="18" charset="0"/>
              </a:rPr>
              <a:t>Lean Service Operations Management</a:t>
            </a:r>
          </a:p>
          <a:p>
            <a:pPr algn="ctr"/>
            <a:r>
              <a:rPr lang="en-IE" sz="2400" b="1" dirty="0">
                <a:solidFill>
                  <a:srgbClr val="F36F63"/>
                </a:solidFill>
                <a:latin typeface="Times New Roman" panose="02020603050405020304" pitchFamily="18" charset="0"/>
                <a:ea typeface="Verdana"/>
                <a:cs typeface="Times New Roman" panose="02020603050405020304" pitchFamily="18" charset="0"/>
              </a:rPr>
              <a:t>Module 1 </a:t>
            </a:r>
            <a:r>
              <a:rPr lang="en-IE" sz="1400" b="1" dirty="0">
                <a:solidFill>
                  <a:srgbClr val="98DDDE"/>
                </a:solidFill>
                <a:latin typeface="Times New Roman" panose="02020603050405020304" pitchFamily="18" charset="0"/>
                <a:ea typeface="Verdana"/>
                <a:cs typeface="Times New Roman" panose="02020603050405020304" pitchFamily="18" charset="0"/>
              </a:rPr>
              <a:t> (Level 7, 5 ECTS, 6 x 4 hours)</a:t>
            </a:r>
          </a:p>
          <a:p>
            <a:pPr algn="ctr"/>
            <a:r>
              <a:rPr lang="en-IE" sz="1500" b="1" i="1" dirty="0">
                <a:solidFill>
                  <a:schemeClr val="bg1"/>
                </a:solidFill>
                <a:latin typeface="Times New Roman" panose="02020603050405020304" pitchFamily="18" charset="0"/>
                <a:ea typeface="Verdana"/>
                <a:cs typeface="Times New Roman" panose="02020603050405020304" pitchFamily="18" charset="0"/>
              </a:rPr>
              <a:t>Developing the Skills, Knowledge and Techniques of the Successful Service Organisation </a:t>
            </a:r>
          </a:p>
          <a:p>
            <a:pPr algn="ctr"/>
            <a:r>
              <a:rPr lang="en-IE" sz="1500" b="1" i="1" dirty="0">
                <a:solidFill>
                  <a:srgbClr val="FFFF00"/>
                </a:solidFill>
                <a:latin typeface="Times New Roman" panose="02020603050405020304" pitchFamily="18" charset="0"/>
                <a:ea typeface="Verdana"/>
                <a:cs typeface="Times New Roman" panose="02020603050405020304" pitchFamily="18" charset="0"/>
              </a:rPr>
              <a:t>Team Leader / Front Line Manager</a:t>
            </a:r>
          </a:p>
        </p:txBody>
      </p:sp>
      <p:sp>
        <p:nvSpPr>
          <p:cNvPr id="3" name="Rectangle 2">
            <a:extLst>
              <a:ext uri="{FF2B5EF4-FFF2-40B4-BE49-F238E27FC236}">
                <a16:creationId xmlns:a16="http://schemas.microsoft.com/office/drawing/2014/main" id="{29AB3E38-1521-43E2-B51F-EDC6F2CDDF3B}"/>
              </a:ext>
            </a:extLst>
          </p:cNvPr>
          <p:cNvSpPr/>
          <p:nvPr/>
        </p:nvSpPr>
        <p:spPr>
          <a:xfrm>
            <a:off x="1676760" y="8701375"/>
            <a:ext cx="3459314" cy="811815"/>
          </a:xfrm>
          <a:prstGeom prst="rect">
            <a:avLst/>
          </a:prstGeom>
          <a:solidFill>
            <a:srgbClr val="98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200" b="1" dirty="0">
                <a:solidFill>
                  <a:srgbClr val="273056"/>
                </a:solidFill>
                <a:latin typeface="Times New Roman" panose="02020603050405020304" pitchFamily="18" charset="0"/>
                <a:cs typeface="Times New Roman" panose="02020603050405020304" pitchFamily="18" charset="0"/>
              </a:rPr>
              <a:t>“In the end, an organisation is no more than the collective capacity of its people to create value and team leaders / front line managers play a key role in delivering that value” </a:t>
            </a:r>
            <a:endParaRPr lang="en-GB" sz="1200" b="1" dirty="0">
              <a:solidFill>
                <a:srgbClr val="273056"/>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379A2CD-0546-4144-9593-F7B358D09714}"/>
              </a:ext>
            </a:extLst>
          </p:cNvPr>
          <p:cNvPicPr>
            <a:picLocks noChangeAspect="1"/>
          </p:cNvPicPr>
          <p:nvPr/>
        </p:nvPicPr>
        <p:blipFill>
          <a:blip r:embed="rId3"/>
          <a:stretch>
            <a:fillRect/>
          </a:stretch>
        </p:blipFill>
        <p:spPr>
          <a:xfrm>
            <a:off x="4381721" y="0"/>
            <a:ext cx="2490672" cy="1198469"/>
          </a:xfrm>
          <a:prstGeom prst="teardrop">
            <a:avLst/>
          </a:prstGeom>
        </p:spPr>
      </p:pic>
      <p:sp>
        <p:nvSpPr>
          <p:cNvPr id="19" name="Oval 18">
            <a:extLst>
              <a:ext uri="{FF2B5EF4-FFF2-40B4-BE49-F238E27FC236}">
                <a16:creationId xmlns:a16="http://schemas.microsoft.com/office/drawing/2014/main" id="{18A7F517-C1B9-462D-ACC4-D64E703B0B2C}"/>
              </a:ext>
            </a:extLst>
          </p:cNvPr>
          <p:cNvSpPr/>
          <p:nvPr/>
        </p:nvSpPr>
        <p:spPr>
          <a:xfrm flipV="1">
            <a:off x="3035300" y="1257122"/>
            <a:ext cx="63714" cy="117122"/>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32" name="Oval 31">
            <a:extLst>
              <a:ext uri="{FF2B5EF4-FFF2-40B4-BE49-F238E27FC236}">
                <a16:creationId xmlns:a16="http://schemas.microsoft.com/office/drawing/2014/main" id="{C74A230C-E4E5-4318-B208-680DD38DD6C0}"/>
              </a:ext>
            </a:extLst>
          </p:cNvPr>
          <p:cNvSpPr/>
          <p:nvPr/>
        </p:nvSpPr>
        <p:spPr>
          <a:xfrm>
            <a:off x="3282301" y="1133308"/>
            <a:ext cx="63714" cy="117123"/>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33" name="Oval 32">
            <a:extLst>
              <a:ext uri="{FF2B5EF4-FFF2-40B4-BE49-F238E27FC236}">
                <a16:creationId xmlns:a16="http://schemas.microsoft.com/office/drawing/2014/main" id="{4384071A-09FC-4956-8D12-3AD64E7E8848}"/>
              </a:ext>
            </a:extLst>
          </p:cNvPr>
          <p:cNvSpPr/>
          <p:nvPr/>
        </p:nvSpPr>
        <p:spPr>
          <a:xfrm>
            <a:off x="3536950" y="1003299"/>
            <a:ext cx="63714" cy="117123"/>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41" name="Oval 40">
            <a:extLst>
              <a:ext uri="{FF2B5EF4-FFF2-40B4-BE49-F238E27FC236}">
                <a16:creationId xmlns:a16="http://schemas.microsoft.com/office/drawing/2014/main" id="{0CE5A3B9-7DE6-4F91-80B2-35D5082EBC19}"/>
              </a:ext>
            </a:extLst>
          </p:cNvPr>
          <p:cNvSpPr/>
          <p:nvPr/>
        </p:nvSpPr>
        <p:spPr>
          <a:xfrm>
            <a:off x="3832011" y="903109"/>
            <a:ext cx="63714" cy="117123"/>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42" name="Oval 41">
            <a:extLst>
              <a:ext uri="{FF2B5EF4-FFF2-40B4-BE49-F238E27FC236}">
                <a16:creationId xmlns:a16="http://schemas.microsoft.com/office/drawing/2014/main" id="{FDBEA5F8-6B66-45E8-BAE4-74CE94E08CF2}"/>
              </a:ext>
            </a:extLst>
          </p:cNvPr>
          <p:cNvSpPr/>
          <p:nvPr/>
        </p:nvSpPr>
        <p:spPr>
          <a:xfrm>
            <a:off x="4127072" y="830437"/>
            <a:ext cx="51014" cy="72672"/>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46" name="Picture 45" descr="Logo&#10;&#10;Description automatically generated">
            <a:extLst>
              <a:ext uri="{FF2B5EF4-FFF2-40B4-BE49-F238E27FC236}">
                <a16:creationId xmlns:a16="http://schemas.microsoft.com/office/drawing/2014/main" id="{6B20FC92-1469-4E9F-B19B-0DF58384A6A2}"/>
              </a:ext>
            </a:extLst>
          </p:cNvPr>
          <p:cNvPicPr>
            <a:picLocks noChangeAspect="1"/>
          </p:cNvPicPr>
          <p:nvPr/>
        </p:nvPicPr>
        <p:blipFill>
          <a:blip r:embed="rId4"/>
          <a:stretch>
            <a:fillRect/>
          </a:stretch>
        </p:blipFill>
        <p:spPr>
          <a:xfrm>
            <a:off x="2091414" y="415405"/>
            <a:ext cx="704891" cy="705017"/>
          </a:xfrm>
          <a:prstGeom prst="rect">
            <a:avLst/>
          </a:prstGeom>
          <a:solidFill>
            <a:srgbClr val="273056"/>
          </a:solidFill>
        </p:spPr>
      </p:pic>
      <p:sp>
        <p:nvSpPr>
          <p:cNvPr id="48" name="TextBox 47">
            <a:extLst>
              <a:ext uri="{FF2B5EF4-FFF2-40B4-BE49-F238E27FC236}">
                <a16:creationId xmlns:a16="http://schemas.microsoft.com/office/drawing/2014/main" id="{73781663-58B9-43DC-8B5D-559281324C66}"/>
              </a:ext>
            </a:extLst>
          </p:cNvPr>
          <p:cNvSpPr txBox="1"/>
          <p:nvPr/>
        </p:nvSpPr>
        <p:spPr>
          <a:xfrm>
            <a:off x="1676760" y="9521298"/>
            <a:ext cx="3448723" cy="415498"/>
          </a:xfrm>
          <a:prstGeom prst="rect">
            <a:avLst/>
          </a:prstGeom>
          <a:solidFill>
            <a:srgbClr val="F7D918"/>
          </a:solidFill>
          <a:ln>
            <a:noFill/>
          </a:ln>
        </p:spPr>
        <p:txBody>
          <a:bodyPr wrap="square" rtlCol="0">
            <a:spAutoFit/>
          </a:bodyPr>
          <a:lstStyle/>
          <a:p>
            <a:pPr algn="ctr"/>
            <a:r>
              <a:rPr lang="en-IE" sz="1050" b="1" dirty="0">
                <a:solidFill>
                  <a:srgbClr val="273056"/>
                </a:solidFill>
              </a:rPr>
              <a:t>Further enquires or to book a place on the next available course, please email Tara at </a:t>
            </a:r>
            <a:r>
              <a:rPr lang="en-IE" sz="1050" b="1" dirty="0" err="1">
                <a:solidFill>
                  <a:srgbClr val="273056"/>
                </a:solidFill>
                <a:hlinkClick r:id="rId5">
                  <a:extLst>
                    <a:ext uri="{A12FA001-AC4F-418D-AE19-62706E023703}">
                      <ahyp:hlinkClr xmlns:ahyp="http://schemas.microsoft.com/office/drawing/2018/hyperlinkcolor" val="tx"/>
                    </a:ext>
                  </a:extLst>
                </a:hlinkClick>
              </a:rPr>
              <a:t>tcannon@expertivity.com</a:t>
            </a:r>
            <a:endParaRPr lang="en-IE" sz="1050" b="1" dirty="0">
              <a:solidFill>
                <a:srgbClr val="273056"/>
              </a:solidFill>
            </a:endParaRPr>
          </a:p>
        </p:txBody>
      </p:sp>
      <p:graphicFrame>
        <p:nvGraphicFramePr>
          <p:cNvPr id="4" name="Table 3">
            <a:extLst>
              <a:ext uri="{FF2B5EF4-FFF2-40B4-BE49-F238E27FC236}">
                <a16:creationId xmlns:a16="http://schemas.microsoft.com/office/drawing/2014/main" id="{481712AD-0FAD-4F63-BC98-891B8C81CD51}"/>
              </a:ext>
            </a:extLst>
          </p:cNvPr>
          <p:cNvGraphicFramePr>
            <a:graphicFrameLocks noGrp="1"/>
          </p:cNvGraphicFramePr>
          <p:nvPr>
            <p:extLst>
              <p:ext uri="{D42A27DB-BD31-4B8C-83A1-F6EECF244321}">
                <p14:modId xmlns:p14="http://schemas.microsoft.com/office/powerpoint/2010/main" val="1444475284"/>
              </p:ext>
            </p:extLst>
          </p:nvPr>
        </p:nvGraphicFramePr>
        <p:xfrm>
          <a:off x="1713073" y="3416355"/>
          <a:ext cx="3393245" cy="5298027"/>
        </p:xfrm>
        <a:graphic>
          <a:graphicData uri="http://schemas.openxmlformats.org/drawingml/2006/table">
            <a:tbl>
              <a:tblPr firstRow="1" firstCol="1" bandRow="1">
                <a:tableStyleId>{E8B1032C-EA38-4F05-BA0D-38AFFFC7BED3}</a:tableStyleId>
              </a:tblPr>
              <a:tblGrid>
                <a:gridCol w="284168">
                  <a:extLst>
                    <a:ext uri="{9D8B030D-6E8A-4147-A177-3AD203B41FA5}">
                      <a16:colId xmlns:a16="http://schemas.microsoft.com/office/drawing/2014/main" val="1158234121"/>
                    </a:ext>
                  </a:extLst>
                </a:gridCol>
                <a:gridCol w="3109077">
                  <a:extLst>
                    <a:ext uri="{9D8B030D-6E8A-4147-A177-3AD203B41FA5}">
                      <a16:colId xmlns:a16="http://schemas.microsoft.com/office/drawing/2014/main" val="1661897608"/>
                    </a:ext>
                  </a:extLst>
                </a:gridCol>
              </a:tblGrid>
              <a:tr h="265008">
                <a:tc gridSpan="2">
                  <a:txBody>
                    <a:bodyPr/>
                    <a:lstStyle/>
                    <a:p>
                      <a:pPr algn="ctr"/>
                      <a:r>
                        <a:rPr lang="en-IE" sz="1600" dirty="0">
                          <a:effectLst/>
                          <a:latin typeface="Times New Roman" panose="02020603050405020304" pitchFamily="18" charset="0"/>
                          <a:ea typeface="Times New Roman" panose="02020603050405020304" pitchFamily="18" charset="0"/>
                          <a:cs typeface="Times New Roman" panose="02020603050405020304" pitchFamily="18" charset="0"/>
                        </a:rPr>
                        <a:t>Programme Overview</a:t>
                      </a:r>
                    </a:p>
                  </a:txBody>
                  <a:tcPr marL="68580" marR="68580" marT="0" marB="0"/>
                </a:tc>
                <a:tc hMerge="1">
                  <a:txBody>
                    <a:bodyPr/>
                    <a:lstStyle/>
                    <a:p>
                      <a:endParaRPr lang="en-IE"/>
                    </a:p>
                  </a:txBody>
                  <a:tcPr/>
                </a:tc>
                <a:extLst>
                  <a:ext uri="{0D108BD9-81ED-4DB2-BD59-A6C34878D82A}">
                    <a16:rowId xmlns:a16="http://schemas.microsoft.com/office/drawing/2014/main" val="3077499393"/>
                  </a:ext>
                </a:extLst>
              </a:tr>
              <a:tr h="359521">
                <a:tc gridSpan="2">
                  <a:txBody>
                    <a:bodyPr/>
                    <a:lstStyle/>
                    <a:p>
                      <a:r>
                        <a:rPr lang="en-IE" sz="1200" b="0" dirty="0">
                          <a:effectLst/>
                          <a:latin typeface="Times New Roman" panose="02020603050405020304" pitchFamily="18" charset="0"/>
                          <a:cs typeface="Times New Roman" panose="02020603050405020304" pitchFamily="18" charset="0"/>
                        </a:rPr>
                        <a:t>This module introduces Service Organisation Team Leaders and Managers to the following:</a:t>
                      </a:r>
                      <a:endParaRPr lang="en-I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E"/>
                    </a:p>
                  </a:txBody>
                  <a:tcPr/>
                </a:tc>
                <a:extLst>
                  <a:ext uri="{0D108BD9-81ED-4DB2-BD59-A6C34878D82A}">
                    <a16:rowId xmlns:a16="http://schemas.microsoft.com/office/drawing/2014/main" val="692659499"/>
                  </a:ext>
                </a:extLst>
              </a:tr>
              <a:tr h="397513">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tc>
                <a:tc>
                  <a:txBody>
                    <a:bodyPr/>
                    <a:lstStyle/>
                    <a:p>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Understand the unique “systemic” team dynamics of services.</a:t>
                      </a:r>
                    </a:p>
                  </a:txBody>
                  <a:tcPr marL="68580" marR="68580" marT="0" marB="0"/>
                </a:tc>
                <a:extLst>
                  <a:ext uri="{0D108BD9-81ED-4DB2-BD59-A6C34878D82A}">
                    <a16:rowId xmlns:a16="http://schemas.microsoft.com/office/drawing/2014/main" val="2124469355"/>
                  </a:ext>
                </a:extLst>
              </a:tr>
              <a:tr h="719043">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tc>
                <a:tc>
                  <a:txBody>
                    <a:bodyPr/>
                    <a:lstStyle/>
                    <a:p>
                      <a:r>
                        <a:rPr lang="en-IE" sz="1200" dirty="0">
                          <a:effectLst/>
                          <a:latin typeface="Times New Roman" panose="02020603050405020304" pitchFamily="18" charset="0"/>
                          <a:cs typeface="Times New Roman" panose="02020603050405020304" pitchFamily="18" charset="0"/>
                        </a:rPr>
                        <a:t>Understand the role of a high performing team leader / manager </a:t>
                      </a:r>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and how to align your teams performance with the organisations goals and objectives.</a:t>
                      </a:r>
                    </a:p>
                  </a:txBody>
                  <a:tcPr marL="68580" marR="68580" marT="0" marB="0"/>
                </a:tc>
                <a:extLst>
                  <a:ext uri="{0D108BD9-81ED-4DB2-BD59-A6C34878D82A}">
                    <a16:rowId xmlns:a16="http://schemas.microsoft.com/office/drawing/2014/main" val="58607624"/>
                  </a:ext>
                </a:extLst>
              </a:tr>
              <a:tr h="539282">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tc>
                <a:tc>
                  <a:txBody>
                    <a:bodyPr/>
                    <a:lstStyle/>
                    <a:p>
                      <a:r>
                        <a:rPr lang="en-IE" sz="1200" dirty="0">
                          <a:effectLst/>
                          <a:latin typeface="Times New Roman" panose="02020603050405020304" pitchFamily="18" charset="0"/>
                          <a:cs typeface="Times New Roman" panose="02020603050405020304" pitchFamily="18" charset="0"/>
                        </a:rPr>
                        <a:t>Analyse the impact of your leadership style and how to cultivate the right norms and behaviours for your team and organisation.</a:t>
                      </a:r>
                      <a:endParaRPr lang="en-I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1414797"/>
                  </a:ext>
                </a:extLst>
              </a:tr>
              <a:tr h="397513">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tc>
                <a:tc>
                  <a:txBody>
                    <a:bodyPr/>
                    <a:lstStyle/>
                    <a:p>
                      <a:r>
                        <a:rPr lang="en-IE" sz="1200" dirty="0">
                          <a:effectLst/>
                          <a:latin typeface="Times New Roman" panose="02020603050405020304" pitchFamily="18" charset="0"/>
                          <a:cs typeface="Times New Roman" panose="02020603050405020304" pitchFamily="18" charset="0"/>
                        </a:rPr>
                        <a:t>Develop strategies to deal with difficult people and situations inside and  outside your team. </a:t>
                      </a:r>
                      <a:endParaRPr lang="en-I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29282"/>
                  </a:ext>
                </a:extLst>
              </a:tr>
              <a:tr h="397513">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tc>
                <a:tc>
                  <a:txBody>
                    <a:bodyPr/>
                    <a:lstStyle/>
                    <a:p>
                      <a:r>
                        <a:rPr lang="en-IE" sz="1200" dirty="0">
                          <a:effectLst/>
                          <a:latin typeface="Times New Roman" panose="02020603050405020304" pitchFamily="18" charset="0"/>
                          <a:cs typeface="Times New Roman" panose="02020603050405020304" pitchFamily="18" charset="0"/>
                        </a:rPr>
                        <a:t>Learn how to motivate and set goals to achieve high performance for yourself and your  team.</a:t>
                      </a:r>
                      <a:endParaRPr lang="en-I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951178"/>
                  </a:ext>
                </a:extLst>
              </a:tr>
              <a:tr h="898804">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tc>
                <a:tc>
                  <a:txBody>
                    <a:bodyPr/>
                    <a:lstStyle/>
                    <a:p>
                      <a:r>
                        <a:rPr lang="en-IE" sz="1200" dirty="0">
                          <a:effectLst/>
                          <a:latin typeface="Times New Roman" panose="02020603050405020304" pitchFamily="18" charset="0"/>
                          <a:cs typeface="Times New Roman" panose="02020603050405020304" pitchFamily="18" charset="0"/>
                        </a:rPr>
                        <a:t>Learn how to enable your team  with the insights and information necessary to self-manage their workload demands and the capacity, utilising work-management tools and technologies.</a:t>
                      </a:r>
                      <a:endParaRPr lang="en-I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0399150"/>
                  </a:ext>
                </a:extLst>
              </a:tr>
              <a:tr h="539282">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0" marR="68580" marT="0" marB="0"/>
                </a:tc>
                <a:tc>
                  <a:txBody>
                    <a:bodyPr/>
                    <a:lstStyle/>
                    <a:p>
                      <a:r>
                        <a:rPr lang="en-IE" sz="1200" dirty="0">
                          <a:effectLst/>
                          <a:latin typeface="Times New Roman" panose="02020603050405020304" pitchFamily="18" charset="0"/>
                          <a:cs typeface="Times New Roman" panose="02020603050405020304" pitchFamily="18" charset="0"/>
                        </a:rPr>
                        <a:t>Understand the role of the team and team leader in optimising the performance of end to end business processes</a:t>
                      </a:r>
                    </a:p>
                  </a:txBody>
                  <a:tcPr marL="68580" marR="68580" marT="0" marB="0"/>
                </a:tc>
                <a:extLst>
                  <a:ext uri="{0D108BD9-81ED-4DB2-BD59-A6C34878D82A}">
                    <a16:rowId xmlns:a16="http://schemas.microsoft.com/office/drawing/2014/main" val="3049500977"/>
                  </a:ext>
                </a:extLst>
              </a:tr>
              <a:tr h="719043">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0" marR="68580" marT="0" marB="0"/>
                </a:tc>
                <a:tc>
                  <a:txBody>
                    <a:bodyPr/>
                    <a:lstStyle/>
                    <a:p>
                      <a:pPr marL="0" marR="0" lvl="0" indent="0" algn="l" defTabSz="415092" rtl="0" eaLnBrk="1" fontAlgn="auto" latinLnBrk="0" hangingPunct="1">
                        <a:lnSpc>
                          <a:spcPct val="100000"/>
                        </a:lnSpc>
                        <a:spcBef>
                          <a:spcPts val="0"/>
                        </a:spcBef>
                        <a:spcAft>
                          <a:spcPts val="0"/>
                        </a:spcAft>
                        <a:buClrTx/>
                        <a:buSzTx/>
                        <a:buFontTx/>
                        <a:buNone/>
                        <a:tabLst/>
                        <a:defRPr/>
                      </a:pPr>
                      <a:r>
                        <a:rPr lang="en-IE" sz="1200" dirty="0">
                          <a:effectLst/>
                          <a:latin typeface="Times New Roman" panose="02020603050405020304" pitchFamily="18" charset="0"/>
                          <a:cs typeface="Times New Roman" panose="02020603050405020304" pitchFamily="18" charset="0"/>
                        </a:rPr>
                        <a:t>Learn how to develop daily, weekly &amp; monthly management routines to communicate effectively with your team, peers and other managers using data as evidence.</a:t>
                      </a:r>
                      <a:endParaRPr lang="en-I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6363013"/>
                  </a:ext>
                </a:extLst>
              </a:tr>
            </a:tbl>
          </a:graphicData>
        </a:graphic>
      </p:graphicFrame>
      <p:pic>
        <p:nvPicPr>
          <p:cNvPr id="5" name="Picture 4" descr="One in a crowd">
            <a:extLst>
              <a:ext uri="{FF2B5EF4-FFF2-40B4-BE49-F238E27FC236}">
                <a16:creationId xmlns:a16="http://schemas.microsoft.com/office/drawing/2014/main" id="{42BF2708-1941-4664-9879-61B90C466005}"/>
              </a:ext>
            </a:extLst>
          </p:cNvPr>
          <p:cNvPicPr>
            <a:picLocks noChangeAspect="1"/>
          </p:cNvPicPr>
          <p:nvPr/>
        </p:nvPicPr>
        <p:blipFill>
          <a:blip r:embed="rId6"/>
          <a:stretch>
            <a:fillRect/>
          </a:stretch>
        </p:blipFill>
        <p:spPr>
          <a:xfrm>
            <a:off x="34628" y="3541121"/>
            <a:ext cx="1597833" cy="1198375"/>
          </a:xfrm>
          <a:prstGeom prst="flowChartConnector">
            <a:avLst/>
          </a:prstGeom>
        </p:spPr>
      </p:pic>
      <p:pic>
        <p:nvPicPr>
          <p:cNvPr id="20" name="Picture 19">
            <a:extLst>
              <a:ext uri="{FF2B5EF4-FFF2-40B4-BE49-F238E27FC236}">
                <a16:creationId xmlns:a16="http://schemas.microsoft.com/office/drawing/2014/main" id="{5EA4C88D-CD1A-47F1-B0DD-3AC7053522BF}"/>
              </a:ext>
            </a:extLst>
          </p:cNvPr>
          <p:cNvPicPr>
            <a:picLocks noChangeAspect="1"/>
          </p:cNvPicPr>
          <p:nvPr/>
        </p:nvPicPr>
        <p:blipFill>
          <a:blip r:embed="rId7"/>
          <a:stretch>
            <a:fillRect/>
          </a:stretch>
        </p:blipFill>
        <p:spPr>
          <a:xfrm>
            <a:off x="34628" y="1435953"/>
            <a:ext cx="2498217" cy="1838532"/>
          </a:xfrm>
          <a:prstGeom prst="cloudCallout">
            <a:avLst>
              <a:gd name="adj1" fmla="val 63716"/>
              <a:gd name="adj2" fmla="val -50999"/>
            </a:avLst>
          </a:prstGeom>
          <a:effectLst>
            <a:softEdge rad="76200"/>
          </a:effectLst>
        </p:spPr>
      </p:pic>
    </p:spTree>
    <p:extLst>
      <p:ext uri="{BB962C8B-B14F-4D97-AF65-F5344CB8AC3E}">
        <p14:creationId xmlns:p14="http://schemas.microsoft.com/office/powerpoint/2010/main" val="313137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5" name="object 3"/>
          <p:cNvSpPr/>
          <p:nvPr/>
        </p:nvSpPr>
        <p:spPr>
          <a:xfrm>
            <a:off x="5125483" y="3416355"/>
            <a:ext cx="1732517" cy="6473278"/>
          </a:xfrm>
          <a:custGeom>
            <a:avLst/>
            <a:gdLst/>
            <a:ahLst/>
            <a:cxnLst/>
            <a:rect l="l" t="t" r="r" b="b"/>
            <a:pathLst>
              <a:path w="1908175" h="6991350">
                <a:moveTo>
                  <a:pt x="0" y="6990880"/>
                </a:moveTo>
                <a:lnTo>
                  <a:pt x="1907565" y="6990880"/>
                </a:lnTo>
                <a:lnTo>
                  <a:pt x="1907565" y="0"/>
                </a:lnTo>
                <a:lnTo>
                  <a:pt x="0" y="0"/>
                </a:lnTo>
                <a:lnTo>
                  <a:pt x="0" y="6990880"/>
                </a:lnTo>
                <a:close/>
              </a:path>
            </a:pathLst>
          </a:custGeom>
          <a:solidFill>
            <a:srgbClr val="F15458"/>
          </a:solidFill>
        </p:spPr>
        <p:txBody>
          <a:bodyPr wrap="square" lIns="0" tIns="0" rIns="0" bIns="0" rtlCol="0"/>
          <a:lstStyle/>
          <a:p>
            <a:endParaRPr sz="1502" dirty="0"/>
          </a:p>
        </p:txBody>
      </p:sp>
      <p:sp>
        <p:nvSpPr>
          <p:cNvPr id="34" name="object 3">
            <a:extLst>
              <a:ext uri="{FF2B5EF4-FFF2-40B4-BE49-F238E27FC236}">
                <a16:creationId xmlns:a16="http://schemas.microsoft.com/office/drawing/2014/main" id="{FA0854A7-1B67-466A-B54E-D2F6263FF986}"/>
              </a:ext>
            </a:extLst>
          </p:cNvPr>
          <p:cNvSpPr/>
          <p:nvPr/>
        </p:nvSpPr>
        <p:spPr>
          <a:xfrm>
            <a:off x="-13473" y="3416356"/>
            <a:ext cx="1694037" cy="6483173"/>
          </a:xfrm>
          <a:custGeom>
            <a:avLst/>
            <a:gdLst/>
            <a:ahLst/>
            <a:cxnLst/>
            <a:rect l="l" t="t" r="r" b="b"/>
            <a:pathLst>
              <a:path w="1908175" h="6991350">
                <a:moveTo>
                  <a:pt x="0" y="6990880"/>
                </a:moveTo>
                <a:lnTo>
                  <a:pt x="1907565" y="6990880"/>
                </a:lnTo>
                <a:lnTo>
                  <a:pt x="1907565" y="0"/>
                </a:lnTo>
                <a:lnTo>
                  <a:pt x="0" y="0"/>
                </a:lnTo>
                <a:lnTo>
                  <a:pt x="0" y="6990880"/>
                </a:lnTo>
                <a:close/>
              </a:path>
            </a:pathLst>
          </a:custGeom>
          <a:solidFill>
            <a:srgbClr val="273056"/>
          </a:solidFill>
        </p:spPr>
        <p:txBody>
          <a:bodyPr wrap="square" lIns="0" tIns="0" rIns="0" bIns="0" rtlCol="0"/>
          <a:lstStyle/>
          <a:p>
            <a:endParaRPr sz="1502"/>
          </a:p>
        </p:txBody>
      </p:sp>
      <p:sp>
        <p:nvSpPr>
          <p:cNvPr id="14" name="TextBox 13">
            <a:extLst>
              <a:ext uri="{FF2B5EF4-FFF2-40B4-BE49-F238E27FC236}">
                <a16:creationId xmlns:a16="http://schemas.microsoft.com/office/drawing/2014/main" id="{0F2A8452-1058-4472-BEAA-0AEE9A0EED39}"/>
              </a:ext>
            </a:extLst>
          </p:cNvPr>
          <p:cNvSpPr txBox="1"/>
          <p:nvPr/>
        </p:nvSpPr>
        <p:spPr>
          <a:xfrm>
            <a:off x="0" y="4697270"/>
            <a:ext cx="1751856" cy="5377590"/>
          </a:xfrm>
          <a:prstGeom prst="rect">
            <a:avLst/>
          </a:prstGeom>
          <a:noFill/>
        </p:spPr>
        <p:txBody>
          <a:bodyPr rot="0" spcFirstLastPara="0" vertOverflow="overflow" horzOverflow="overflow" vert="horz" wrap="square" lIns="83022" tIns="41511" rIns="83022" bIns="41511" numCol="1" spcCol="0" rtlCol="0" fromWordArt="0" anchor="t" anchorCtr="0" forceAA="0" compatLnSpc="1">
            <a:prstTxWarp prst="textNoShape">
              <a:avLst/>
            </a:prstTxWarp>
            <a:spAutoFit/>
          </a:bodyPr>
          <a:lstStyle/>
          <a:p>
            <a:r>
              <a:rPr lang="en-IE" sz="1200" b="1" dirty="0">
                <a:solidFill>
                  <a:srgbClr val="F7D918"/>
                </a:solidFill>
                <a:latin typeface="Times New Roman" panose="02020603050405020304" pitchFamily="18" charset="0"/>
                <a:ea typeface="+mn-lt"/>
                <a:cs typeface="Times New Roman" panose="02020603050405020304" pitchFamily="18" charset="0"/>
              </a:rPr>
              <a:t>Inter-Team Leadership</a:t>
            </a:r>
          </a:p>
          <a:p>
            <a:endParaRPr lang="en-IE" sz="1200" b="1" dirty="0">
              <a:solidFill>
                <a:srgbClr val="F7D918"/>
              </a:solidFill>
              <a:latin typeface="Times New Roman" panose="02020603050405020304" pitchFamily="18" charset="0"/>
              <a:ea typeface="+mn-lt"/>
              <a:cs typeface="Times New Roman" panose="02020603050405020304" pitchFamily="18" charset="0"/>
            </a:endParaRPr>
          </a:p>
          <a:p>
            <a:r>
              <a:rPr lang="en-IE" sz="1000" dirty="0">
                <a:solidFill>
                  <a:schemeClr val="bg1"/>
                </a:solidFill>
                <a:latin typeface="Times New Roman" panose="02020603050405020304" pitchFamily="18" charset="0"/>
                <a:ea typeface="+mn-lt"/>
                <a:cs typeface="Times New Roman" panose="02020603050405020304" pitchFamily="18" charset="0"/>
              </a:rPr>
              <a:t>Distinguishing the forest from the trees in order to build a strong organisational ecosystem, is one of the big challenges facing every manager in services.</a:t>
            </a:r>
          </a:p>
          <a:p>
            <a:endParaRPr lang="en-IE" sz="1000" dirty="0">
              <a:solidFill>
                <a:schemeClr val="bg1"/>
              </a:solidFill>
              <a:latin typeface="Times New Roman" panose="02020603050405020304" pitchFamily="18" charset="0"/>
              <a:ea typeface="+mn-lt"/>
              <a:cs typeface="Times New Roman" panose="02020603050405020304" pitchFamily="18" charset="0"/>
            </a:endParaRPr>
          </a:p>
          <a:p>
            <a:r>
              <a:rPr lang="en-IE" sz="1000" dirty="0">
                <a:solidFill>
                  <a:schemeClr val="bg1"/>
                </a:solidFill>
                <a:latin typeface="Times New Roman" panose="02020603050405020304" pitchFamily="18" charset="0"/>
                <a:ea typeface="+mn-lt"/>
                <a:cs typeface="Times New Roman" panose="02020603050405020304" pitchFamily="18" charset="0"/>
              </a:rPr>
              <a:t>People work in teams, teams usually reside in functions or departments but they  need to collaborate and cooperate across organisational boundaries for the benefit of the whole organisation and not just to achieve local goals and objectives.</a:t>
            </a:r>
          </a:p>
          <a:p>
            <a:endParaRPr lang="en-IE" sz="1000" dirty="0">
              <a:solidFill>
                <a:schemeClr val="bg1"/>
              </a:solidFill>
              <a:latin typeface="Times New Roman" panose="02020603050405020304" pitchFamily="18" charset="0"/>
              <a:ea typeface="+mn-lt"/>
              <a:cs typeface="Times New Roman" panose="02020603050405020304" pitchFamily="18" charset="0"/>
            </a:endParaRPr>
          </a:p>
          <a:p>
            <a:r>
              <a:rPr lang="en-IE" sz="1000" dirty="0">
                <a:solidFill>
                  <a:schemeClr val="bg1"/>
                </a:solidFill>
                <a:latin typeface="Times New Roman" panose="02020603050405020304" pitchFamily="18" charset="0"/>
                <a:ea typeface="+mn-lt"/>
                <a:cs typeface="Times New Roman" panose="02020603050405020304" pitchFamily="18" charset="0"/>
              </a:rPr>
              <a:t>Whether it be Teaming, Relational Coordination or plain old end to end process management,  services are struggling to combine the benefits of hierarchical structures with the need for cross-functional agility and inter-team adaptability.</a:t>
            </a:r>
          </a:p>
          <a:p>
            <a:endParaRPr lang="en-IE" sz="1000" dirty="0">
              <a:solidFill>
                <a:schemeClr val="bg1"/>
              </a:solidFill>
              <a:latin typeface="Times New Roman" panose="02020603050405020304" pitchFamily="18" charset="0"/>
              <a:ea typeface="+mn-lt"/>
              <a:cs typeface="Times New Roman" panose="02020603050405020304" pitchFamily="18" charset="0"/>
            </a:endParaRPr>
          </a:p>
          <a:p>
            <a:r>
              <a:rPr lang="en-IE" sz="1000" dirty="0">
                <a:solidFill>
                  <a:schemeClr val="bg1"/>
                </a:solidFill>
                <a:latin typeface="Times New Roman" panose="02020603050405020304" pitchFamily="18" charset="0"/>
                <a:ea typeface="+mn-lt"/>
                <a:cs typeface="Times New Roman" panose="02020603050405020304" pitchFamily="18" charset="0"/>
              </a:rPr>
              <a:t>Inter-team collaboration is a must set of skills and capabilities for managers in service organisations.</a:t>
            </a:r>
          </a:p>
        </p:txBody>
      </p:sp>
      <p:sp>
        <p:nvSpPr>
          <p:cNvPr id="26" name="TextBox 25">
            <a:extLst>
              <a:ext uri="{FF2B5EF4-FFF2-40B4-BE49-F238E27FC236}">
                <a16:creationId xmlns:a16="http://schemas.microsoft.com/office/drawing/2014/main" id="{4B208E58-E0EF-4B1B-B774-D7E8B84D8D7E}"/>
              </a:ext>
            </a:extLst>
          </p:cNvPr>
          <p:cNvSpPr txBox="1"/>
          <p:nvPr/>
        </p:nvSpPr>
        <p:spPr>
          <a:xfrm>
            <a:off x="5188464" y="3519370"/>
            <a:ext cx="1694037" cy="6377863"/>
          </a:xfrm>
          <a:prstGeom prst="rect">
            <a:avLst/>
          </a:prstGeom>
          <a:noFill/>
        </p:spPr>
        <p:txBody>
          <a:bodyPr rot="0" spcFirstLastPara="0" vertOverflow="overflow" horzOverflow="overflow" vert="horz" wrap="square" lIns="83022" tIns="41511" rIns="83022" bIns="41511" numCol="1" spcCol="0" rtlCol="0" fromWordArt="0" anchor="t" anchorCtr="0" forceAA="0" compatLnSpc="1">
            <a:prstTxWarp prst="textNoShape">
              <a:avLst/>
            </a:prstTxWarp>
            <a:spAutoFit/>
          </a:bodyPr>
          <a:lstStyle/>
          <a:p>
            <a:r>
              <a:rPr lang="en-IE" sz="1200" b="1" dirty="0">
                <a:solidFill>
                  <a:srgbClr val="273056"/>
                </a:solidFill>
                <a:latin typeface="Times New Roman" panose="02020603050405020304" pitchFamily="18" charset="0"/>
                <a:cs typeface="Times New Roman" panose="02020603050405020304" pitchFamily="18" charset="0"/>
              </a:rPr>
              <a:t>Workshop Format </a:t>
            </a:r>
          </a:p>
          <a:p>
            <a:pPr marL="285750" indent="-285750">
              <a:buFont typeface="Arial" panose="020B0604020202020204" pitchFamily="34" charset="0"/>
              <a:buChar char="•"/>
            </a:pPr>
            <a:r>
              <a:rPr lang="en-IE" sz="1100" dirty="0">
                <a:solidFill>
                  <a:schemeClr val="bg1"/>
                </a:solidFill>
                <a:latin typeface="Times New Roman" panose="02020603050405020304" pitchFamily="18" charset="0"/>
                <a:cs typeface="Times New Roman" panose="02020603050405020304" pitchFamily="18" charset="0"/>
              </a:rPr>
              <a:t>Lectures</a:t>
            </a:r>
          </a:p>
          <a:p>
            <a:pPr marL="285750" indent="-285750">
              <a:buFont typeface="Arial" panose="020B0604020202020204" pitchFamily="34" charset="0"/>
              <a:buChar char="•"/>
            </a:pPr>
            <a:r>
              <a:rPr lang="en-IE" sz="1100" dirty="0">
                <a:solidFill>
                  <a:schemeClr val="bg1"/>
                </a:solidFill>
                <a:latin typeface="Times New Roman" panose="02020603050405020304" pitchFamily="18" charset="0"/>
                <a:cs typeface="Times New Roman" panose="02020603050405020304" pitchFamily="18" charset="0"/>
              </a:rPr>
              <a:t>Problem Based Learning Tasks.</a:t>
            </a:r>
          </a:p>
          <a:p>
            <a:endParaRPr lang="en-IE" sz="1100" dirty="0">
              <a:solidFill>
                <a:schemeClr val="bg1"/>
              </a:solidFill>
              <a:latin typeface="Times New Roman" panose="02020603050405020304" pitchFamily="18" charset="0"/>
              <a:cs typeface="Times New Roman" panose="02020603050405020304" pitchFamily="18" charset="0"/>
            </a:endParaRPr>
          </a:p>
          <a:p>
            <a:r>
              <a:rPr lang="en-IE" sz="1200" b="1" dirty="0">
                <a:solidFill>
                  <a:srgbClr val="273056"/>
                </a:solidFill>
                <a:latin typeface="Times New Roman" panose="02020603050405020304" pitchFamily="18" charset="0"/>
                <a:cs typeface="Times New Roman" panose="02020603050405020304" pitchFamily="18" charset="0"/>
              </a:rPr>
              <a:t>Assessment:</a:t>
            </a:r>
          </a:p>
          <a:p>
            <a:pPr marL="171450" indent="-171450">
              <a:buFont typeface="Arial" panose="020B0604020202020204" pitchFamily="34" charset="0"/>
              <a:buChar char="•"/>
            </a:pPr>
            <a:r>
              <a:rPr lang="en-IE"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Learning journal, to include presentation of case study illustrating work based environment and how management skills are implemented in real or simulated situations.</a:t>
            </a:r>
          </a:p>
          <a:p>
            <a:endParaRPr lang="en-IE" sz="1100" dirty="0">
              <a:solidFill>
                <a:schemeClr val="bg1"/>
              </a:solidFill>
              <a:latin typeface="Times New Roman" panose="02020603050405020304" pitchFamily="18" charset="0"/>
              <a:cs typeface="Times New Roman" panose="02020603050405020304" pitchFamily="18" charset="0"/>
            </a:endParaRPr>
          </a:p>
          <a:p>
            <a:r>
              <a:rPr lang="en-IE" sz="1100" dirty="0">
                <a:solidFill>
                  <a:srgbClr val="CAA7A8"/>
                </a:solidFill>
                <a:latin typeface="Times New Roman" panose="02020603050405020304" pitchFamily="18" charset="0"/>
                <a:ea typeface="+mn-lt"/>
                <a:cs typeface="Times New Roman" panose="02020603050405020304" pitchFamily="18" charset="0"/>
              </a:rPr>
              <a:t>Module 1: </a:t>
            </a:r>
          </a:p>
          <a:p>
            <a:pPr marL="155659" indent="-155659">
              <a:buFont typeface="Arial" panose="020B0604020202020204" pitchFamily="34" charset="0"/>
              <a:buChar char="•"/>
            </a:pPr>
            <a:r>
              <a:rPr lang="en-IE" sz="1100" dirty="0">
                <a:solidFill>
                  <a:srgbClr val="CAA7A8"/>
                </a:solidFill>
                <a:latin typeface="Times New Roman" panose="02020603050405020304" pitchFamily="18" charset="0"/>
                <a:ea typeface="+mn-lt"/>
                <a:cs typeface="Times New Roman" panose="02020603050405020304" pitchFamily="18" charset="0"/>
              </a:rPr>
              <a:t>Build the skills, knowledge &amp; techniques necessary to be a successful team leader or front line manager in services</a:t>
            </a:r>
          </a:p>
          <a:p>
            <a:pPr marL="155659" indent="-155659">
              <a:buFont typeface="Arial" panose="020B0604020202020204" pitchFamily="34" charset="0"/>
              <a:buChar char="•"/>
            </a:pPr>
            <a:endParaRPr lang="en-IE" sz="1100" b="1" dirty="0">
              <a:solidFill>
                <a:schemeClr val="bg1"/>
              </a:solidFill>
              <a:latin typeface="Times New Roman" panose="02020603050405020304" pitchFamily="18" charset="0"/>
              <a:ea typeface="+mn-lt"/>
              <a:cs typeface="Times New Roman" panose="02020603050405020304" pitchFamily="18" charset="0"/>
            </a:endParaRPr>
          </a:p>
          <a:p>
            <a:r>
              <a:rPr lang="en-IE" sz="1100" b="1" dirty="0">
                <a:solidFill>
                  <a:srgbClr val="273056"/>
                </a:solidFill>
                <a:latin typeface="Times New Roman" panose="02020603050405020304" pitchFamily="18" charset="0"/>
                <a:ea typeface="+mn-lt"/>
                <a:cs typeface="Times New Roman" panose="02020603050405020304" pitchFamily="18" charset="0"/>
              </a:rPr>
              <a:t>Module 2:</a:t>
            </a:r>
          </a:p>
          <a:p>
            <a:pPr marL="155659" indent="-155659">
              <a:buFont typeface="Arial" panose="020B0604020202020204" pitchFamily="34" charset="0"/>
              <a:buChar char="•"/>
            </a:pPr>
            <a:r>
              <a:rPr lang="en-IE" sz="1100" dirty="0">
                <a:solidFill>
                  <a:schemeClr val="bg1"/>
                </a:solidFill>
                <a:latin typeface="Times New Roman" panose="02020603050405020304" pitchFamily="18" charset="0"/>
                <a:ea typeface="+mn-lt"/>
                <a:cs typeface="Times New Roman" panose="02020603050405020304" pitchFamily="18" charset="0"/>
              </a:rPr>
              <a:t>Learn how to develop and maximise inter-team dynamics for high performance.</a:t>
            </a:r>
          </a:p>
          <a:p>
            <a:endParaRPr lang="en-IE" sz="1100" b="1" dirty="0">
              <a:solidFill>
                <a:schemeClr val="bg1">
                  <a:lumMod val="75000"/>
                </a:schemeClr>
              </a:solidFill>
              <a:latin typeface="Times New Roman" panose="02020603050405020304" pitchFamily="18" charset="0"/>
              <a:ea typeface="+mn-lt"/>
              <a:cs typeface="Times New Roman" panose="02020603050405020304" pitchFamily="18" charset="0"/>
            </a:endParaRPr>
          </a:p>
          <a:p>
            <a:r>
              <a:rPr lang="en-IE" sz="1100" b="1" dirty="0">
                <a:solidFill>
                  <a:schemeClr val="bg1">
                    <a:lumMod val="75000"/>
                  </a:schemeClr>
                </a:solidFill>
                <a:latin typeface="Times New Roman" panose="02020603050405020304" pitchFamily="18" charset="0"/>
                <a:ea typeface="+mn-lt"/>
                <a:cs typeface="Times New Roman" panose="02020603050405020304" pitchFamily="18" charset="0"/>
              </a:rPr>
              <a:t>Module 3:</a:t>
            </a:r>
          </a:p>
          <a:p>
            <a:pPr marL="155659" indent="-155659">
              <a:buFont typeface="Arial" panose="020B0604020202020204" pitchFamily="34" charset="0"/>
              <a:buChar char="•"/>
            </a:pPr>
            <a:r>
              <a:rPr lang="en-IE" sz="1100" dirty="0">
                <a:solidFill>
                  <a:schemeClr val="bg1">
                    <a:lumMod val="75000"/>
                  </a:schemeClr>
                </a:solidFill>
                <a:latin typeface="Times New Roman" panose="02020603050405020304" pitchFamily="18" charset="0"/>
                <a:ea typeface="+mn-lt"/>
                <a:cs typeface="Times New Roman" panose="02020603050405020304" pitchFamily="18" charset="0"/>
              </a:rPr>
              <a:t>Learn and apply the tools, techniques and skills required to manage and  improve performance in a complex service.</a:t>
            </a:r>
          </a:p>
        </p:txBody>
      </p:sp>
      <p:sp>
        <p:nvSpPr>
          <p:cNvPr id="35" name="TextBox 34">
            <a:extLst>
              <a:ext uri="{FF2B5EF4-FFF2-40B4-BE49-F238E27FC236}">
                <a16:creationId xmlns:a16="http://schemas.microsoft.com/office/drawing/2014/main" id="{9E02CCED-DA74-4BD9-925C-A201CD2BFD45}"/>
              </a:ext>
            </a:extLst>
          </p:cNvPr>
          <p:cNvSpPr txBox="1"/>
          <p:nvPr/>
        </p:nvSpPr>
        <p:spPr>
          <a:xfrm>
            <a:off x="2327251" y="1909598"/>
            <a:ext cx="4489835" cy="1499157"/>
          </a:xfrm>
          <a:prstGeom prst="rect">
            <a:avLst/>
          </a:prstGeom>
          <a:noFill/>
        </p:spPr>
        <p:txBody>
          <a:bodyPr wrap="square" lIns="83022" tIns="41511" rIns="83022" bIns="41511" rtlCol="0" anchor="t">
            <a:spAutoFit/>
          </a:bodyPr>
          <a:lstStyle/>
          <a:p>
            <a:pPr algn="ctr"/>
            <a:r>
              <a:rPr lang="en-IE" sz="1997" b="1" dirty="0">
                <a:solidFill>
                  <a:srgbClr val="F7D918"/>
                </a:solidFill>
                <a:latin typeface="Times New Roman" panose="02020603050405020304" pitchFamily="18" charset="0"/>
                <a:cs typeface="Times New Roman" panose="02020603050405020304" pitchFamily="18" charset="0"/>
              </a:rPr>
              <a:t>Lean Service Operations Management</a:t>
            </a:r>
          </a:p>
          <a:p>
            <a:pPr algn="ctr"/>
            <a:r>
              <a:rPr lang="en-IE" sz="2400" b="1" dirty="0">
                <a:solidFill>
                  <a:srgbClr val="F36F63"/>
                </a:solidFill>
                <a:latin typeface="Times New Roman" panose="02020603050405020304" pitchFamily="18" charset="0"/>
                <a:ea typeface="Verdana"/>
                <a:cs typeface="Times New Roman" panose="02020603050405020304" pitchFamily="18" charset="0"/>
              </a:rPr>
              <a:t>Module 2 </a:t>
            </a:r>
            <a:r>
              <a:rPr lang="en-IE" sz="1600" b="1" dirty="0">
                <a:solidFill>
                  <a:srgbClr val="98DDDE"/>
                </a:solidFill>
                <a:latin typeface="Times New Roman" panose="02020603050405020304" pitchFamily="18" charset="0"/>
                <a:ea typeface="Verdana"/>
                <a:cs typeface="Times New Roman" panose="02020603050405020304" pitchFamily="18" charset="0"/>
              </a:rPr>
              <a:t>(Level 7, 5 ECTS, 6 x 4 hours) </a:t>
            </a:r>
            <a:r>
              <a:rPr lang="en-IE" sz="1600" b="1" i="1" dirty="0">
                <a:solidFill>
                  <a:schemeClr val="bg1"/>
                </a:solidFill>
                <a:latin typeface="Times New Roman" panose="02020603050405020304" pitchFamily="18" charset="0"/>
                <a:ea typeface="Verdana"/>
                <a:cs typeface="Times New Roman" panose="02020603050405020304" pitchFamily="18" charset="0"/>
              </a:rPr>
              <a:t>Developing, Coordinating and Maximising in </a:t>
            </a:r>
          </a:p>
          <a:p>
            <a:pPr algn="ctr"/>
            <a:r>
              <a:rPr lang="en-IE" sz="1600" b="1" i="1" dirty="0">
                <a:solidFill>
                  <a:schemeClr val="bg1"/>
                </a:solidFill>
                <a:latin typeface="Times New Roman" panose="02020603050405020304" pitchFamily="18" charset="0"/>
                <a:ea typeface="Verdana"/>
                <a:cs typeface="Times New Roman" panose="02020603050405020304" pitchFamily="18" charset="0"/>
              </a:rPr>
              <a:t>Service Organisations</a:t>
            </a:r>
          </a:p>
          <a:p>
            <a:pPr algn="ctr"/>
            <a:r>
              <a:rPr lang="en-IE" sz="1600" b="1" i="1" dirty="0">
                <a:solidFill>
                  <a:srgbClr val="FFFF00"/>
                </a:solidFill>
                <a:latin typeface="Times New Roman" panose="02020603050405020304" pitchFamily="18" charset="0"/>
                <a:ea typeface="Verdana"/>
                <a:cs typeface="Times New Roman" panose="02020603050405020304" pitchFamily="18" charset="0"/>
              </a:rPr>
              <a:t>Inter-Team Dynamics for High Performance</a:t>
            </a:r>
            <a:endParaRPr lang="en-IE" sz="1600" b="1" i="1" dirty="0">
              <a:solidFill>
                <a:schemeClr val="bg1"/>
              </a:solidFill>
              <a:latin typeface="Times New Roman" panose="02020603050405020304" pitchFamily="18" charset="0"/>
              <a:ea typeface="Verdana"/>
              <a:cs typeface="Times New Roman" panose="02020603050405020304" pitchFamily="18" charset="0"/>
            </a:endParaRPr>
          </a:p>
        </p:txBody>
      </p:sp>
      <p:sp>
        <p:nvSpPr>
          <p:cNvPr id="3" name="Rectangle 2">
            <a:extLst>
              <a:ext uri="{FF2B5EF4-FFF2-40B4-BE49-F238E27FC236}">
                <a16:creationId xmlns:a16="http://schemas.microsoft.com/office/drawing/2014/main" id="{29AB3E38-1521-43E2-B51F-EDC6F2CDDF3B}"/>
              </a:ext>
            </a:extLst>
          </p:cNvPr>
          <p:cNvSpPr/>
          <p:nvPr/>
        </p:nvSpPr>
        <p:spPr>
          <a:xfrm>
            <a:off x="1680104" y="8654896"/>
            <a:ext cx="3459314" cy="811815"/>
          </a:xfrm>
          <a:prstGeom prst="rect">
            <a:avLst/>
          </a:prstGeom>
          <a:solidFill>
            <a:srgbClr val="98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200" b="1" dirty="0">
                <a:solidFill>
                  <a:srgbClr val="273056"/>
                </a:solidFill>
                <a:latin typeface="Times New Roman" panose="02020603050405020304" pitchFamily="18" charset="0"/>
                <a:cs typeface="Times New Roman" panose="02020603050405020304" pitchFamily="18" charset="0"/>
              </a:rPr>
              <a:t>“Many managers are not equipped with the skills to capture the full value of multifaceted collaborations. Learning how to navigate these new challenges is crucial”</a:t>
            </a:r>
          </a:p>
        </p:txBody>
      </p:sp>
      <p:pic>
        <p:nvPicPr>
          <p:cNvPr id="7" name="Picture 6">
            <a:extLst>
              <a:ext uri="{FF2B5EF4-FFF2-40B4-BE49-F238E27FC236}">
                <a16:creationId xmlns:a16="http://schemas.microsoft.com/office/drawing/2014/main" id="{F379A2CD-0546-4144-9593-F7B358D09714}"/>
              </a:ext>
            </a:extLst>
          </p:cNvPr>
          <p:cNvPicPr>
            <a:picLocks noChangeAspect="1"/>
          </p:cNvPicPr>
          <p:nvPr/>
        </p:nvPicPr>
        <p:blipFill>
          <a:blip r:embed="rId4"/>
          <a:stretch>
            <a:fillRect/>
          </a:stretch>
        </p:blipFill>
        <p:spPr>
          <a:xfrm>
            <a:off x="4381721" y="0"/>
            <a:ext cx="2490672" cy="1198469"/>
          </a:xfrm>
          <a:prstGeom prst="teardrop">
            <a:avLst/>
          </a:prstGeom>
        </p:spPr>
      </p:pic>
      <p:sp>
        <p:nvSpPr>
          <p:cNvPr id="19" name="Oval 18">
            <a:extLst>
              <a:ext uri="{FF2B5EF4-FFF2-40B4-BE49-F238E27FC236}">
                <a16:creationId xmlns:a16="http://schemas.microsoft.com/office/drawing/2014/main" id="{18A7F517-C1B9-462D-ACC4-D64E703B0B2C}"/>
              </a:ext>
            </a:extLst>
          </p:cNvPr>
          <p:cNvSpPr/>
          <p:nvPr/>
        </p:nvSpPr>
        <p:spPr>
          <a:xfrm flipV="1">
            <a:off x="3035300" y="1257122"/>
            <a:ext cx="63714" cy="117122"/>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32" name="Oval 31">
            <a:extLst>
              <a:ext uri="{FF2B5EF4-FFF2-40B4-BE49-F238E27FC236}">
                <a16:creationId xmlns:a16="http://schemas.microsoft.com/office/drawing/2014/main" id="{C74A230C-E4E5-4318-B208-680DD38DD6C0}"/>
              </a:ext>
            </a:extLst>
          </p:cNvPr>
          <p:cNvSpPr/>
          <p:nvPr/>
        </p:nvSpPr>
        <p:spPr>
          <a:xfrm>
            <a:off x="3282301" y="1133308"/>
            <a:ext cx="63714" cy="117123"/>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33" name="Oval 32">
            <a:extLst>
              <a:ext uri="{FF2B5EF4-FFF2-40B4-BE49-F238E27FC236}">
                <a16:creationId xmlns:a16="http://schemas.microsoft.com/office/drawing/2014/main" id="{4384071A-09FC-4956-8D12-3AD64E7E8848}"/>
              </a:ext>
            </a:extLst>
          </p:cNvPr>
          <p:cNvSpPr/>
          <p:nvPr/>
        </p:nvSpPr>
        <p:spPr>
          <a:xfrm>
            <a:off x="3536950" y="1003299"/>
            <a:ext cx="63714" cy="117123"/>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41" name="Oval 40">
            <a:extLst>
              <a:ext uri="{FF2B5EF4-FFF2-40B4-BE49-F238E27FC236}">
                <a16:creationId xmlns:a16="http://schemas.microsoft.com/office/drawing/2014/main" id="{0CE5A3B9-7DE6-4F91-80B2-35D5082EBC19}"/>
              </a:ext>
            </a:extLst>
          </p:cNvPr>
          <p:cNvSpPr/>
          <p:nvPr/>
        </p:nvSpPr>
        <p:spPr>
          <a:xfrm>
            <a:off x="3832011" y="903109"/>
            <a:ext cx="63714" cy="117123"/>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42" name="Oval 41">
            <a:extLst>
              <a:ext uri="{FF2B5EF4-FFF2-40B4-BE49-F238E27FC236}">
                <a16:creationId xmlns:a16="http://schemas.microsoft.com/office/drawing/2014/main" id="{FDBEA5F8-6B66-45E8-BAE4-74CE94E08CF2}"/>
              </a:ext>
            </a:extLst>
          </p:cNvPr>
          <p:cNvSpPr/>
          <p:nvPr/>
        </p:nvSpPr>
        <p:spPr>
          <a:xfrm>
            <a:off x="4127072" y="830437"/>
            <a:ext cx="51014" cy="72672"/>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46" name="Picture 45" descr="Logo&#10;&#10;Description automatically generated">
            <a:extLst>
              <a:ext uri="{FF2B5EF4-FFF2-40B4-BE49-F238E27FC236}">
                <a16:creationId xmlns:a16="http://schemas.microsoft.com/office/drawing/2014/main" id="{6B20FC92-1469-4E9F-B19B-0DF58384A6A2}"/>
              </a:ext>
            </a:extLst>
          </p:cNvPr>
          <p:cNvPicPr>
            <a:picLocks noChangeAspect="1"/>
          </p:cNvPicPr>
          <p:nvPr/>
        </p:nvPicPr>
        <p:blipFill>
          <a:blip r:embed="rId5"/>
          <a:stretch>
            <a:fillRect/>
          </a:stretch>
        </p:blipFill>
        <p:spPr>
          <a:xfrm>
            <a:off x="2091414" y="415405"/>
            <a:ext cx="704891" cy="705017"/>
          </a:xfrm>
          <a:prstGeom prst="rect">
            <a:avLst/>
          </a:prstGeom>
          <a:solidFill>
            <a:srgbClr val="273056"/>
          </a:solidFill>
        </p:spPr>
      </p:pic>
      <p:sp>
        <p:nvSpPr>
          <p:cNvPr id="48" name="TextBox 47">
            <a:extLst>
              <a:ext uri="{FF2B5EF4-FFF2-40B4-BE49-F238E27FC236}">
                <a16:creationId xmlns:a16="http://schemas.microsoft.com/office/drawing/2014/main" id="{73781663-58B9-43DC-8B5D-559281324C66}"/>
              </a:ext>
            </a:extLst>
          </p:cNvPr>
          <p:cNvSpPr txBox="1"/>
          <p:nvPr/>
        </p:nvSpPr>
        <p:spPr>
          <a:xfrm>
            <a:off x="1680105" y="9485415"/>
            <a:ext cx="3430132" cy="415498"/>
          </a:xfrm>
          <a:prstGeom prst="rect">
            <a:avLst/>
          </a:prstGeom>
          <a:solidFill>
            <a:srgbClr val="F7D918"/>
          </a:solidFill>
          <a:ln>
            <a:noFill/>
          </a:ln>
        </p:spPr>
        <p:txBody>
          <a:bodyPr wrap="square" rtlCol="0">
            <a:spAutoFit/>
          </a:bodyPr>
          <a:lstStyle/>
          <a:p>
            <a:pPr algn="ctr"/>
            <a:r>
              <a:rPr lang="en-IE" sz="1050" b="1" dirty="0">
                <a:solidFill>
                  <a:srgbClr val="273056"/>
                </a:solidFill>
              </a:rPr>
              <a:t>Further enquires or to book a place on the next available course, please email Tara at </a:t>
            </a:r>
            <a:r>
              <a:rPr lang="en-IE" sz="1050" b="1" dirty="0" err="1">
                <a:solidFill>
                  <a:srgbClr val="273056"/>
                </a:solidFill>
                <a:hlinkClick r:id="rId6">
                  <a:extLst>
                    <a:ext uri="{A12FA001-AC4F-418D-AE19-62706E023703}">
                      <ahyp:hlinkClr xmlns:ahyp="http://schemas.microsoft.com/office/drawing/2018/hyperlinkcolor" val="tx"/>
                    </a:ext>
                  </a:extLst>
                </a:hlinkClick>
              </a:rPr>
              <a:t>tcannon@expertivity.com</a:t>
            </a:r>
            <a:endParaRPr lang="en-IE" sz="1050" b="1" dirty="0">
              <a:solidFill>
                <a:srgbClr val="273056"/>
              </a:solidFill>
            </a:endParaRPr>
          </a:p>
        </p:txBody>
      </p:sp>
      <p:graphicFrame>
        <p:nvGraphicFramePr>
          <p:cNvPr id="4" name="Table 3">
            <a:extLst>
              <a:ext uri="{FF2B5EF4-FFF2-40B4-BE49-F238E27FC236}">
                <a16:creationId xmlns:a16="http://schemas.microsoft.com/office/drawing/2014/main" id="{481712AD-0FAD-4F63-BC98-891B8C81CD51}"/>
              </a:ext>
            </a:extLst>
          </p:cNvPr>
          <p:cNvGraphicFramePr>
            <a:graphicFrameLocks noGrp="1"/>
          </p:cNvGraphicFramePr>
          <p:nvPr>
            <p:extLst>
              <p:ext uri="{D42A27DB-BD31-4B8C-83A1-F6EECF244321}">
                <p14:modId xmlns:p14="http://schemas.microsoft.com/office/powerpoint/2010/main" val="1321041682"/>
              </p:ext>
            </p:extLst>
          </p:nvPr>
        </p:nvGraphicFramePr>
        <p:xfrm>
          <a:off x="1705109" y="3490603"/>
          <a:ext cx="3395873" cy="5242713"/>
        </p:xfrm>
        <a:graphic>
          <a:graphicData uri="http://schemas.openxmlformats.org/drawingml/2006/table">
            <a:tbl>
              <a:tblPr firstRow="1" firstCol="1" bandRow="1">
                <a:tableStyleId>{E8B1032C-EA38-4F05-BA0D-38AFFFC7BED3}</a:tableStyleId>
              </a:tblPr>
              <a:tblGrid>
                <a:gridCol w="280566">
                  <a:extLst>
                    <a:ext uri="{9D8B030D-6E8A-4147-A177-3AD203B41FA5}">
                      <a16:colId xmlns:a16="http://schemas.microsoft.com/office/drawing/2014/main" val="1158234121"/>
                    </a:ext>
                  </a:extLst>
                </a:gridCol>
                <a:gridCol w="3115307">
                  <a:extLst>
                    <a:ext uri="{9D8B030D-6E8A-4147-A177-3AD203B41FA5}">
                      <a16:colId xmlns:a16="http://schemas.microsoft.com/office/drawing/2014/main" val="1661897608"/>
                    </a:ext>
                  </a:extLst>
                </a:gridCol>
              </a:tblGrid>
              <a:tr h="248277">
                <a:tc gridSpan="2">
                  <a:txBody>
                    <a:bodyPr/>
                    <a:lstStyle/>
                    <a:p>
                      <a:pPr marL="0" marR="0" lvl="0" indent="0" algn="ctr" defTabSz="415092" rtl="0" eaLnBrk="1" fontAlgn="auto" latinLnBrk="0" hangingPunct="1">
                        <a:lnSpc>
                          <a:spcPct val="100000"/>
                        </a:lnSpc>
                        <a:spcBef>
                          <a:spcPts val="0"/>
                        </a:spcBef>
                        <a:spcAft>
                          <a:spcPts val="0"/>
                        </a:spcAft>
                        <a:buClrTx/>
                        <a:buSzTx/>
                        <a:buFontTx/>
                        <a:buNone/>
                        <a:tabLst/>
                        <a:defRPr/>
                      </a:pPr>
                      <a:r>
                        <a:rPr lang="en-IE" sz="1600" dirty="0">
                          <a:effectLst/>
                          <a:latin typeface="Times New Roman" panose="02020603050405020304" pitchFamily="18" charset="0"/>
                          <a:ea typeface="Times New Roman" panose="02020603050405020304" pitchFamily="18" charset="0"/>
                          <a:cs typeface="Times New Roman" panose="02020603050405020304" pitchFamily="18" charset="0"/>
                        </a:rPr>
                        <a:t>Programme Overview</a:t>
                      </a:r>
                    </a:p>
                  </a:txBody>
                  <a:tcPr marL="68580" marR="68580" marT="0" marB="0"/>
                </a:tc>
                <a:tc hMerge="1">
                  <a:txBody>
                    <a:bodyPr/>
                    <a:lstStyle/>
                    <a:p>
                      <a:endParaRPr lang="en-IE"/>
                    </a:p>
                  </a:txBody>
                  <a:tcPr/>
                </a:tc>
                <a:extLst>
                  <a:ext uri="{0D108BD9-81ED-4DB2-BD59-A6C34878D82A}">
                    <a16:rowId xmlns:a16="http://schemas.microsoft.com/office/drawing/2014/main" val="3077499393"/>
                  </a:ext>
                </a:extLst>
              </a:tr>
              <a:tr h="372416">
                <a:tc gridSpan="2">
                  <a:txBody>
                    <a:bodyPr/>
                    <a:lstStyle/>
                    <a:p>
                      <a:r>
                        <a:rPr lang="en-IE" sz="1200" b="0" dirty="0">
                          <a:effectLst/>
                          <a:latin typeface="Times New Roman" panose="02020603050405020304" pitchFamily="18" charset="0"/>
                          <a:cs typeface="Times New Roman" panose="02020603050405020304" pitchFamily="18" charset="0"/>
                        </a:rPr>
                        <a:t>This module introduces Service Organisation Team Leaders and Managers to the following:</a:t>
                      </a:r>
                      <a:endParaRPr lang="en-I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E"/>
                    </a:p>
                  </a:txBody>
                  <a:tcPr/>
                </a:tc>
                <a:extLst>
                  <a:ext uri="{0D108BD9-81ED-4DB2-BD59-A6C34878D82A}">
                    <a16:rowId xmlns:a16="http://schemas.microsoft.com/office/drawing/2014/main" val="692659499"/>
                  </a:ext>
                </a:extLst>
              </a:tr>
              <a:tr h="538084">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tc>
                <a:tc>
                  <a:txBody>
                    <a:bodyPr/>
                    <a:lstStyle/>
                    <a:p>
                      <a:pPr marL="0" marR="0" lvl="0" indent="0" algn="l" defTabSz="415092" rtl="0" eaLnBrk="1" fontAlgn="auto" latinLnBrk="0" hangingPunct="1">
                        <a:lnSpc>
                          <a:spcPct val="100000"/>
                        </a:lnSpc>
                        <a:spcBef>
                          <a:spcPts val="0"/>
                        </a:spcBef>
                        <a:spcAft>
                          <a:spcPts val="0"/>
                        </a:spcAft>
                        <a:buClrTx/>
                        <a:buSzTx/>
                        <a:buFontTx/>
                        <a:buNone/>
                        <a:tabLst/>
                        <a:defRPr/>
                      </a:pPr>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Understand the unique “systemic” inter-team &amp; inter-functional dynamics of  services.</a:t>
                      </a:r>
                    </a:p>
                  </a:txBody>
                  <a:tcPr marL="68580" marR="68580" marT="0" marB="0"/>
                </a:tc>
                <a:extLst>
                  <a:ext uri="{0D108BD9-81ED-4DB2-BD59-A6C34878D82A}">
                    <a16:rowId xmlns:a16="http://schemas.microsoft.com/office/drawing/2014/main" val="2124469355"/>
                  </a:ext>
                </a:extLst>
              </a:tr>
              <a:tr h="620850">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tc>
                <a:tc>
                  <a:txBody>
                    <a:bodyPr/>
                    <a:lstStyle/>
                    <a:p>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Learn how both team and inter-team (the service chain) management are necessary in Service and Knowledge Work Organisations.</a:t>
                      </a:r>
                    </a:p>
                  </a:txBody>
                  <a:tcPr marL="68580" marR="68580" marT="0" marB="0"/>
                </a:tc>
                <a:extLst>
                  <a:ext uri="{0D108BD9-81ED-4DB2-BD59-A6C34878D82A}">
                    <a16:rowId xmlns:a16="http://schemas.microsoft.com/office/drawing/2014/main" val="58607624"/>
                  </a:ext>
                </a:extLst>
              </a:tr>
              <a:tr h="581919">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tc>
                <a:tc>
                  <a:txBody>
                    <a:bodyPr/>
                    <a:lstStyle/>
                    <a:p>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Understand Teaming, Relational Coordination. &amp; how to collaborate and coordinate across team, functional and organisational boundaries.  </a:t>
                      </a:r>
                    </a:p>
                  </a:txBody>
                  <a:tcPr marL="68580" marR="68580" marT="0" marB="0"/>
                </a:tc>
                <a:extLst>
                  <a:ext uri="{0D108BD9-81ED-4DB2-BD59-A6C34878D82A}">
                    <a16:rowId xmlns:a16="http://schemas.microsoft.com/office/drawing/2014/main" val="1031414797"/>
                  </a:ext>
                </a:extLst>
              </a:tr>
              <a:tr h="641681">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tc>
                <a:tc>
                  <a:txBody>
                    <a:bodyPr/>
                    <a:lstStyle/>
                    <a:p>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Understand the importance of psychological safety in creating a safe, learning and adaptive environment for your team and colleagues.</a:t>
                      </a:r>
                    </a:p>
                  </a:txBody>
                  <a:tcPr marL="68580" marR="68580" marT="0" marB="0"/>
                </a:tc>
                <a:extLst>
                  <a:ext uri="{0D108BD9-81ED-4DB2-BD59-A6C34878D82A}">
                    <a16:rowId xmlns:a16="http://schemas.microsoft.com/office/drawing/2014/main" val="27529282"/>
                  </a:ext>
                </a:extLst>
              </a:tr>
              <a:tr h="740591">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tc>
                <a:tc>
                  <a:txBody>
                    <a:bodyPr/>
                    <a:lstStyle/>
                    <a:p>
                      <a:pPr marL="0" marR="0" lvl="0" indent="0" algn="l" defTabSz="415092" rtl="0" eaLnBrk="1" fontAlgn="auto" latinLnBrk="0" hangingPunct="1">
                        <a:lnSpc>
                          <a:spcPct val="100000"/>
                        </a:lnSpc>
                        <a:spcBef>
                          <a:spcPts val="0"/>
                        </a:spcBef>
                        <a:spcAft>
                          <a:spcPts val="0"/>
                        </a:spcAft>
                        <a:buClrTx/>
                        <a:buSzTx/>
                        <a:buFontTx/>
                        <a:buNone/>
                        <a:tabLst/>
                        <a:defRPr/>
                      </a:pPr>
                      <a:r>
                        <a:rPr lang="en-IE" sz="1200" dirty="0">
                          <a:solidFill>
                            <a:schemeClr val="tx1"/>
                          </a:solidFill>
                          <a:effectLst/>
                        </a:rPr>
                        <a:t>Learn how to optimise and sustain team performance by balancing </a:t>
                      </a:r>
                      <a:r>
                        <a:rPr lang="en-IE" sz="1200" u="sng" dirty="0">
                          <a:solidFill>
                            <a:schemeClr val="tx1"/>
                          </a:solidFill>
                          <a:effectLst/>
                        </a:rPr>
                        <a:t>inter-team</a:t>
                      </a:r>
                      <a:r>
                        <a:rPr lang="en-IE" sz="1200" dirty="0">
                          <a:solidFill>
                            <a:schemeClr val="tx1"/>
                          </a:solidFill>
                          <a:effectLst/>
                        </a:rPr>
                        <a:t>  workload demand and </a:t>
                      </a:r>
                      <a:r>
                        <a:rPr lang="en-IE" sz="1200" u="sng" dirty="0">
                          <a:solidFill>
                            <a:schemeClr val="tx1"/>
                          </a:solidFill>
                          <a:effectLst/>
                        </a:rPr>
                        <a:t>inter-team</a:t>
                      </a:r>
                      <a:r>
                        <a:rPr lang="en-IE" sz="1200" dirty="0">
                          <a:solidFill>
                            <a:schemeClr val="tx1"/>
                          </a:solidFill>
                          <a:effectLst/>
                        </a:rPr>
                        <a:t> capacity using work management tools and technologies. </a:t>
                      </a:r>
                      <a:endParaRPr lang="en-IE"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951178"/>
                  </a:ext>
                </a:extLst>
              </a:tr>
              <a:tr h="495729">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tc>
                <a:tc>
                  <a:txBody>
                    <a:bodyPr/>
                    <a:lstStyle/>
                    <a:p>
                      <a:pPr marL="0" marR="0" lvl="0" indent="0" algn="l" defTabSz="415092" rtl="0" eaLnBrk="1" fontAlgn="auto" latinLnBrk="0" hangingPunct="1">
                        <a:lnSpc>
                          <a:spcPct val="100000"/>
                        </a:lnSpc>
                        <a:spcBef>
                          <a:spcPts val="0"/>
                        </a:spcBef>
                        <a:spcAft>
                          <a:spcPts val="0"/>
                        </a:spcAft>
                        <a:buClrTx/>
                        <a:buSzTx/>
                        <a:buFontTx/>
                        <a:buNone/>
                        <a:tabLst/>
                        <a:defRPr/>
                      </a:pPr>
                      <a:r>
                        <a:rPr lang="en-IE" sz="1200" dirty="0">
                          <a:solidFill>
                            <a:schemeClr val="tx1"/>
                          </a:solidFill>
                          <a:effectLst/>
                        </a:rPr>
                        <a:t>Understand the dynamics of team development and how to build trust amongst the team.</a:t>
                      </a:r>
                      <a:endParaRPr lang="en-IE"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0399150"/>
                  </a:ext>
                </a:extLst>
              </a:tr>
              <a:tr h="407093">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0" marR="68580" marT="0" marB="0"/>
                </a:tc>
                <a:tc>
                  <a:txBody>
                    <a:bodyPr/>
                    <a:lstStyle/>
                    <a:p>
                      <a:pPr marL="0" marR="0" lvl="0" indent="0" algn="l" defTabSz="415092" rtl="0" eaLnBrk="1" fontAlgn="auto" latinLnBrk="0" hangingPunct="1">
                        <a:lnSpc>
                          <a:spcPct val="100000"/>
                        </a:lnSpc>
                        <a:spcBef>
                          <a:spcPts val="0"/>
                        </a:spcBef>
                        <a:spcAft>
                          <a:spcPts val="0"/>
                        </a:spcAft>
                        <a:buClrTx/>
                        <a:buSzTx/>
                        <a:buFontTx/>
                        <a:buNone/>
                        <a:tabLst/>
                        <a:defRPr/>
                      </a:pPr>
                      <a:r>
                        <a:rPr lang="en-IE" sz="1200" dirty="0">
                          <a:solidFill>
                            <a:schemeClr val="tx1"/>
                          </a:solidFill>
                          <a:effectLst/>
                        </a:rPr>
                        <a:t>Learn skills and strategies to address team problems</a:t>
                      </a:r>
                      <a:endParaRPr lang="en-IE"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49500977"/>
                  </a:ext>
                </a:extLst>
              </a:tr>
              <a:tr h="596073">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0" marR="68580" marT="0" marB="0"/>
                </a:tc>
                <a:tc>
                  <a:txBody>
                    <a:bodyPr/>
                    <a:lstStyle/>
                    <a:p>
                      <a:pPr marL="0" marR="0" lvl="0" indent="0" algn="l" defTabSz="415092" rtl="0" eaLnBrk="1" fontAlgn="auto" latinLnBrk="0" hangingPunct="1">
                        <a:lnSpc>
                          <a:spcPct val="100000"/>
                        </a:lnSpc>
                        <a:spcBef>
                          <a:spcPts val="0"/>
                        </a:spcBef>
                        <a:spcAft>
                          <a:spcPts val="0"/>
                        </a:spcAft>
                        <a:buClrTx/>
                        <a:buSzTx/>
                        <a:buFontTx/>
                        <a:buNone/>
                        <a:tabLst/>
                        <a:defRPr/>
                      </a:pPr>
                      <a:r>
                        <a:rPr lang="en-IE" sz="1200" dirty="0">
                          <a:solidFill>
                            <a:schemeClr val="tx1"/>
                          </a:solidFill>
                          <a:effectLst/>
                        </a:rPr>
                        <a:t>Learn key team inter-personal skills.</a:t>
                      </a:r>
                      <a:endParaRPr lang="en-IE"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6363013"/>
                  </a:ext>
                </a:extLst>
              </a:tr>
            </a:tbl>
          </a:graphicData>
        </a:graphic>
      </p:graphicFrame>
      <p:pic>
        <p:nvPicPr>
          <p:cNvPr id="20" name="Picture 2" descr="Characteristics of a Team and Barriers to Effective Team Functioning |  Workplace Psychology">
            <a:extLst>
              <a:ext uri="{FF2B5EF4-FFF2-40B4-BE49-F238E27FC236}">
                <a16:creationId xmlns:a16="http://schemas.microsoft.com/office/drawing/2014/main" id="{AFECDFC3-E381-4643-A075-4588A4B9AB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73" y="1657794"/>
            <a:ext cx="2340724" cy="1693711"/>
          </a:xfrm>
          <a:prstGeom prst="cloudCallout">
            <a:avLst>
              <a:gd name="adj1" fmla="val 67857"/>
              <a:gd name="adj2" fmla="val -57513"/>
            </a:avLst>
          </a:prstGeom>
          <a:noFill/>
          <a:extLst>
            <a:ext uri="{909E8E84-426E-40DD-AFC4-6F175D3DCCD1}">
              <a14:hiddenFill xmlns:a14="http://schemas.microsoft.com/office/drawing/2010/main">
                <a:solidFill>
                  <a:srgbClr val="FFFFFF"/>
                </a:solidFill>
              </a14:hiddenFill>
            </a:ext>
          </a:extLst>
        </p:spPr>
      </p:pic>
      <p:pic>
        <p:nvPicPr>
          <p:cNvPr id="9" name="Picture 8" descr="Fall foliage">
            <a:extLst>
              <a:ext uri="{FF2B5EF4-FFF2-40B4-BE49-F238E27FC236}">
                <a16:creationId xmlns:a16="http://schemas.microsoft.com/office/drawing/2014/main" id="{2F1EF860-E585-438D-BB6C-EC2BCAAC320C}"/>
              </a:ext>
            </a:extLst>
          </p:cNvPr>
          <p:cNvPicPr>
            <a:picLocks noChangeAspect="1"/>
          </p:cNvPicPr>
          <p:nvPr/>
        </p:nvPicPr>
        <p:blipFill>
          <a:blip r:embed="rId8"/>
          <a:stretch>
            <a:fillRect/>
          </a:stretch>
        </p:blipFill>
        <p:spPr>
          <a:xfrm>
            <a:off x="40651" y="3498843"/>
            <a:ext cx="1585788" cy="1056934"/>
          </a:xfrm>
          <a:prstGeom prst="flowChartConnector">
            <a:avLst/>
          </a:prstGeom>
        </p:spPr>
      </p:pic>
    </p:spTree>
    <p:extLst>
      <p:ext uri="{BB962C8B-B14F-4D97-AF65-F5344CB8AC3E}">
        <p14:creationId xmlns:p14="http://schemas.microsoft.com/office/powerpoint/2010/main" val="378458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object 3"/>
          <p:cNvSpPr/>
          <p:nvPr/>
        </p:nvSpPr>
        <p:spPr>
          <a:xfrm>
            <a:off x="5108897" y="3422826"/>
            <a:ext cx="1732517" cy="6483174"/>
          </a:xfrm>
          <a:custGeom>
            <a:avLst/>
            <a:gdLst/>
            <a:ahLst/>
            <a:cxnLst/>
            <a:rect l="l" t="t" r="r" b="b"/>
            <a:pathLst>
              <a:path w="1908175" h="6991350">
                <a:moveTo>
                  <a:pt x="0" y="6990880"/>
                </a:moveTo>
                <a:lnTo>
                  <a:pt x="1907565" y="6990880"/>
                </a:lnTo>
                <a:lnTo>
                  <a:pt x="1907565" y="0"/>
                </a:lnTo>
                <a:lnTo>
                  <a:pt x="0" y="0"/>
                </a:lnTo>
                <a:lnTo>
                  <a:pt x="0" y="6990880"/>
                </a:lnTo>
                <a:close/>
              </a:path>
            </a:pathLst>
          </a:custGeom>
          <a:solidFill>
            <a:srgbClr val="F15458"/>
          </a:solidFill>
        </p:spPr>
        <p:txBody>
          <a:bodyPr wrap="square" lIns="0" tIns="0" rIns="0" bIns="0" rtlCol="0"/>
          <a:lstStyle/>
          <a:p>
            <a:endParaRPr sz="1502" dirty="0"/>
          </a:p>
        </p:txBody>
      </p:sp>
      <p:sp>
        <p:nvSpPr>
          <p:cNvPr id="34" name="object 3">
            <a:extLst>
              <a:ext uri="{FF2B5EF4-FFF2-40B4-BE49-F238E27FC236}">
                <a16:creationId xmlns:a16="http://schemas.microsoft.com/office/drawing/2014/main" id="{FA0854A7-1B67-466A-B54E-D2F6263FF986}"/>
              </a:ext>
            </a:extLst>
          </p:cNvPr>
          <p:cNvSpPr/>
          <p:nvPr/>
        </p:nvSpPr>
        <p:spPr>
          <a:xfrm>
            <a:off x="-13473" y="3416356"/>
            <a:ext cx="1694037" cy="6483173"/>
          </a:xfrm>
          <a:custGeom>
            <a:avLst/>
            <a:gdLst/>
            <a:ahLst/>
            <a:cxnLst/>
            <a:rect l="l" t="t" r="r" b="b"/>
            <a:pathLst>
              <a:path w="1908175" h="6991350">
                <a:moveTo>
                  <a:pt x="0" y="6990880"/>
                </a:moveTo>
                <a:lnTo>
                  <a:pt x="1907565" y="6990880"/>
                </a:lnTo>
                <a:lnTo>
                  <a:pt x="1907565" y="0"/>
                </a:lnTo>
                <a:lnTo>
                  <a:pt x="0" y="0"/>
                </a:lnTo>
                <a:lnTo>
                  <a:pt x="0" y="6990880"/>
                </a:lnTo>
                <a:close/>
              </a:path>
            </a:pathLst>
          </a:custGeom>
          <a:solidFill>
            <a:srgbClr val="273056"/>
          </a:solidFill>
        </p:spPr>
        <p:txBody>
          <a:bodyPr wrap="square" lIns="0" tIns="0" rIns="0" bIns="0" rtlCol="0"/>
          <a:lstStyle/>
          <a:p>
            <a:endParaRPr sz="1502"/>
          </a:p>
        </p:txBody>
      </p:sp>
      <p:sp>
        <p:nvSpPr>
          <p:cNvPr id="14" name="TextBox 13">
            <a:extLst>
              <a:ext uri="{FF2B5EF4-FFF2-40B4-BE49-F238E27FC236}">
                <a16:creationId xmlns:a16="http://schemas.microsoft.com/office/drawing/2014/main" id="{0F2A8452-1058-4472-BEAA-0AEE9A0EED39}"/>
              </a:ext>
            </a:extLst>
          </p:cNvPr>
          <p:cNvSpPr txBox="1"/>
          <p:nvPr/>
        </p:nvSpPr>
        <p:spPr>
          <a:xfrm>
            <a:off x="35597" y="4581667"/>
            <a:ext cx="1630720" cy="5069813"/>
          </a:xfrm>
          <a:prstGeom prst="rect">
            <a:avLst/>
          </a:prstGeom>
          <a:noFill/>
        </p:spPr>
        <p:txBody>
          <a:bodyPr rot="0" spcFirstLastPara="0" vertOverflow="overflow" horzOverflow="overflow" vert="horz" wrap="square" lIns="83022" tIns="41511" rIns="83022" bIns="41511" numCol="1" spcCol="0" rtlCol="0" fromWordArt="0" anchor="t" anchorCtr="0" forceAA="0" compatLnSpc="1">
            <a:prstTxWarp prst="textNoShape">
              <a:avLst/>
            </a:prstTxWarp>
            <a:spAutoFit/>
          </a:bodyPr>
          <a:lstStyle/>
          <a:p>
            <a:r>
              <a:rPr lang="en-IE" sz="1200" b="1" dirty="0">
                <a:solidFill>
                  <a:srgbClr val="F7D918"/>
                </a:solidFill>
                <a:latin typeface="Times New Roman" panose="02020603050405020304" pitchFamily="18" charset="0"/>
                <a:ea typeface="+mn-lt"/>
                <a:cs typeface="Times New Roman" panose="02020603050405020304" pitchFamily="18" charset="0"/>
              </a:rPr>
              <a:t>Tools &amp;  Technologies</a:t>
            </a:r>
          </a:p>
          <a:p>
            <a:endParaRPr lang="en-IE" sz="1200" b="1" dirty="0">
              <a:solidFill>
                <a:srgbClr val="F7D918"/>
              </a:solidFill>
              <a:latin typeface="Times New Roman" panose="02020603050405020304" pitchFamily="18" charset="0"/>
              <a:ea typeface="+mn-lt"/>
              <a:cs typeface="Times New Roman" panose="02020603050405020304" pitchFamily="18" charset="0"/>
            </a:endParaRPr>
          </a:p>
          <a:p>
            <a:r>
              <a:rPr lang="en-IE" sz="1000" dirty="0">
                <a:solidFill>
                  <a:schemeClr val="bg1"/>
                </a:solidFill>
                <a:latin typeface="Times New Roman" panose="02020603050405020304" pitchFamily="18" charset="0"/>
                <a:ea typeface="+mn-lt"/>
                <a:cs typeface="Times New Roman" panose="02020603050405020304" pitchFamily="18" charset="0"/>
              </a:rPr>
              <a:t>Steve Jobs famously referred to a study that showed that “tools distinguish us from high primates” and that Apples first computers were “bicycles for the mind” . In doing so he captured the important role that tools and technologies play in helping us advance humankind.</a:t>
            </a:r>
          </a:p>
          <a:p>
            <a:endParaRPr lang="en-IE" sz="1000" dirty="0">
              <a:solidFill>
                <a:schemeClr val="bg1"/>
              </a:solidFill>
              <a:latin typeface="Times New Roman" panose="02020603050405020304" pitchFamily="18" charset="0"/>
              <a:ea typeface="+mn-lt"/>
              <a:cs typeface="Times New Roman" panose="02020603050405020304" pitchFamily="18" charset="0"/>
            </a:endParaRPr>
          </a:p>
          <a:p>
            <a:r>
              <a:rPr lang="en-IE" sz="1000" dirty="0">
                <a:solidFill>
                  <a:schemeClr val="bg1"/>
                </a:solidFill>
                <a:latin typeface="Times New Roman" panose="02020603050405020304" pitchFamily="18" charset="0"/>
                <a:ea typeface="+mn-lt"/>
                <a:cs typeface="Times New Roman" panose="02020603050405020304" pitchFamily="18" charset="0"/>
              </a:rPr>
              <a:t>Service organisations are the new management frontier, as yet to be conquered by methods, tools and technologies. Trying to do so however without the best available tools, is an extraordinary waste of human resources.</a:t>
            </a:r>
          </a:p>
          <a:p>
            <a:endParaRPr lang="en-IE" sz="1000" dirty="0">
              <a:solidFill>
                <a:schemeClr val="bg1"/>
              </a:solidFill>
              <a:latin typeface="Times New Roman" panose="02020603050405020304" pitchFamily="18" charset="0"/>
              <a:ea typeface="+mn-lt"/>
              <a:cs typeface="Times New Roman" panose="02020603050405020304" pitchFamily="18" charset="0"/>
            </a:endParaRPr>
          </a:p>
          <a:p>
            <a:r>
              <a:rPr lang="en-IE" sz="1000" dirty="0">
                <a:solidFill>
                  <a:schemeClr val="bg1"/>
                </a:solidFill>
                <a:latin typeface="Times New Roman" panose="02020603050405020304" pitchFamily="18" charset="0"/>
                <a:ea typeface="+mn-lt"/>
                <a:cs typeface="Times New Roman" panose="02020603050405020304" pitchFamily="18" charset="0"/>
              </a:rPr>
              <a:t>Many legacy management methods work fine in services but the new frontier of complex organisations requires new tools and technologies to manage them effectively and efficiently. </a:t>
            </a:r>
          </a:p>
        </p:txBody>
      </p:sp>
      <p:sp>
        <p:nvSpPr>
          <p:cNvPr id="26" name="TextBox 25">
            <a:extLst>
              <a:ext uri="{FF2B5EF4-FFF2-40B4-BE49-F238E27FC236}">
                <a16:creationId xmlns:a16="http://schemas.microsoft.com/office/drawing/2014/main" id="{4B208E58-E0EF-4B1B-B774-D7E8B84D8D7E}"/>
              </a:ext>
            </a:extLst>
          </p:cNvPr>
          <p:cNvSpPr txBox="1"/>
          <p:nvPr/>
        </p:nvSpPr>
        <p:spPr>
          <a:xfrm>
            <a:off x="5178356" y="3381991"/>
            <a:ext cx="1694037" cy="6377863"/>
          </a:xfrm>
          <a:prstGeom prst="rect">
            <a:avLst/>
          </a:prstGeom>
          <a:noFill/>
        </p:spPr>
        <p:txBody>
          <a:bodyPr rot="0" spcFirstLastPara="0" vertOverflow="overflow" horzOverflow="overflow" vert="horz" wrap="square" lIns="83022" tIns="41511" rIns="83022" bIns="41511" numCol="1" spcCol="0" rtlCol="0" fromWordArt="0" anchor="t" anchorCtr="0" forceAA="0" compatLnSpc="1">
            <a:prstTxWarp prst="textNoShape">
              <a:avLst/>
            </a:prstTxWarp>
            <a:spAutoFit/>
          </a:bodyPr>
          <a:lstStyle/>
          <a:p>
            <a:br>
              <a:rPr lang="en-IE" sz="1100" dirty="0">
                <a:solidFill>
                  <a:schemeClr val="bg1"/>
                </a:solidFill>
                <a:latin typeface="Times New Roman" panose="02020603050405020304" pitchFamily="18" charset="0"/>
                <a:ea typeface="+mn-lt"/>
                <a:cs typeface="Times New Roman" panose="02020603050405020304" pitchFamily="18" charset="0"/>
              </a:rPr>
            </a:br>
            <a:r>
              <a:rPr lang="en-IE" sz="1200" b="1" dirty="0">
                <a:solidFill>
                  <a:srgbClr val="273056"/>
                </a:solidFill>
                <a:latin typeface="Times New Roman" panose="02020603050405020304" pitchFamily="18" charset="0"/>
                <a:cs typeface="Times New Roman" panose="02020603050405020304" pitchFamily="18" charset="0"/>
              </a:rPr>
              <a:t>Workshop Format </a:t>
            </a:r>
          </a:p>
          <a:p>
            <a:pPr marL="285750" indent="-285750">
              <a:buFont typeface="Arial" panose="020B0604020202020204" pitchFamily="34" charset="0"/>
              <a:buChar char="•"/>
            </a:pPr>
            <a:r>
              <a:rPr lang="en-IE" sz="1100" dirty="0">
                <a:solidFill>
                  <a:schemeClr val="bg1"/>
                </a:solidFill>
                <a:latin typeface="Times New Roman" panose="02020603050405020304" pitchFamily="18" charset="0"/>
                <a:cs typeface="Times New Roman" panose="02020603050405020304" pitchFamily="18" charset="0"/>
              </a:rPr>
              <a:t>Lectures</a:t>
            </a:r>
          </a:p>
          <a:p>
            <a:pPr marL="285750" indent="-285750">
              <a:buFont typeface="Arial" panose="020B0604020202020204" pitchFamily="34" charset="0"/>
              <a:buChar char="•"/>
            </a:pPr>
            <a:r>
              <a:rPr lang="en-IE" sz="1100" dirty="0">
                <a:solidFill>
                  <a:schemeClr val="bg1"/>
                </a:solidFill>
                <a:latin typeface="Times New Roman" panose="02020603050405020304" pitchFamily="18" charset="0"/>
                <a:cs typeface="Times New Roman" panose="02020603050405020304" pitchFamily="18" charset="0"/>
              </a:rPr>
              <a:t>Problem Based Learning Tasks.</a:t>
            </a:r>
          </a:p>
          <a:p>
            <a:endParaRPr lang="en-IE" sz="1100" dirty="0">
              <a:solidFill>
                <a:schemeClr val="bg1"/>
              </a:solidFill>
              <a:latin typeface="Times New Roman" panose="02020603050405020304" pitchFamily="18" charset="0"/>
              <a:cs typeface="Times New Roman" panose="02020603050405020304" pitchFamily="18" charset="0"/>
            </a:endParaRPr>
          </a:p>
          <a:p>
            <a:r>
              <a:rPr lang="en-IE" sz="1200" b="1" dirty="0">
                <a:solidFill>
                  <a:srgbClr val="273056"/>
                </a:solidFill>
                <a:latin typeface="Times New Roman" panose="02020603050405020304" pitchFamily="18" charset="0"/>
                <a:cs typeface="Times New Roman" panose="02020603050405020304" pitchFamily="18" charset="0"/>
              </a:rPr>
              <a:t>Assessment:</a:t>
            </a:r>
          </a:p>
          <a:p>
            <a:pPr marL="171450" indent="-171450">
              <a:buFont typeface="Arial" panose="020B0604020202020204" pitchFamily="34" charset="0"/>
              <a:buChar char="•"/>
            </a:pPr>
            <a:r>
              <a:rPr lang="en-IE"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Learning journal, to include presentation of case study illustrating work based environment and how management skills are implemented in real or simulated situations.</a:t>
            </a:r>
          </a:p>
          <a:p>
            <a:endParaRPr lang="en-IE" sz="1100" dirty="0">
              <a:solidFill>
                <a:schemeClr val="bg1"/>
              </a:solidFill>
              <a:latin typeface="Times New Roman" panose="02020603050405020304" pitchFamily="18" charset="0"/>
              <a:cs typeface="Times New Roman" panose="02020603050405020304" pitchFamily="18" charset="0"/>
            </a:endParaRPr>
          </a:p>
          <a:p>
            <a:r>
              <a:rPr lang="en-IE" sz="1100" dirty="0">
                <a:solidFill>
                  <a:srgbClr val="CAA7A8"/>
                </a:solidFill>
                <a:latin typeface="Times New Roman" panose="02020603050405020304" pitchFamily="18" charset="0"/>
                <a:ea typeface="+mn-lt"/>
                <a:cs typeface="Times New Roman" panose="02020603050405020304" pitchFamily="18" charset="0"/>
              </a:rPr>
              <a:t>Module 1: </a:t>
            </a:r>
          </a:p>
          <a:p>
            <a:pPr marL="155659" indent="-155659">
              <a:buFont typeface="Arial" panose="020B0604020202020204" pitchFamily="34" charset="0"/>
              <a:buChar char="•"/>
            </a:pPr>
            <a:r>
              <a:rPr lang="en-IE" sz="1100" dirty="0">
                <a:solidFill>
                  <a:srgbClr val="CAA7A8"/>
                </a:solidFill>
                <a:latin typeface="Times New Roman" panose="02020603050405020304" pitchFamily="18" charset="0"/>
                <a:ea typeface="+mn-lt"/>
                <a:cs typeface="Times New Roman" panose="02020603050405020304" pitchFamily="18" charset="0"/>
              </a:rPr>
              <a:t>Build the skills, knowledge &amp; techniques necessary to be a successful team leader or front line manager in services</a:t>
            </a:r>
          </a:p>
          <a:p>
            <a:pPr marL="155659" indent="-155659">
              <a:buFont typeface="Arial" panose="020B0604020202020204" pitchFamily="34" charset="0"/>
              <a:buChar char="•"/>
            </a:pPr>
            <a:endParaRPr lang="en-IE" sz="1100" b="1" dirty="0">
              <a:solidFill>
                <a:schemeClr val="bg1"/>
              </a:solidFill>
              <a:latin typeface="Times New Roman" panose="02020603050405020304" pitchFamily="18" charset="0"/>
              <a:ea typeface="+mn-lt"/>
              <a:cs typeface="Times New Roman" panose="02020603050405020304" pitchFamily="18" charset="0"/>
            </a:endParaRPr>
          </a:p>
          <a:p>
            <a:r>
              <a:rPr lang="en-IE" sz="1100" dirty="0">
                <a:solidFill>
                  <a:srgbClr val="CAA7A8"/>
                </a:solidFill>
                <a:latin typeface="Times New Roman" panose="02020603050405020304" pitchFamily="18" charset="0"/>
                <a:ea typeface="+mn-lt"/>
                <a:cs typeface="Times New Roman" panose="02020603050405020304" pitchFamily="18" charset="0"/>
              </a:rPr>
              <a:t>Module 2:</a:t>
            </a:r>
          </a:p>
          <a:p>
            <a:pPr marL="155659" indent="-155659">
              <a:buFont typeface="Arial" panose="020B0604020202020204" pitchFamily="34" charset="0"/>
              <a:buChar char="•"/>
            </a:pPr>
            <a:r>
              <a:rPr lang="en-IE" sz="1100" dirty="0">
                <a:solidFill>
                  <a:schemeClr val="bg1">
                    <a:lumMod val="75000"/>
                  </a:schemeClr>
                </a:solidFill>
                <a:latin typeface="Times New Roman" panose="02020603050405020304" pitchFamily="18" charset="0"/>
                <a:ea typeface="+mn-lt"/>
                <a:cs typeface="Times New Roman" panose="02020603050405020304" pitchFamily="18" charset="0"/>
              </a:rPr>
              <a:t>Learn how to develop and maximise inter-team dynamics for high performance</a:t>
            </a:r>
            <a:r>
              <a:rPr lang="en-IE" sz="1100" dirty="0">
                <a:solidFill>
                  <a:srgbClr val="CAA7A8"/>
                </a:solidFill>
                <a:latin typeface="Times New Roman" panose="02020603050405020304" pitchFamily="18" charset="0"/>
                <a:ea typeface="+mn-lt"/>
                <a:cs typeface="Times New Roman" panose="02020603050405020304" pitchFamily="18" charset="0"/>
              </a:rPr>
              <a:t>.</a:t>
            </a:r>
          </a:p>
          <a:p>
            <a:endParaRPr lang="en-IE" sz="1100" b="1" dirty="0">
              <a:solidFill>
                <a:schemeClr val="bg1">
                  <a:lumMod val="75000"/>
                </a:schemeClr>
              </a:solidFill>
              <a:latin typeface="Times New Roman" panose="02020603050405020304" pitchFamily="18" charset="0"/>
              <a:ea typeface="+mn-lt"/>
              <a:cs typeface="Times New Roman" panose="02020603050405020304" pitchFamily="18" charset="0"/>
            </a:endParaRPr>
          </a:p>
          <a:p>
            <a:r>
              <a:rPr lang="en-IE" sz="1100" b="1" dirty="0">
                <a:solidFill>
                  <a:srgbClr val="273056"/>
                </a:solidFill>
                <a:latin typeface="Times New Roman" panose="02020603050405020304" pitchFamily="18" charset="0"/>
                <a:ea typeface="+mn-lt"/>
                <a:cs typeface="Times New Roman" panose="02020603050405020304" pitchFamily="18" charset="0"/>
              </a:rPr>
              <a:t>Module 3:</a:t>
            </a:r>
          </a:p>
          <a:p>
            <a:pPr marL="155659" indent="-155659">
              <a:buFont typeface="Arial" panose="020B0604020202020204" pitchFamily="34" charset="0"/>
              <a:buChar char="•"/>
            </a:pPr>
            <a:r>
              <a:rPr lang="en-IE" sz="1100" dirty="0">
                <a:solidFill>
                  <a:schemeClr val="bg1"/>
                </a:solidFill>
                <a:latin typeface="Times New Roman" panose="02020603050405020304" pitchFamily="18" charset="0"/>
                <a:ea typeface="+mn-lt"/>
                <a:cs typeface="Times New Roman" panose="02020603050405020304" pitchFamily="18" charset="0"/>
              </a:rPr>
              <a:t>Learn and apply the tools, techniques and skills required to manage and  improve performance in a complex service.</a:t>
            </a:r>
          </a:p>
        </p:txBody>
      </p:sp>
      <p:sp>
        <p:nvSpPr>
          <p:cNvPr id="35" name="TextBox 34">
            <a:extLst>
              <a:ext uri="{FF2B5EF4-FFF2-40B4-BE49-F238E27FC236}">
                <a16:creationId xmlns:a16="http://schemas.microsoft.com/office/drawing/2014/main" id="{9E02CCED-DA74-4BD9-925C-A201CD2BFD45}"/>
              </a:ext>
            </a:extLst>
          </p:cNvPr>
          <p:cNvSpPr txBox="1"/>
          <p:nvPr/>
        </p:nvSpPr>
        <p:spPr>
          <a:xfrm>
            <a:off x="2338316" y="1876366"/>
            <a:ext cx="4480021" cy="1499157"/>
          </a:xfrm>
          <a:prstGeom prst="rect">
            <a:avLst/>
          </a:prstGeom>
          <a:noFill/>
        </p:spPr>
        <p:txBody>
          <a:bodyPr wrap="square" lIns="83022" tIns="41511" rIns="83022" bIns="41511" rtlCol="0" anchor="t">
            <a:spAutoFit/>
          </a:bodyPr>
          <a:lstStyle/>
          <a:p>
            <a:pPr algn="ctr"/>
            <a:r>
              <a:rPr lang="en-IE" sz="1997" b="1" dirty="0">
                <a:solidFill>
                  <a:srgbClr val="F7D918"/>
                </a:solidFill>
                <a:latin typeface="Times New Roman" panose="02020603050405020304" pitchFamily="18" charset="0"/>
                <a:cs typeface="Times New Roman" panose="02020603050405020304" pitchFamily="18" charset="0"/>
              </a:rPr>
              <a:t>Lean Service Operations Management</a:t>
            </a:r>
          </a:p>
          <a:p>
            <a:pPr algn="ctr"/>
            <a:r>
              <a:rPr lang="en-IE" sz="2400" b="1" dirty="0">
                <a:solidFill>
                  <a:srgbClr val="F36F63"/>
                </a:solidFill>
                <a:latin typeface="Times New Roman" panose="02020603050405020304" pitchFamily="18" charset="0"/>
                <a:ea typeface="Verdana"/>
                <a:cs typeface="Times New Roman" panose="02020603050405020304" pitchFamily="18" charset="0"/>
              </a:rPr>
              <a:t>Module 3 </a:t>
            </a:r>
            <a:r>
              <a:rPr lang="en-IE" sz="1400" b="1" dirty="0">
                <a:solidFill>
                  <a:srgbClr val="98DDDE"/>
                </a:solidFill>
                <a:latin typeface="Times New Roman" panose="02020603050405020304" pitchFamily="18" charset="0"/>
                <a:ea typeface="Verdana"/>
                <a:cs typeface="Times New Roman" panose="02020603050405020304" pitchFamily="18" charset="0"/>
              </a:rPr>
              <a:t>(Level 7, 5 ECTS, 6 x 4 hours)</a:t>
            </a:r>
          </a:p>
          <a:p>
            <a:pPr algn="ctr"/>
            <a:r>
              <a:rPr lang="en-IE" sz="1600" b="1" i="1" dirty="0">
                <a:solidFill>
                  <a:schemeClr val="bg1"/>
                </a:solidFill>
                <a:latin typeface="Times New Roman" panose="02020603050405020304" pitchFamily="18" charset="0"/>
                <a:ea typeface="Verdana"/>
                <a:cs typeface="Times New Roman" panose="02020603050405020304" pitchFamily="18" charset="0"/>
              </a:rPr>
              <a:t>Understanding and Applying the Tools, Techniques and Skills in Service Organisations for </a:t>
            </a:r>
          </a:p>
          <a:p>
            <a:pPr algn="ctr"/>
            <a:r>
              <a:rPr lang="en-IE" sz="1600" b="1" i="1" dirty="0">
                <a:solidFill>
                  <a:srgbClr val="FFFF00"/>
                </a:solidFill>
                <a:latin typeface="Times New Roman" panose="02020603050405020304" pitchFamily="18" charset="0"/>
                <a:ea typeface="Verdana"/>
                <a:cs typeface="Times New Roman" panose="02020603050405020304" pitchFamily="18" charset="0"/>
              </a:rPr>
              <a:t>Problem Solving for Continuous  Improvement</a:t>
            </a:r>
          </a:p>
        </p:txBody>
      </p:sp>
      <p:sp>
        <p:nvSpPr>
          <p:cNvPr id="3" name="Rectangle 2">
            <a:extLst>
              <a:ext uri="{FF2B5EF4-FFF2-40B4-BE49-F238E27FC236}">
                <a16:creationId xmlns:a16="http://schemas.microsoft.com/office/drawing/2014/main" id="{29AB3E38-1521-43E2-B51F-EDC6F2CDDF3B}"/>
              </a:ext>
            </a:extLst>
          </p:cNvPr>
          <p:cNvSpPr/>
          <p:nvPr/>
        </p:nvSpPr>
        <p:spPr>
          <a:xfrm>
            <a:off x="1676760" y="8701375"/>
            <a:ext cx="3459314" cy="811815"/>
          </a:xfrm>
          <a:prstGeom prst="rect">
            <a:avLst/>
          </a:prstGeom>
          <a:solidFill>
            <a:srgbClr val="98DD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rgbClr val="273056"/>
                </a:solidFill>
                <a:latin typeface="Times New Roman" panose="02020603050405020304" pitchFamily="18" charset="0"/>
                <a:cs typeface="Times New Roman" panose="02020603050405020304" pitchFamily="18" charset="0"/>
              </a:rPr>
              <a:t>“Applying best operational management practices can quickly double the productivity of your team, function or organisation”.</a:t>
            </a:r>
          </a:p>
        </p:txBody>
      </p:sp>
      <p:pic>
        <p:nvPicPr>
          <p:cNvPr id="7" name="Picture 6">
            <a:extLst>
              <a:ext uri="{FF2B5EF4-FFF2-40B4-BE49-F238E27FC236}">
                <a16:creationId xmlns:a16="http://schemas.microsoft.com/office/drawing/2014/main" id="{F379A2CD-0546-4144-9593-F7B358D09714}"/>
              </a:ext>
            </a:extLst>
          </p:cNvPr>
          <p:cNvPicPr>
            <a:picLocks noChangeAspect="1"/>
          </p:cNvPicPr>
          <p:nvPr/>
        </p:nvPicPr>
        <p:blipFill>
          <a:blip r:embed="rId3"/>
          <a:stretch>
            <a:fillRect/>
          </a:stretch>
        </p:blipFill>
        <p:spPr>
          <a:xfrm>
            <a:off x="4381721" y="0"/>
            <a:ext cx="2490672" cy="1198469"/>
          </a:xfrm>
          <a:prstGeom prst="teardrop">
            <a:avLst/>
          </a:prstGeom>
        </p:spPr>
      </p:pic>
      <p:sp>
        <p:nvSpPr>
          <p:cNvPr id="19" name="Oval 18">
            <a:extLst>
              <a:ext uri="{FF2B5EF4-FFF2-40B4-BE49-F238E27FC236}">
                <a16:creationId xmlns:a16="http://schemas.microsoft.com/office/drawing/2014/main" id="{18A7F517-C1B9-462D-ACC4-D64E703B0B2C}"/>
              </a:ext>
            </a:extLst>
          </p:cNvPr>
          <p:cNvSpPr/>
          <p:nvPr/>
        </p:nvSpPr>
        <p:spPr>
          <a:xfrm flipV="1">
            <a:off x="3035300" y="1257122"/>
            <a:ext cx="63714" cy="117122"/>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32" name="Oval 31">
            <a:extLst>
              <a:ext uri="{FF2B5EF4-FFF2-40B4-BE49-F238E27FC236}">
                <a16:creationId xmlns:a16="http://schemas.microsoft.com/office/drawing/2014/main" id="{C74A230C-E4E5-4318-B208-680DD38DD6C0}"/>
              </a:ext>
            </a:extLst>
          </p:cNvPr>
          <p:cNvSpPr/>
          <p:nvPr/>
        </p:nvSpPr>
        <p:spPr>
          <a:xfrm>
            <a:off x="3282301" y="1133308"/>
            <a:ext cx="63714" cy="117123"/>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33" name="Oval 32">
            <a:extLst>
              <a:ext uri="{FF2B5EF4-FFF2-40B4-BE49-F238E27FC236}">
                <a16:creationId xmlns:a16="http://schemas.microsoft.com/office/drawing/2014/main" id="{4384071A-09FC-4956-8D12-3AD64E7E8848}"/>
              </a:ext>
            </a:extLst>
          </p:cNvPr>
          <p:cNvSpPr/>
          <p:nvPr/>
        </p:nvSpPr>
        <p:spPr>
          <a:xfrm>
            <a:off x="3536950" y="1003299"/>
            <a:ext cx="63714" cy="117123"/>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41" name="Oval 40">
            <a:extLst>
              <a:ext uri="{FF2B5EF4-FFF2-40B4-BE49-F238E27FC236}">
                <a16:creationId xmlns:a16="http://schemas.microsoft.com/office/drawing/2014/main" id="{0CE5A3B9-7DE6-4F91-80B2-35D5082EBC19}"/>
              </a:ext>
            </a:extLst>
          </p:cNvPr>
          <p:cNvSpPr/>
          <p:nvPr/>
        </p:nvSpPr>
        <p:spPr>
          <a:xfrm>
            <a:off x="3832011" y="903109"/>
            <a:ext cx="63714" cy="117123"/>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42" name="Oval 41">
            <a:extLst>
              <a:ext uri="{FF2B5EF4-FFF2-40B4-BE49-F238E27FC236}">
                <a16:creationId xmlns:a16="http://schemas.microsoft.com/office/drawing/2014/main" id="{FDBEA5F8-6B66-45E8-BAE4-74CE94E08CF2}"/>
              </a:ext>
            </a:extLst>
          </p:cNvPr>
          <p:cNvSpPr/>
          <p:nvPr/>
        </p:nvSpPr>
        <p:spPr>
          <a:xfrm>
            <a:off x="4127072" y="830437"/>
            <a:ext cx="51014" cy="72672"/>
          </a:xfrm>
          <a:prstGeom prst="ellipse">
            <a:avLst/>
          </a:prstGeom>
          <a:gradFill>
            <a:gsLst>
              <a:gs pos="38000">
                <a:schemeClr val="bg2">
                  <a:lumMod val="50000"/>
                </a:schemeClr>
              </a:gs>
              <a:gs pos="73000">
                <a:schemeClr val="bg2">
                  <a:lumMod val="9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46" name="Picture 45" descr="Logo&#10;&#10;Description automatically generated">
            <a:extLst>
              <a:ext uri="{FF2B5EF4-FFF2-40B4-BE49-F238E27FC236}">
                <a16:creationId xmlns:a16="http://schemas.microsoft.com/office/drawing/2014/main" id="{6B20FC92-1469-4E9F-B19B-0DF58384A6A2}"/>
              </a:ext>
            </a:extLst>
          </p:cNvPr>
          <p:cNvPicPr>
            <a:picLocks noChangeAspect="1"/>
          </p:cNvPicPr>
          <p:nvPr/>
        </p:nvPicPr>
        <p:blipFill>
          <a:blip r:embed="rId4"/>
          <a:stretch>
            <a:fillRect/>
          </a:stretch>
        </p:blipFill>
        <p:spPr>
          <a:xfrm>
            <a:off x="2091414" y="415405"/>
            <a:ext cx="704891" cy="705017"/>
          </a:xfrm>
          <a:prstGeom prst="rect">
            <a:avLst/>
          </a:prstGeom>
          <a:solidFill>
            <a:srgbClr val="273056"/>
          </a:solidFill>
        </p:spPr>
      </p:pic>
      <p:sp>
        <p:nvSpPr>
          <p:cNvPr id="48" name="TextBox 47">
            <a:extLst>
              <a:ext uri="{FF2B5EF4-FFF2-40B4-BE49-F238E27FC236}">
                <a16:creationId xmlns:a16="http://schemas.microsoft.com/office/drawing/2014/main" id="{73781663-58B9-43DC-8B5D-559281324C66}"/>
              </a:ext>
            </a:extLst>
          </p:cNvPr>
          <p:cNvSpPr txBox="1"/>
          <p:nvPr/>
        </p:nvSpPr>
        <p:spPr>
          <a:xfrm>
            <a:off x="1676760" y="9521298"/>
            <a:ext cx="3448723" cy="415498"/>
          </a:xfrm>
          <a:prstGeom prst="rect">
            <a:avLst/>
          </a:prstGeom>
          <a:solidFill>
            <a:srgbClr val="F7D918"/>
          </a:solidFill>
          <a:ln>
            <a:noFill/>
          </a:ln>
        </p:spPr>
        <p:txBody>
          <a:bodyPr wrap="square" rtlCol="0">
            <a:spAutoFit/>
          </a:bodyPr>
          <a:lstStyle/>
          <a:p>
            <a:pPr algn="ctr"/>
            <a:r>
              <a:rPr lang="en-IE" sz="1050" b="1" dirty="0">
                <a:solidFill>
                  <a:srgbClr val="273056"/>
                </a:solidFill>
              </a:rPr>
              <a:t>Further enquires or to book a place on the next available course, please email Tara at </a:t>
            </a:r>
            <a:r>
              <a:rPr lang="en-IE" sz="1050" b="1" dirty="0" err="1">
                <a:solidFill>
                  <a:srgbClr val="273056"/>
                </a:solidFill>
                <a:hlinkClick r:id="rId5">
                  <a:extLst>
                    <a:ext uri="{A12FA001-AC4F-418D-AE19-62706E023703}">
                      <ahyp:hlinkClr xmlns:ahyp="http://schemas.microsoft.com/office/drawing/2018/hyperlinkcolor" val="tx"/>
                    </a:ext>
                  </a:extLst>
                </a:hlinkClick>
              </a:rPr>
              <a:t>tcannon@expertivity.com</a:t>
            </a:r>
            <a:endParaRPr lang="en-IE" sz="1050" b="1" dirty="0">
              <a:solidFill>
                <a:srgbClr val="273056"/>
              </a:solidFill>
            </a:endParaRPr>
          </a:p>
        </p:txBody>
      </p:sp>
      <p:graphicFrame>
        <p:nvGraphicFramePr>
          <p:cNvPr id="4" name="Table 3">
            <a:extLst>
              <a:ext uri="{FF2B5EF4-FFF2-40B4-BE49-F238E27FC236}">
                <a16:creationId xmlns:a16="http://schemas.microsoft.com/office/drawing/2014/main" id="{481712AD-0FAD-4F63-BC98-891B8C81CD51}"/>
              </a:ext>
            </a:extLst>
          </p:cNvPr>
          <p:cNvGraphicFramePr>
            <a:graphicFrameLocks noGrp="1"/>
          </p:cNvGraphicFramePr>
          <p:nvPr>
            <p:extLst>
              <p:ext uri="{D42A27DB-BD31-4B8C-83A1-F6EECF244321}">
                <p14:modId xmlns:p14="http://schemas.microsoft.com/office/powerpoint/2010/main" val="4045799802"/>
              </p:ext>
            </p:extLst>
          </p:nvPr>
        </p:nvGraphicFramePr>
        <p:xfrm>
          <a:off x="1682903" y="3416358"/>
          <a:ext cx="3425994" cy="5285017"/>
        </p:xfrm>
        <a:graphic>
          <a:graphicData uri="http://schemas.openxmlformats.org/drawingml/2006/table">
            <a:tbl>
              <a:tblPr firstRow="1" firstCol="1" bandRow="1">
                <a:tableStyleId>{E8B1032C-EA38-4F05-BA0D-38AFFFC7BED3}</a:tableStyleId>
              </a:tblPr>
              <a:tblGrid>
                <a:gridCol w="283055">
                  <a:extLst>
                    <a:ext uri="{9D8B030D-6E8A-4147-A177-3AD203B41FA5}">
                      <a16:colId xmlns:a16="http://schemas.microsoft.com/office/drawing/2014/main" val="1158234121"/>
                    </a:ext>
                  </a:extLst>
                </a:gridCol>
                <a:gridCol w="3142939">
                  <a:extLst>
                    <a:ext uri="{9D8B030D-6E8A-4147-A177-3AD203B41FA5}">
                      <a16:colId xmlns:a16="http://schemas.microsoft.com/office/drawing/2014/main" val="1661897608"/>
                    </a:ext>
                  </a:extLst>
                </a:gridCol>
              </a:tblGrid>
              <a:tr h="248707">
                <a:tc gridSpan="2">
                  <a:txBody>
                    <a:bodyPr/>
                    <a:lstStyle/>
                    <a:p>
                      <a:pPr marL="0" marR="0" lvl="0" indent="0" algn="ctr" defTabSz="415092" rtl="0" eaLnBrk="1" fontAlgn="auto" latinLnBrk="0" hangingPunct="1">
                        <a:lnSpc>
                          <a:spcPct val="100000"/>
                        </a:lnSpc>
                        <a:spcBef>
                          <a:spcPts val="0"/>
                        </a:spcBef>
                        <a:spcAft>
                          <a:spcPts val="0"/>
                        </a:spcAft>
                        <a:buClrTx/>
                        <a:buSzTx/>
                        <a:buFontTx/>
                        <a:buNone/>
                        <a:tabLst/>
                        <a:defRPr/>
                      </a:pPr>
                      <a:r>
                        <a:rPr lang="en-IE" sz="1600" dirty="0">
                          <a:effectLst/>
                          <a:latin typeface="Times New Roman" panose="02020603050405020304" pitchFamily="18" charset="0"/>
                          <a:ea typeface="Times New Roman" panose="02020603050405020304" pitchFamily="18" charset="0"/>
                          <a:cs typeface="Times New Roman" panose="02020603050405020304" pitchFamily="18" charset="0"/>
                        </a:rPr>
                        <a:t>Programme Overview</a:t>
                      </a:r>
                    </a:p>
                  </a:txBody>
                  <a:tcPr marL="68580" marR="68580" marT="0" marB="0"/>
                </a:tc>
                <a:tc hMerge="1">
                  <a:txBody>
                    <a:bodyPr/>
                    <a:lstStyle/>
                    <a:p>
                      <a:endParaRPr lang="en-IE"/>
                    </a:p>
                  </a:txBody>
                  <a:tcPr/>
                </a:tc>
                <a:extLst>
                  <a:ext uri="{0D108BD9-81ED-4DB2-BD59-A6C34878D82A}">
                    <a16:rowId xmlns:a16="http://schemas.microsoft.com/office/drawing/2014/main" val="3077499393"/>
                  </a:ext>
                </a:extLst>
              </a:tr>
              <a:tr h="373060">
                <a:tc gridSpan="2">
                  <a:txBody>
                    <a:bodyPr/>
                    <a:lstStyle/>
                    <a:p>
                      <a:r>
                        <a:rPr lang="en-IE" sz="1200" b="0" dirty="0">
                          <a:effectLst/>
                          <a:latin typeface="Times New Roman" panose="02020603050405020304" pitchFamily="18" charset="0"/>
                          <a:cs typeface="Times New Roman" panose="02020603050405020304" pitchFamily="18" charset="0"/>
                        </a:rPr>
                        <a:t>This module introduces Service Organisation Team Leaders and Managers to the following:</a:t>
                      </a:r>
                      <a:endParaRPr lang="en-I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E"/>
                    </a:p>
                  </a:txBody>
                  <a:tcPr/>
                </a:tc>
                <a:extLst>
                  <a:ext uri="{0D108BD9-81ED-4DB2-BD59-A6C34878D82A}">
                    <a16:rowId xmlns:a16="http://schemas.microsoft.com/office/drawing/2014/main" val="692659499"/>
                  </a:ext>
                </a:extLst>
              </a:tr>
              <a:tr h="559590">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tc>
                <a:tc>
                  <a:txBody>
                    <a:bodyPr/>
                    <a:lstStyle/>
                    <a:p>
                      <a:pPr marL="0" marR="0" lvl="0" indent="0" algn="l" defTabSz="415092" rtl="0" eaLnBrk="1" fontAlgn="auto" latinLnBrk="0" hangingPunct="1">
                        <a:lnSpc>
                          <a:spcPct val="100000"/>
                        </a:lnSpc>
                        <a:spcBef>
                          <a:spcPts val="0"/>
                        </a:spcBef>
                        <a:spcAft>
                          <a:spcPts val="0"/>
                        </a:spcAft>
                        <a:buClrTx/>
                        <a:buSzTx/>
                        <a:buFontTx/>
                        <a:buNone/>
                        <a:tabLst/>
                        <a:defRPr/>
                      </a:pPr>
                      <a:r>
                        <a:rPr lang="en-IE" sz="1200" dirty="0">
                          <a:solidFill>
                            <a:schemeClr val="tx1"/>
                          </a:solidFill>
                          <a:effectLst/>
                          <a:latin typeface="Times New Roman" panose="02020603050405020304" pitchFamily="18" charset="0"/>
                          <a:cs typeface="Times New Roman" panose="02020603050405020304" pitchFamily="18" charset="0"/>
                        </a:rPr>
                        <a:t>Understand the different “systemic” dynamics of complex services as against the “cause and effect” world of “complicated organisations”. </a:t>
                      </a:r>
                      <a:endParaRPr lang="en-IE"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4469355"/>
                  </a:ext>
                </a:extLst>
              </a:tr>
              <a:tr h="559590">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tc>
                <a:tc>
                  <a:txBody>
                    <a:bodyPr/>
                    <a:lstStyle/>
                    <a:p>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Learn how the Team SIPOCs are the DNA or building blocks of services and how to align, manage and improve their performance </a:t>
                      </a:r>
                    </a:p>
                  </a:txBody>
                  <a:tcPr marL="68580" marR="68580" marT="0" marB="0"/>
                </a:tc>
                <a:extLst>
                  <a:ext uri="{0D108BD9-81ED-4DB2-BD59-A6C34878D82A}">
                    <a16:rowId xmlns:a16="http://schemas.microsoft.com/office/drawing/2014/main" val="58607624"/>
                  </a:ext>
                </a:extLst>
              </a:tr>
              <a:tr h="559590">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tc>
                <a:tc>
                  <a:txBody>
                    <a:bodyPr/>
                    <a:lstStyle/>
                    <a:p>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Learn how to apply the BMC &amp; ABEC frameworks to understand, align/design and improve organisational performance. </a:t>
                      </a:r>
                    </a:p>
                  </a:txBody>
                  <a:tcPr marL="68580" marR="68580" marT="0" marB="0"/>
                </a:tc>
                <a:extLst>
                  <a:ext uri="{0D108BD9-81ED-4DB2-BD59-A6C34878D82A}">
                    <a16:rowId xmlns:a16="http://schemas.microsoft.com/office/drawing/2014/main" val="1031414797"/>
                  </a:ext>
                </a:extLst>
              </a:tr>
              <a:tr h="746120">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tc>
                <a:tc>
                  <a:txBody>
                    <a:bodyPr/>
                    <a:lstStyle/>
                    <a:p>
                      <a:pPr marL="0" marR="0" lvl="0" indent="0" algn="l" defTabSz="415092" rtl="0" eaLnBrk="1" fontAlgn="auto" latinLnBrk="0" hangingPunct="1">
                        <a:lnSpc>
                          <a:spcPct val="100000"/>
                        </a:lnSpc>
                        <a:spcBef>
                          <a:spcPts val="0"/>
                        </a:spcBef>
                        <a:spcAft>
                          <a:spcPts val="0"/>
                        </a:spcAft>
                        <a:buClrTx/>
                        <a:buSzTx/>
                        <a:buFontTx/>
                        <a:buNone/>
                        <a:tabLst/>
                        <a:defRPr/>
                      </a:pPr>
                      <a:r>
                        <a:rPr lang="en-IE"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Understand the principles and tools of Problem Solving in Complex Environments (Systems Thinking) &amp; apply them to understanding and improving organisational performance.</a:t>
                      </a:r>
                    </a:p>
                  </a:txBody>
                  <a:tcPr marL="68580" marR="68580" marT="0" marB="0"/>
                </a:tc>
                <a:extLst>
                  <a:ext uri="{0D108BD9-81ED-4DB2-BD59-A6C34878D82A}">
                    <a16:rowId xmlns:a16="http://schemas.microsoft.com/office/drawing/2014/main" val="27529282"/>
                  </a:ext>
                </a:extLst>
              </a:tr>
              <a:tr h="746120">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tc>
                <a:tc>
                  <a:txBody>
                    <a:bodyPr/>
                    <a:lstStyle/>
                    <a:p>
                      <a:pPr marL="0" marR="0" lvl="0" indent="0" algn="l" defTabSz="415092" rtl="0" eaLnBrk="1" fontAlgn="auto" latinLnBrk="0" hangingPunct="1">
                        <a:lnSpc>
                          <a:spcPct val="100000"/>
                        </a:lnSpc>
                        <a:spcBef>
                          <a:spcPts val="0"/>
                        </a:spcBef>
                        <a:spcAft>
                          <a:spcPts val="0"/>
                        </a:spcAft>
                        <a:buClrTx/>
                        <a:buSzTx/>
                        <a:buFontTx/>
                        <a:buNone/>
                        <a:tabLst/>
                        <a:defRPr/>
                      </a:pPr>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Understand how the principles &amp; tools of Lean Operations Management apply to services and how to capture, reduce and eliminate wasted effort and resources.</a:t>
                      </a:r>
                    </a:p>
                  </a:txBody>
                  <a:tcPr marL="68580" marR="68580" marT="0" marB="0"/>
                </a:tc>
                <a:extLst>
                  <a:ext uri="{0D108BD9-81ED-4DB2-BD59-A6C34878D82A}">
                    <a16:rowId xmlns:a16="http://schemas.microsoft.com/office/drawing/2014/main" val="212951178"/>
                  </a:ext>
                </a:extLst>
              </a:tr>
              <a:tr h="1119180">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tc>
                <a:tc>
                  <a:txBody>
                    <a:bodyPr/>
                    <a:lstStyle/>
                    <a:p>
                      <a:pPr marL="0" marR="0" lvl="0" indent="0" algn="l" defTabSz="415092"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Learn how to develop value stream maps, hold improvement workshops, build priority improvement decision matrices, apply the A3 structured improvement framework to embed the habits of continuous improvement (CI) into day to day operations.</a:t>
                      </a:r>
                    </a:p>
                  </a:txBody>
                  <a:tcPr marL="68580" marR="68580" marT="0" marB="0"/>
                </a:tc>
                <a:extLst>
                  <a:ext uri="{0D108BD9-81ED-4DB2-BD59-A6C34878D82A}">
                    <a16:rowId xmlns:a16="http://schemas.microsoft.com/office/drawing/2014/main" val="2110399150"/>
                  </a:ext>
                </a:extLst>
              </a:tr>
              <a:tr h="373060">
                <a:tc>
                  <a:txBody>
                    <a:bodyPr/>
                    <a:lstStyle/>
                    <a:p>
                      <a:pPr marR="151765"/>
                      <a:r>
                        <a:rPr lang="en-IE" sz="12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0" marR="68580" marT="0" marB="0"/>
                </a:tc>
                <a:tc>
                  <a:txBody>
                    <a:bodyPr/>
                    <a:lstStyle/>
                    <a:p>
                      <a:pPr marL="0" marR="0" lvl="0" indent="0" algn="l" defTabSz="415092"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Learn how to sustain operational control and continuous improvement over time. </a:t>
                      </a:r>
                    </a:p>
                  </a:txBody>
                  <a:tcPr marL="68580" marR="68580" marT="0" marB="0"/>
                </a:tc>
                <a:extLst>
                  <a:ext uri="{0D108BD9-81ED-4DB2-BD59-A6C34878D82A}">
                    <a16:rowId xmlns:a16="http://schemas.microsoft.com/office/drawing/2014/main" val="3049500977"/>
                  </a:ext>
                </a:extLst>
              </a:tr>
            </a:tbl>
          </a:graphicData>
        </a:graphic>
      </p:graphicFrame>
      <p:pic>
        <p:nvPicPr>
          <p:cNvPr id="8" name="Picture 7" descr="Workspace and bicycle against brick wall">
            <a:extLst>
              <a:ext uri="{FF2B5EF4-FFF2-40B4-BE49-F238E27FC236}">
                <a16:creationId xmlns:a16="http://schemas.microsoft.com/office/drawing/2014/main" id="{067A7E8B-A796-418A-B469-284CF86ACE94}"/>
              </a:ext>
            </a:extLst>
          </p:cNvPr>
          <p:cNvPicPr>
            <a:picLocks noChangeAspect="1"/>
          </p:cNvPicPr>
          <p:nvPr/>
        </p:nvPicPr>
        <p:blipFill>
          <a:blip r:embed="rId6"/>
          <a:stretch>
            <a:fillRect/>
          </a:stretch>
        </p:blipFill>
        <p:spPr>
          <a:xfrm>
            <a:off x="110932" y="3528501"/>
            <a:ext cx="1480049" cy="986458"/>
          </a:xfrm>
          <a:prstGeom prst="flowChartTerminator">
            <a:avLst/>
          </a:prstGeom>
        </p:spPr>
      </p:pic>
      <p:pic>
        <p:nvPicPr>
          <p:cNvPr id="5" name="Picture 4" descr="Businesswoman reviewing notes on a wall">
            <a:extLst>
              <a:ext uri="{FF2B5EF4-FFF2-40B4-BE49-F238E27FC236}">
                <a16:creationId xmlns:a16="http://schemas.microsoft.com/office/drawing/2014/main" id="{C552272D-21E6-4B2A-AA33-05412ED3A501}"/>
              </a:ext>
            </a:extLst>
          </p:cNvPr>
          <p:cNvPicPr>
            <a:picLocks noChangeAspect="1"/>
          </p:cNvPicPr>
          <p:nvPr/>
        </p:nvPicPr>
        <p:blipFill>
          <a:blip r:embed="rId7"/>
          <a:stretch>
            <a:fillRect/>
          </a:stretch>
        </p:blipFill>
        <p:spPr>
          <a:xfrm>
            <a:off x="-43332" y="1829122"/>
            <a:ext cx="2449604" cy="1632671"/>
          </a:xfrm>
          <a:prstGeom prst="cloudCallout">
            <a:avLst>
              <a:gd name="adj1" fmla="val 65612"/>
              <a:gd name="adj2" fmla="val -71831"/>
            </a:avLst>
          </a:prstGeom>
          <a:effectLst>
            <a:softEdge rad="31750"/>
          </a:effectLst>
        </p:spPr>
      </p:pic>
    </p:spTree>
    <p:extLst>
      <p:ext uri="{BB962C8B-B14F-4D97-AF65-F5344CB8AC3E}">
        <p14:creationId xmlns:p14="http://schemas.microsoft.com/office/powerpoint/2010/main" val="3440524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9AD571F164574CA92AD3256AF95B9D" ma:contentTypeVersion="4" ma:contentTypeDescription="Create a new document." ma:contentTypeScope="" ma:versionID="21fb58ec9da96b9267c595a80243ad79">
  <xsd:schema xmlns:xsd="http://www.w3.org/2001/XMLSchema" xmlns:xs="http://www.w3.org/2001/XMLSchema" xmlns:p="http://schemas.microsoft.com/office/2006/metadata/properties" xmlns:ns2="36339bb7-873d-45cd-9557-22f6b68edd58" targetNamespace="http://schemas.microsoft.com/office/2006/metadata/properties" ma:root="true" ma:fieldsID="3c9ec6fa13dc8f20b06023fc843f96fd" ns2:_="">
    <xsd:import namespace="36339bb7-873d-45cd-9557-22f6b68edd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339bb7-873d-45cd-9557-22f6b68ed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D8C36D-9402-4CD9-9652-67C5072EEF9F}">
  <ds:schemaRefs>
    <ds:schemaRef ds:uri="36339bb7-873d-45cd-9557-22f6b68edd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E04535D-4146-4111-98AE-651AE26C645D}">
  <ds:schemaRefs>
    <ds:schemaRef ds:uri="http://schemas.microsoft.com/sharepoint/v3/contenttype/forms"/>
  </ds:schemaRefs>
</ds:datastoreItem>
</file>

<file path=customXml/itemProps3.xml><?xml version="1.0" encoding="utf-8"?>
<ds:datastoreItem xmlns:ds="http://schemas.openxmlformats.org/officeDocument/2006/customXml" ds:itemID="{5B30AD25-5598-4A4D-9BE6-696D10D60FE9}">
  <ds:schemaRefs>
    <ds:schemaRef ds:uri="http://purl.org/dc/dcmityp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36339bb7-873d-45cd-9557-22f6b68edd5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1891</Words>
  <Application>Microsoft Office PowerPoint</Application>
  <PresentationFormat>A4 Paper (210x297 mm)</PresentationFormat>
  <Paragraphs>188</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Times New Roman</vt:lpstr>
      <vt:lpstr>Office Theme</vt:lpstr>
      <vt:lpstr>PowerPoint Presentation</vt:lpstr>
      <vt:lpstr>PowerPoint Presentation</vt:lpstr>
      <vt:lpstr>PowerPoint Presentation</vt:lpstr>
      <vt:lpstr>PowerPoint Presentation</vt:lpstr>
    </vt:vector>
  </TitlesOfParts>
  <Company>Clear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Brennan</dc:creator>
  <cp:lastModifiedBy>Kate.DeCourcy@IDOMAIN.local</cp:lastModifiedBy>
  <cp:revision>177</cp:revision>
  <cp:lastPrinted>2021-01-11T20:26:55Z</cp:lastPrinted>
  <dcterms:created xsi:type="dcterms:W3CDTF">2019-05-16T13:11:24Z</dcterms:created>
  <dcterms:modified xsi:type="dcterms:W3CDTF">2021-05-27T12:02:16Z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0x010100AB9AD571F164574CA92AD3256AF95B9D</vt:lpwstr>
  </property>
</Properties>
</file>