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9" r:id="rId3"/>
  </p:sldMasterIdLst>
  <p:notesMasterIdLst>
    <p:notesMasterId r:id="rId23"/>
  </p:notesMasterIdLst>
  <p:handoutMasterIdLst>
    <p:handoutMasterId r:id="rId24"/>
  </p:handoutMasterIdLst>
  <p:sldIdLst>
    <p:sldId id="1406" r:id="rId4"/>
    <p:sldId id="299" r:id="rId5"/>
    <p:sldId id="1393" r:id="rId6"/>
    <p:sldId id="1400" r:id="rId7"/>
    <p:sldId id="1401" r:id="rId8"/>
    <p:sldId id="1402" r:id="rId9"/>
    <p:sldId id="304" r:id="rId10"/>
    <p:sldId id="265" r:id="rId11"/>
    <p:sldId id="1403" r:id="rId12"/>
    <p:sldId id="1404" r:id="rId13"/>
    <p:sldId id="291" r:id="rId14"/>
    <p:sldId id="1405" r:id="rId15"/>
    <p:sldId id="296" r:id="rId16"/>
    <p:sldId id="1336" r:id="rId17"/>
    <p:sldId id="1396" r:id="rId18"/>
    <p:sldId id="1397" r:id="rId19"/>
    <p:sldId id="1394" r:id="rId20"/>
    <p:sldId id="1343" r:id="rId21"/>
    <p:sldId id="14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96DF17-937E-401B-9FA6-5AF7A19CBCBA}">
          <p14:sldIdLst>
            <p14:sldId id="1406"/>
            <p14:sldId id="299"/>
            <p14:sldId id="1393"/>
            <p14:sldId id="1400"/>
            <p14:sldId id="1401"/>
            <p14:sldId id="1402"/>
            <p14:sldId id="304"/>
            <p14:sldId id="265"/>
            <p14:sldId id="1403"/>
            <p14:sldId id="1404"/>
            <p14:sldId id="291"/>
            <p14:sldId id="1405"/>
            <p14:sldId id="296"/>
            <p14:sldId id="1336"/>
            <p14:sldId id="1396"/>
            <p14:sldId id="1397"/>
            <p14:sldId id="1394"/>
            <p14:sldId id="1343"/>
            <p14:sldId id="1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al Scanlan" initials="DS" lastIdx="11" clrIdx="0"/>
  <p:cmAuthor id="1" name="ICTAdmin" initials="I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549"/>
    <a:srgbClr val="8EC640"/>
    <a:srgbClr val="EE2C7B"/>
    <a:srgbClr val="EC3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1" autoAdjust="0"/>
    <p:restoredTop sz="95332" autoAdjust="0"/>
  </p:normalViewPr>
  <p:slideViewPr>
    <p:cSldViewPr>
      <p:cViewPr varScale="1">
        <p:scale>
          <a:sx n="105" d="100"/>
          <a:sy n="105" d="100"/>
        </p:scale>
        <p:origin x="23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C75E1-3E71-464B-82B8-4EB4A16810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081C7-9F28-4E8E-9C1A-2EF7094A7F4B}">
      <dgm:prSet custT="1"/>
      <dgm:spPr>
        <a:solidFill>
          <a:srgbClr val="EE2C7B"/>
        </a:solidFill>
      </dgm:spPr>
      <dgm:t>
        <a:bodyPr/>
        <a:lstStyle/>
        <a:p>
          <a:pPr rtl="0"/>
          <a:r>
            <a:rPr lang="en-IE" sz="2000" dirty="0"/>
            <a:t>4% of GDP – or over € 600 billion across Europe</a:t>
          </a:r>
          <a:endParaRPr lang="en-US" sz="2000" b="1" dirty="0"/>
        </a:p>
      </dgm:t>
    </dgm:pt>
    <dgm:pt modelId="{78130720-C6D4-45F8-9AD7-61130A76A978}" type="parTrans" cxnId="{A1391572-9919-4440-A2C3-842BFF4629CE}">
      <dgm:prSet/>
      <dgm:spPr/>
      <dgm:t>
        <a:bodyPr/>
        <a:lstStyle/>
        <a:p>
          <a:endParaRPr lang="en-US" sz="2000" b="1"/>
        </a:p>
      </dgm:t>
    </dgm:pt>
    <dgm:pt modelId="{F937AE4D-6D0E-4270-9017-F107F26840DF}" type="sibTrans" cxnId="{A1391572-9919-4440-A2C3-842BFF4629CE}">
      <dgm:prSet/>
      <dgm:spPr/>
      <dgm:t>
        <a:bodyPr/>
        <a:lstStyle/>
        <a:p>
          <a:endParaRPr lang="en-US" sz="2000" b="1"/>
        </a:p>
      </dgm:t>
    </dgm:pt>
    <dgm:pt modelId="{173F6AB4-A5BB-48C3-B0EF-38B298CA541D}">
      <dgm:prSet custT="1"/>
      <dgm:spPr>
        <a:solidFill>
          <a:srgbClr val="EE2C7B"/>
        </a:solidFill>
      </dgm:spPr>
      <dgm:t>
        <a:bodyPr/>
        <a:lstStyle/>
        <a:p>
          <a:pPr rtl="0"/>
          <a:r>
            <a:rPr lang="en-IE" sz="2000" dirty="0"/>
            <a:t>€170 billion (1.2% of GDP) on social security programmes</a:t>
          </a:r>
          <a:endParaRPr lang="en-US" sz="2000" b="1" dirty="0"/>
        </a:p>
      </dgm:t>
    </dgm:pt>
    <dgm:pt modelId="{371AFB28-8A6D-46CD-9A23-690715EDD4B4}" type="parTrans" cxnId="{66ECF320-E789-4AE0-9DC0-F471FC53873C}">
      <dgm:prSet/>
      <dgm:spPr/>
      <dgm:t>
        <a:bodyPr/>
        <a:lstStyle/>
        <a:p>
          <a:endParaRPr lang="en-US" sz="2000" b="1"/>
        </a:p>
      </dgm:t>
    </dgm:pt>
    <dgm:pt modelId="{66371306-150F-4224-B232-253D6648930E}" type="sibTrans" cxnId="{66ECF320-E789-4AE0-9DC0-F471FC53873C}">
      <dgm:prSet/>
      <dgm:spPr/>
      <dgm:t>
        <a:bodyPr/>
        <a:lstStyle/>
        <a:p>
          <a:endParaRPr lang="en-US" sz="2000" b="1"/>
        </a:p>
      </dgm:t>
    </dgm:pt>
    <dgm:pt modelId="{D9275EFB-74D8-4479-9035-CEF77ADA8158}">
      <dgm:prSet custT="1"/>
      <dgm:spPr>
        <a:solidFill>
          <a:srgbClr val="EE2C7B"/>
        </a:solidFill>
      </dgm:spPr>
      <dgm:t>
        <a:bodyPr/>
        <a:lstStyle/>
        <a:p>
          <a:pPr rtl="0"/>
          <a:r>
            <a:rPr lang="en-IE" sz="2000" dirty="0"/>
            <a:t>€240 billion (1.6% of GDP) on indirect costs -lower employment and productivity at work</a:t>
          </a:r>
          <a:endParaRPr lang="en-US" sz="2000" b="1" dirty="0"/>
        </a:p>
      </dgm:t>
    </dgm:pt>
    <dgm:pt modelId="{DD0D8D1B-B557-4CDE-979F-CA7A196B1D99}" type="parTrans" cxnId="{E6C92AAB-9A3A-4A56-A871-6EABD264F087}">
      <dgm:prSet/>
      <dgm:spPr/>
      <dgm:t>
        <a:bodyPr/>
        <a:lstStyle/>
        <a:p>
          <a:endParaRPr lang="en-US" sz="2000" b="1"/>
        </a:p>
      </dgm:t>
    </dgm:pt>
    <dgm:pt modelId="{5955A874-58A8-406A-BB14-80CF183DCB34}" type="sibTrans" cxnId="{E6C92AAB-9A3A-4A56-A871-6EABD264F087}">
      <dgm:prSet/>
      <dgm:spPr/>
      <dgm:t>
        <a:bodyPr/>
        <a:lstStyle/>
        <a:p>
          <a:endParaRPr lang="en-US" sz="2000" b="1"/>
        </a:p>
      </dgm:t>
    </dgm:pt>
    <dgm:pt modelId="{0BFF26C4-CAD3-45FE-822B-6A4AD1F67C2F}" type="pres">
      <dgm:prSet presAssocID="{648C75E1-3E71-464B-82B8-4EB4A1681010}" presName="diagram" presStyleCnt="0">
        <dgm:presLayoutVars>
          <dgm:dir/>
          <dgm:resizeHandles val="exact"/>
        </dgm:presLayoutVars>
      </dgm:prSet>
      <dgm:spPr/>
    </dgm:pt>
    <dgm:pt modelId="{4985487E-D656-4745-BD3D-04693D344F67}" type="pres">
      <dgm:prSet presAssocID="{405081C7-9F28-4E8E-9C1A-2EF7094A7F4B}" presName="node" presStyleLbl="node1" presStyleIdx="0" presStyleCnt="3">
        <dgm:presLayoutVars>
          <dgm:bulletEnabled val="1"/>
        </dgm:presLayoutVars>
      </dgm:prSet>
      <dgm:spPr/>
    </dgm:pt>
    <dgm:pt modelId="{9AAC6E78-F332-4A3B-8C37-43AC40678627}" type="pres">
      <dgm:prSet presAssocID="{F937AE4D-6D0E-4270-9017-F107F26840DF}" presName="sibTrans" presStyleCnt="0"/>
      <dgm:spPr/>
    </dgm:pt>
    <dgm:pt modelId="{0EAEC5C4-FF30-4993-92F9-00FCFF6A874B}" type="pres">
      <dgm:prSet presAssocID="{173F6AB4-A5BB-48C3-B0EF-38B298CA541D}" presName="node" presStyleLbl="node1" presStyleIdx="1" presStyleCnt="3">
        <dgm:presLayoutVars>
          <dgm:bulletEnabled val="1"/>
        </dgm:presLayoutVars>
      </dgm:prSet>
      <dgm:spPr/>
    </dgm:pt>
    <dgm:pt modelId="{27D838D1-D54F-4EBC-9F90-EE5D33DD4C41}" type="pres">
      <dgm:prSet presAssocID="{66371306-150F-4224-B232-253D6648930E}" presName="sibTrans" presStyleCnt="0"/>
      <dgm:spPr/>
    </dgm:pt>
    <dgm:pt modelId="{CCD9C58C-232C-448E-9E79-03774ADEC168}" type="pres">
      <dgm:prSet presAssocID="{D9275EFB-74D8-4479-9035-CEF77ADA8158}" presName="node" presStyleLbl="node1" presStyleIdx="2" presStyleCnt="3">
        <dgm:presLayoutVars>
          <dgm:bulletEnabled val="1"/>
        </dgm:presLayoutVars>
      </dgm:prSet>
      <dgm:spPr/>
    </dgm:pt>
  </dgm:ptLst>
  <dgm:cxnLst>
    <dgm:cxn modelId="{991F4A09-4381-4236-A727-77BCD21E8716}" type="presOf" srcId="{405081C7-9F28-4E8E-9C1A-2EF7094A7F4B}" destId="{4985487E-D656-4745-BD3D-04693D344F67}" srcOrd="0" destOrd="0" presId="urn:microsoft.com/office/officeart/2005/8/layout/default"/>
    <dgm:cxn modelId="{66ECF320-E789-4AE0-9DC0-F471FC53873C}" srcId="{648C75E1-3E71-464B-82B8-4EB4A1681010}" destId="{173F6AB4-A5BB-48C3-B0EF-38B298CA541D}" srcOrd="1" destOrd="0" parTransId="{371AFB28-8A6D-46CD-9A23-690715EDD4B4}" sibTransId="{66371306-150F-4224-B232-253D6648930E}"/>
    <dgm:cxn modelId="{9CB27562-D481-4D71-914F-F17AED57543B}" type="presOf" srcId="{D9275EFB-74D8-4479-9035-CEF77ADA8158}" destId="{CCD9C58C-232C-448E-9E79-03774ADEC168}" srcOrd="0" destOrd="0" presId="urn:microsoft.com/office/officeart/2005/8/layout/default"/>
    <dgm:cxn modelId="{A1391572-9919-4440-A2C3-842BFF4629CE}" srcId="{648C75E1-3E71-464B-82B8-4EB4A1681010}" destId="{405081C7-9F28-4E8E-9C1A-2EF7094A7F4B}" srcOrd="0" destOrd="0" parTransId="{78130720-C6D4-45F8-9AD7-61130A76A978}" sibTransId="{F937AE4D-6D0E-4270-9017-F107F26840DF}"/>
    <dgm:cxn modelId="{7714D07F-E2E5-4165-B764-8E244D28B338}" type="presOf" srcId="{173F6AB4-A5BB-48C3-B0EF-38B298CA541D}" destId="{0EAEC5C4-FF30-4993-92F9-00FCFF6A874B}" srcOrd="0" destOrd="0" presId="urn:microsoft.com/office/officeart/2005/8/layout/default"/>
    <dgm:cxn modelId="{43EDE198-6124-47EF-AA22-C1291AEA4BEE}" type="presOf" srcId="{648C75E1-3E71-464B-82B8-4EB4A1681010}" destId="{0BFF26C4-CAD3-45FE-822B-6A4AD1F67C2F}" srcOrd="0" destOrd="0" presId="urn:microsoft.com/office/officeart/2005/8/layout/default"/>
    <dgm:cxn modelId="{E6C92AAB-9A3A-4A56-A871-6EABD264F087}" srcId="{648C75E1-3E71-464B-82B8-4EB4A1681010}" destId="{D9275EFB-74D8-4479-9035-CEF77ADA8158}" srcOrd="2" destOrd="0" parTransId="{DD0D8D1B-B557-4CDE-979F-CA7A196B1D99}" sibTransId="{5955A874-58A8-406A-BB14-80CF183DCB34}"/>
    <dgm:cxn modelId="{4E3B5A2E-3D39-4311-A9CA-5C03839527A4}" type="presParOf" srcId="{0BFF26C4-CAD3-45FE-822B-6A4AD1F67C2F}" destId="{4985487E-D656-4745-BD3D-04693D344F67}" srcOrd="0" destOrd="0" presId="urn:microsoft.com/office/officeart/2005/8/layout/default"/>
    <dgm:cxn modelId="{5818212D-B37B-4DAC-AC2A-A5940EEFF97B}" type="presParOf" srcId="{0BFF26C4-CAD3-45FE-822B-6A4AD1F67C2F}" destId="{9AAC6E78-F332-4A3B-8C37-43AC40678627}" srcOrd="1" destOrd="0" presId="urn:microsoft.com/office/officeart/2005/8/layout/default"/>
    <dgm:cxn modelId="{0DA99200-67D9-495D-A3A1-F9326F59827B}" type="presParOf" srcId="{0BFF26C4-CAD3-45FE-822B-6A4AD1F67C2F}" destId="{0EAEC5C4-FF30-4993-92F9-00FCFF6A874B}" srcOrd="2" destOrd="0" presId="urn:microsoft.com/office/officeart/2005/8/layout/default"/>
    <dgm:cxn modelId="{1E01D38E-E445-4E20-B852-8C3A1FE16315}" type="presParOf" srcId="{0BFF26C4-CAD3-45FE-822B-6A4AD1F67C2F}" destId="{27D838D1-D54F-4EBC-9F90-EE5D33DD4C41}" srcOrd="3" destOrd="0" presId="urn:microsoft.com/office/officeart/2005/8/layout/default"/>
    <dgm:cxn modelId="{86312A2D-BA84-425A-8E29-8D17C9BE4AD6}" type="presParOf" srcId="{0BFF26C4-CAD3-45FE-822B-6A4AD1F67C2F}" destId="{CCD9C58C-232C-448E-9E79-03774ADEC16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487E-D656-4745-BD3D-04693D344F67}">
      <dsp:nvSpPr>
        <dsp:cNvPr id="0" name=""/>
        <dsp:cNvSpPr/>
      </dsp:nvSpPr>
      <dsp:spPr>
        <a:xfrm>
          <a:off x="0" y="76717"/>
          <a:ext cx="2384567" cy="1430740"/>
        </a:xfrm>
        <a:prstGeom prst="rect">
          <a:avLst/>
        </a:prstGeom>
        <a:solidFill>
          <a:srgbClr val="EE2C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4% of GDP – or over € 600 billion across Europe</a:t>
          </a:r>
          <a:endParaRPr lang="en-US" sz="2000" b="1" kern="1200" dirty="0"/>
        </a:p>
      </dsp:txBody>
      <dsp:txXfrm>
        <a:off x="0" y="76717"/>
        <a:ext cx="2384567" cy="1430740"/>
      </dsp:txXfrm>
    </dsp:sp>
    <dsp:sp modelId="{0EAEC5C4-FF30-4993-92F9-00FCFF6A874B}">
      <dsp:nvSpPr>
        <dsp:cNvPr id="0" name=""/>
        <dsp:cNvSpPr/>
      </dsp:nvSpPr>
      <dsp:spPr>
        <a:xfrm>
          <a:off x="2623024" y="76717"/>
          <a:ext cx="2384567" cy="1430740"/>
        </a:xfrm>
        <a:prstGeom prst="rect">
          <a:avLst/>
        </a:prstGeom>
        <a:solidFill>
          <a:srgbClr val="EE2C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€170 billion (1.2% of GDP) on social security programmes</a:t>
          </a:r>
          <a:endParaRPr lang="en-US" sz="2000" b="1" kern="1200" dirty="0"/>
        </a:p>
      </dsp:txBody>
      <dsp:txXfrm>
        <a:off x="2623024" y="76717"/>
        <a:ext cx="2384567" cy="1430740"/>
      </dsp:txXfrm>
    </dsp:sp>
    <dsp:sp modelId="{CCD9C58C-232C-448E-9E79-03774ADEC168}">
      <dsp:nvSpPr>
        <dsp:cNvPr id="0" name=""/>
        <dsp:cNvSpPr/>
      </dsp:nvSpPr>
      <dsp:spPr>
        <a:xfrm>
          <a:off x="5246048" y="76717"/>
          <a:ext cx="2384567" cy="1430740"/>
        </a:xfrm>
        <a:prstGeom prst="rect">
          <a:avLst/>
        </a:prstGeom>
        <a:solidFill>
          <a:srgbClr val="EE2C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€240 billion (1.6% of GDP) on indirect costs -lower employment and productivity at work</a:t>
          </a:r>
          <a:endParaRPr lang="en-US" sz="2000" b="1" kern="1200" dirty="0"/>
        </a:p>
      </dsp:txBody>
      <dsp:txXfrm>
        <a:off x="5246048" y="76717"/>
        <a:ext cx="2384567" cy="143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CC4AE-4B56-481E-B38B-74E81949F184}" type="datetimeFigureOut">
              <a:rPr lang="en-IE" smtClean="0"/>
              <a:t>13/08/2021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B2F4F-A457-4A95-BCF7-C9E9CFD04A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503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D6DC-45DE-4200-A6CD-81D17E9590DA}" type="datetimeFigureOut">
              <a:rPr lang="en-IE" smtClean="0"/>
              <a:t>13/08/2021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9CC2-5B54-4270-9624-1A3999CB7D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26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9CC2-5B54-4270-9624-1A3999CB7D8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1145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2625"/>
            <a:ext cx="45783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</a:p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B2FC-112B-4893-9461-16592A903A46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660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Inform the audience that we are now going to provide you with an overview</a:t>
            </a:r>
            <a:r>
              <a:rPr lang="en-IE" baseline="0" dirty="0"/>
              <a:t> of the 2 Day mental health first aid programme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9CC2-5B54-4270-9624-1A3999CB7D82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6170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Use Only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CB2FC-112B-4893-9461-16592A903A46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5072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9CC2-5B54-4270-9624-1A3999CB7D8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51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of organisations where MHFA has been used here and in UK.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E60F-E195-8748-BE48-E258E1AE45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b="1" dirty="0">
                <a:latin typeface="Times New Roman" pitchFamily="18" charset="0"/>
              </a:rPr>
              <a:t>Encourage</a:t>
            </a:r>
            <a:r>
              <a:rPr lang="en-IE" altLang="en-US" dirty="0">
                <a:latin typeface="Times New Roman" pitchFamily="18" charset="0"/>
              </a:rPr>
              <a:t> participants to learn more by doing a MHFA Ireland course very soon in person, or locally if out of country.</a:t>
            </a:r>
          </a:p>
          <a:p>
            <a:endParaRPr lang="en-IE" altLang="en-US" dirty="0">
              <a:latin typeface="Times New Roman" pitchFamily="18" charset="0"/>
            </a:endParaRPr>
          </a:p>
          <a:p>
            <a:r>
              <a:rPr lang="en-IE" altLang="en-US" dirty="0">
                <a:latin typeface="Times New Roman" pitchFamily="18" charset="0"/>
              </a:rPr>
              <a:t>Tell them about any resources directly related to MHFA</a:t>
            </a:r>
            <a:r>
              <a:rPr lang="en-IE" altLang="en-US" baseline="0" dirty="0">
                <a:latin typeface="Times New Roman" pitchFamily="18" charset="0"/>
              </a:rPr>
              <a:t> – such as the resource section of our website.</a:t>
            </a:r>
            <a:endParaRPr lang="en-IE" altLang="en-US" dirty="0">
              <a:latin typeface="Times New Roman" pitchFamily="18" charset="0"/>
            </a:endParaRPr>
          </a:p>
          <a:p>
            <a:endParaRPr lang="en-IE" altLang="en-US" dirty="0">
              <a:latin typeface="Times New Roman" pitchFamily="18" charset="0"/>
            </a:endParaRPr>
          </a:p>
          <a:p>
            <a:r>
              <a:rPr lang="en-IE" altLang="en-US" dirty="0">
                <a:latin typeface="Times New Roman" pitchFamily="18" charset="0"/>
              </a:rPr>
              <a:t>We will have a standard email ready to go out after to all participants with resources and contact information.</a:t>
            </a:r>
          </a:p>
          <a:p>
            <a:endParaRPr lang="en-IE" altLang="en-US" dirty="0">
              <a:latin typeface="Times New Roman" pitchFamily="18" charset="0"/>
            </a:endParaRPr>
          </a:p>
          <a:p>
            <a:r>
              <a:rPr lang="en-IE" altLang="en-US" b="1" dirty="0">
                <a:latin typeface="Times New Roman" pitchFamily="18" charset="0"/>
              </a:rPr>
              <a:t>QR Code </a:t>
            </a:r>
            <a:r>
              <a:rPr lang="en-IE" altLang="en-US" dirty="0">
                <a:latin typeface="Times New Roman" pitchFamily="18" charset="0"/>
              </a:rPr>
              <a:t>– will allow access to our website resources page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B9A44A-BC4B-4BEC-9844-D7940008EE60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</a:t>
            </a:r>
            <a:r>
              <a:rPr lang="en-GB" baseline="0" dirty="0"/>
              <a:t> and ice breaker</a:t>
            </a:r>
          </a:p>
          <a:p>
            <a:endParaRPr lang="en-GB" baseline="0" dirty="0"/>
          </a:p>
          <a:p>
            <a:r>
              <a:rPr lang="en-GB" baseline="0" dirty="0"/>
              <a:t>Name, hope and best moment in life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E60F-E195-8748-BE48-E258E1AE45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0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Use Only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CB2FC-112B-4893-9461-16592A903A46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752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E60F-E195-8748-BE48-E258E1AE45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8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49CC2-5B54-4270-9624-1A3999CB7D8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318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Mention that WHO have stated that depression will be the largest disease burden in the world by 2030.</a:t>
            </a:r>
          </a:p>
          <a:p>
            <a:endParaRPr lang="en-IE" dirty="0"/>
          </a:p>
          <a:p>
            <a:r>
              <a:rPr lang="en-IE" b="1" dirty="0"/>
              <a:t>State</a:t>
            </a:r>
            <a:r>
              <a:rPr lang="en-IE" dirty="0"/>
              <a:t>: “So, how does this affect performance in the workplace” and </a:t>
            </a:r>
            <a:r>
              <a:rPr lang="en-IE" b="1" dirty="0"/>
              <a:t>Transition</a:t>
            </a:r>
            <a:r>
              <a:rPr lang="en-IE" dirty="0"/>
              <a:t> to the next slide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ＭＳ Ｐゴシック" charset="0"/>
              </a:rPr>
              <a:t>Total Time: 2 minutes</a:t>
            </a:r>
          </a:p>
          <a:p>
            <a:endParaRPr lang="en-GB" dirty="0"/>
          </a:p>
          <a:p>
            <a:r>
              <a:rPr lang="en-GB" b="1" dirty="0"/>
              <a:t>KEY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 billion EUR (1.2% of GDP) on social security programmes including sick leave benefits, disability benefits and unemployment insurance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 billion EUR (1.3% of GDP) on direct health care spending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240 billion EUR (1.6% of GDP) on indirect costs due to lower employment and productivity at work.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Source: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at a Glance: Europe 2018 </a:t>
            </a:r>
            <a:r>
              <a:rPr lang="en-GB" dirty="0"/>
              <a:t>(OECD, 2018) 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Ireland GDP 2018 = €324 Billion</a:t>
            </a:r>
          </a:p>
          <a:p>
            <a:r>
              <a:rPr lang="en-GB" dirty="0"/>
              <a:t>Source:</a:t>
            </a:r>
          </a:p>
          <a:p>
            <a:r>
              <a:rPr lang="en-GB" dirty="0"/>
              <a:t>Central Statistics Office (CSO)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Use Only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CB2FC-112B-4893-9461-16592A903A46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302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5636" y="9721106"/>
            <a:ext cx="3078427" cy="511731"/>
          </a:xfrm>
        </p:spPr>
        <p:txBody>
          <a:bodyPr/>
          <a:lstStyle/>
          <a:p>
            <a:fld id="{3FACB2FC-112B-4893-9461-16592A903A46}" type="slidenum">
              <a:rPr lang="en-IE" smtClean="0"/>
              <a:t>9</a:t>
            </a:fld>
            <a:endParaRPr lang="en-IE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b="1" dirty="0"/>
              <a:t>HIGHLIGHT KEY POINTS: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b="1" u="sng" dirty="0"/>
              <a:t>CHANGE</a:t>
            </a:r>
            <a:r>
              <a:rPr lang="en-GB" baseline="0" dirty="0"/>
              <a:t> – Many times when a mental illness manifests, the person changes.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baseline="0" dirty="0"/>
              <a:t>Various people have various awareness levels of their own illness.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baseline="0" dirty="0"/>
              <a:t>In some cases while the signs are noticeable to the observer, the associate does not have the insight about their own state.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baseline="0" dirty="0"/>
              <a:t>In the examples showed before not every affected person will show every symptom, and many of them might try to hide or mask their problems.</a:t>
            </a:r>
            <a:endParaRPr lang="en-GB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b="1" u="sng" baseline="0" dirty="0"/>
              <a:t>We should be aware of the CHANGE</a:t>
            </a:r>
            <a:r>
              <a:rPr lang="en-GB" baseline="0" dirty="0"/>
              <a:t>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b="1" baseline="0" dirty="0"/>
              <a:t>Consider asking the question: </a:t>
            </a:r>
            <a:r>
              <a:rPr lang="en-GB" baseline="0" dirty="0"/>
              <a:t>“So, What are contributing factors or triggers that can think and behave in a negative way.” Then transition to the next slide to discuss, </a:t>
            </a:r>
            <a:r>
              <a:rPr lang="en-GB" b="1" baseline="0" dirty="0"/>
              <a:t>Triggers, </a:t>
            </a:r>
            <a:r>
              <a:rPr lang="en-GB" b="0" baseline="0" dirty="0"/>
              <a:t>which can affect our mental wellbeing.</a:t>
            </a:r>
            <a:endParaRPr lang="en-GB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2457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 dirty="0"/>
              <a:t>Total Time: 2</a:t>
            </a:r>
            <a:r>
              <a:rPr lang="en-US" b="1" baseline="0" dirty="0"/>
              <a:t> </a:t>
            </a:r>
            <a:r>
              <a:rPr lang="en-US" b="1" dirty="0"/>
              <a:t>minutes</a:t>
            </a:r>
          </a:p>
          <a:p>
            <a:endParaRPr lang="en-GB" dirty="0"/>
          </a:p>
          <a:p>
            <a:r>
              <a:rPr lang="en-GB" b="1" dirty="0"/>
              <a:t>CLICK</a:t>
            </a:r>
            <a:r>
              <a:rPr lang="en-GB" baseline="0" dirty="0"/>
              <a:t> </a:t>
            </a:r>
            <a:r>
              <a:rPr lang="en-GB" b="1" baseline="0" dirty="0"/>
              <a:t>to build slide.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CB2FC-112B-4893-9461-16592A903A46}" type="slidenum">
              <a:rPr lang="en-IE" smtClean="0"/>
              <a:t>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565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7267"/>
            <a:ext cx="7886700" cy="7634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1CE2-0DF1-9E49-A636-9013579E0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A331-A3DD-764A-A2BF-EDA3FE53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81200" y="456155"/>
            <a:ext cx="6912000" cy="0"/>
          </a:xfrm>
          <a:prstGeom prst="line">
            <a:avLst/>
          </a:prstGeom>
          <a:ln w="19050">
            <a:solidFill>
              <a:srgbClr val="EE2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600" y="6347398"/>
            <a:ext cx="8244000" cy="0"/>
          </a:xfrm>
          <a:prstGeom prst="line">
            <a:avLst/>
          </a:prstGeom>
          <a:ln w="19050">
            <a:solidFill>
              <a:srgbClr val="EE2C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Y:\TRAINING\INSTRUCTORS\MHFA Ireland Instructor Training Process\Instructor USB Content 2019\Promotional Material\MHFAI Ireland Brand Guidelines\MHFA Logo Squar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00" y="6021288"/>
            <a:ext cx="671400" cy="5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TRAINING\INSTRUCTORS\MHFA Ireland Instructor Training Process\Instructor USB Content 2019\Promotional Material\MHFAI Ireland Brand Guidelines\MHFA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1" y="0"/>
            <a:ext cx="1835696" cy="9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400" y="487969"/>
            <a:ext cx="6547199" cy="513217"/>
          </a:xfrm>
        </p:spPr>
        <p:txBody>
          <a:bodyPr lIns="0" tIns="0" rIns="0" bIns="0"/>
          <a:lstStyle>
            <a:lvl1pPr>
              <a:defRPr sz="3335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1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8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400" y="487969"/>
            <a:ext cx="6547199" cy="513217"/>
          </a:xfrm>
        </p:spPr>
        <p:txBody>
          <a:bodyPr lIns="0" tIns="0" rIns="0" bIns="0"/>
          <a:lstStyle>
            <a:lvl1pPr>
              <a:defRPr sz="3335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55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400" y="487969"/>
            <a:ext cx="6547199" cy="513217"/>
          </a:xfrm>
        </p:spPr>
        <p:txBody>
          <a:bodyPr lIns="0" tIns="0" rIns="0" bIns="0"/>
          <a:lstStyle>
            <a:lvl1pPr>
              <a:defRPr sz="3335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7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400" y="487969"/>
            <a:ext cx="6547199" cy="513217"/>
          </a:xfrm>
        </p:spPr>
        <p:txBody>
          <a:bodyPr lIns="0" tIns="0" rIns="0" bIns="0"/>
          <a:lstStyle>
            <a:lvl1pPr>
              <a:defRPr sz="3335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1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8EC6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99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7A0-0A24-7D4E-BA2F-E8A701EC840E}" type="datetime1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8/13/2021</a:t>
            </a:fld>
            <a:endParaRPr lang="en-IE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8C8A-CC76-4FCD-98A6-170DE4207903}" type="slidenum">
              <a:rPr lang="en-IE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7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965960" y="1583028"/>
            <a:ext cx="6510527" cy="3123884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0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</p:spTree>
    <p:extLst>
      <p:ext uri="{BB962C8B-B14F-4D97-AF65-F5344CB8AC3E}">
        <p14:creationId xmlns:p14="http://schemas.microsoft.com/office/powerpoint/2010/main" val="4292869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6896"/>
            <a:ext cx="9144000" cy="451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F301-D919-0548-9234-D4DC409DFE16}" type="datetime1">
              <a:rPr lang="en-US" smtClean="0"/>
              <a:t>8/13/2021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8C8A-CC76-4FCD-98A6-170DE420790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6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>
            <a:lvl1pPr>
              <a:defRPr b="1">
                <a:solidFill>
                  <a:srgbClr val="8EC6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8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400" y="487969"/>
            <a:ext cx="6547199" cy="513217"/>
          </a:xfrm>
        </p:spPr>
        <p:txBody>
          <a:bodyPr lIns="0" tIns="0" rIns="0" bIns="0"/>
          <a:lstStyle>
            <a:lvl1pPr>
              <a:defRPr sz="3335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400" y="487969"/>
            <a:ext cx="6547199" cy="513217"/>
          </a:xfrm>
        </p:spPr>
        <p:txBody>
          <a:bodyPr lIns="0" tIns="0" rIns="0" bIns="0"/>
          <a:lstStyle>
            <a:lvl1pPr>
              <a:defRPr sz="3335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4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7267"/>
            <a:ext cx="7886700" cy="76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1CE2-0DF1-9E49-A636-9013579E0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858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7A331-A3DD-764A-A2BF-EDA3FE53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81200" y="456155"/>
            <a:ext cx="6912000" cy="0"/>
          </a:xfrm>
          <a:prstGeom prst="line">
            <a:avLst/>
          </a:prstGeom>
          <a:ln w="19050">
            <a:solidFill>
              <a:srgbClr val="EC32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600" y="6347398"/>
            <a:ext cx="8244000" cy="0"/>
          </a:xfrm>
          <a:prstGeom prst="line">
            <a:avLst/>
          </a:prstGeom>
          <a:ln w="19050">
            <a:solidFill>
              <a:srgbClr val="EC32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Y:\TRAINING\INSTRUCTORS\MHFA Ireland Instructor Training Process\Instructor USB Content 2019\Promotional Material\MHFAI Ireland Brand Guidelines\MHFA Logo Square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00" y="6021288"/>
            <a:ext cx="671400" cy="5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TRAINING\INSTRUCTORS\MHFA Ireland Instructor Training Process\Instructor USB Content 2019\Promotional Material\MHFAI Ireland Brand Guidelines\MHFA 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1" y="0"/>
            <a:ext cx="1835696" cy="9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9" r:id="rId3"/>
    <p:sldLayoutId id="2147483660" r:id="rId4"/>
    <p:sldLayoutId id="2147483661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EC64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"/>
            <a:ext cx="9142914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33F48"/>
          </a:solidFill>
        </p:spPr>
        <p:txBody>
          <a:bodyPr wrap="square" lIns="0" tIns="0" rIns="0" bIns="0" rtlCol="0"/>
          <a:lstStyle/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400" y="487969"/>
            <a:ext cx="654719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"/>
            <a:ext cx="9142914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33F48"/>
          </a:solidFill>
        </p:spPr>
        <p:txBody>
          <a:bodyPr wrap="square" lIns="0" tIns="0" rIns="0" bIns="0" rtlCol="0"/>
          <a:lstStyle/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400" y="487969"/>
            <a:ext cx="654719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8/13/2021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en-IE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‹#›</a:t>
            </a:fld>
            <a:endParaRPr lang="en-IE" sz="153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23" Type="http://schemas.openxmlformats.org/officeDocument/2006/relationships/image" Target="../media/image38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58956" y="4624475"/>
            <a:ext cx="1401910" cy="115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5488"/>
            <a:ext cx="4571457" cy="6464872"/>
          </a:xfrm>
          <a:custGeom>
            <a:avLst/>
            <a:gdLst/>
            <a:ahLst/>
            <a:cxnLst/>
            <a:rect l="l" t="t" r="r" b="b"/>
            <a:pathLst>
              <a:path w="5346065" h="7560309">
                <a:moveTo>
                  <a:pt x="0" y="7559992"/>
                </a:moveTo>
                <a:lnTo>
                  <a:pt x="5345988" y="7559992"/>
                </a:lnTo>
                <a:lnTo>
                  <a:pt x="534598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33F48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0271" y="612743"/>
            <a:ext cx="6990121" cy="528022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4586624">
              <a:spcBef>
                <a:spcPts val="115"/>
              </a:spcBef>
            </a:pPr>
            <a:r>
              <a:rPr spc="68" dirty="0"/>
              <a:t>WE</a:t>
            </a:r>
            <a:r>
              <a:rPr spc="180" dirty="0"/>
              <a:t>L</a:t>
            </a:r>
            <a:r>
              <a:rPr spc="133" dirty="0"/>
              <a:t>C</a:t>
            </a:r>
            <a:r>
              <a:rPr spc="86" dirty="0"/>
              <a:t>OME</a:t>
            </a:r>
          </a:p>
        </p:txBody>
      </p:sp>
      <p:sp>
        <p:nvSpPr>
          <p:cNvPr id="6" name="object 6"/>
          <p:cNvSpPr/>
          <p:nvPr/>
        </p:nvSpPr>
        <p:spPr>
          <a:xfrm>
            <a:off x="176551" y="1409214"/>
            <a:ext cx="4218297" cy="2460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832" y="3758248"/>
            <a:ext cx="3318229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539" i="1" spc="-38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1539" i="1" spc="-4" dirty="0">
                <a:solidFill>
                  <a:srgbClr val="FFFFFF"/>
                </a:solidFill>
                <a:latin typeface="Calibri"/>
                <a:cs typeface="Calibri"/>
              </a:rPr>
              <a:t>knowledge </a:t>
            </a:r>
            <a:r>
              <a:rPr sz="1539" i="1" spc="-13" dirty="0">
                <a:solidFill>
                  <a:srgbClr val="FFFFFF"/>
                </a:solidFill>
                <a:latin typeface="Calibri"/>
                <a:cs typeface="Calibri"/>
              </a:rPr>
              <a:t>is shared </a:t>
            </a:r>
            <a:r>
              <a:rPr sz="1539" i="1" spc="17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39" i="1" spc="-2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39" i="1" spc="-4" dirty="0">
                <a:solidFill>
                  <a:srgbClr val="FFFFFF"/>
                </a:solidFill>
                <a:latin typeface="Calibri"/>
                <a:cs typeface="Calibri"/>
              </a:rPr>
              <a:t>multiplied</a:t>
            </a:r>
            <a:endParaRPr sz="153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DA08C-7308-4520-9FAF-7EE79F22503F}"/>
              </a:ext>
            </a:extLst>
          </p:cNvPr>
          <p:cNvSpPr txBox="1"/>
          <p:nvPr/>
        </p:nvSpPr>
        <p:spPr>
          <a:xfrm>
            <a:off x="5093274" y="1539385"/>
            <a:ext cx="3874175" cy="206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903"/>
            <a:r>
              <a:rPr lang="en-IE" sz="1710" dirty="0">
                <a:solidFill>
                  <a:prstClr val="black"/>
                </a:solidFill>
                <a:latin typeface="Calibri"/>
              </a:rPr>
              <a:t>ICBE Lunchtime Bite-Sized Webinar</a:t>
            </a:r>
          </a:p>
          <a:p>
            <a:pPr algn="ctr" defTabSz="781903"/>
            <a:endParaRPr lang="en-GB" sz="1710" b="1" dirty="0">
              <a:solidFill>
                <a:prstClr val="black"/>
              </a:solidFill>
              <a:latin typeface="Calibri"/>
            </a:endParaRPr>
          </a:p>
          <a:p>
            <a:pPr algn="ctr" defTabSz="781903"/>
            <a:r>
              <a:rPr lang="en-GB" sz="1710" b="1" i="1" dirty="0">
                <a:solidFill>
                  <a:prstClr val="black"/>
                </a:solidFill>
                <a:latin typeface="Calibri"/>
              </a:rPr>
              <a:t>Mental Health First Aid</a:t>
            </a:r>
          </a:p>
          <a:p>
            <a:pPr algn="ctr" defTabSz="781903"/>
            <a:endParaRPr lang="en-GB" sz="1539" dirty="0">
              <a:solidFill>
                <a:prstClr val="black"/>
              </a:solidFill>
              <a:latin typeface="Calibri"/>
            </a:endParaRPr>
          </a:p>
          <a:p>
            <a:pPr algn="ctr" defTabSz="781903"/>
            <a:endParaRPr lang="en-GB" sz="1539" spc="-77" dirty="0">
              <a:solidFill>
                <a:srgbClr val="D91683"/>
              </a:solidFill>
              <a:latin typeface="Calibri"/>
              <a:cs typeface="Calibri"/>
            </a:endParaRPr>
          </a:p>
          <a:p>
            <a:pPr algn="ctr" defTabSz="781903"/>
            <a:r>
              <a:rPr lang="en-GB" sz="1539" b="1" spc="-77" dirty="0">
                <a:solidFill>
                  <a:srgbClr val="D91683"/>
                </a:solidFill>
                <a:latin typeface="Calibri"/>
                <a:cs typeface="Calibri"/>
              </a:rPr>
              <a:t>We </a:t>
            </a:r>
            <a:r>
              <a:rPr lang="en-GB" sz="1539" b="1" spc="17" dirty="0">
                <a:solidFill>
                  <a:srgbClr val="D91683"/>
                </a:solidFill>
                <a:latin typeface="Calibri"/>
                <a:cs typeface="Calibri"/>
              </a:rPr>
              <a:t>will </a:t>
            </a:r>
            <a:r>
              <a:rPr lang="en-GB" sz="1539" b="1" spc="43" dirty="0">
                <a:solidFill>
                  <a:srgbClr val="D91683"/>
                </a:solidFill>
                <a:latin typeface="Calibri"/>
                <a:cs typeface="Calibri"/>
              </a:rPr>
              <a:t>be </a:t>
            </a:r>
            <a:r>
              <a:rPr lang="en-GB" sz="1539" b="1" spc="26" dirty="0">
                <a:solidFill>
                  <a:srgbClr val="D91683"/>
                </a:solidFill>
                <a:latin typeface="Calibri"/>
                <a:cs typeface="Calibri"/>
              </a:rPr>
              <a:t>starting </a:t>
            </a:r>
            <a:r>
              <a:rPr lang="en-GB" sz="1539" b="1" spc="30" dirty="0">
                <a:solidFill>
                  <a:srgbClr val="D91683"/>
                </a:solidFill>
                <a:latin typeface="Calibri"/>
                <a:cs typeface="Calibri"/>
              </a:rPr>
              <a:t>in </a:t>
            </a:r>
            <a:r>
              <a:rPr lang="en-GB" sz="1539" b="1" dirty="0">
                <a:solidFill>
                  <a:srgbClr val="D91683"/>
                </a:solidFill>
                <a:latin typeface="Calibri"/>
                <a:cs typeface="Calibri"/>
              </a:rPr>
              <a:t>a </a:t>
            </a:r>
            <a:r>
              <a:rPr lang="en-GB" sz="1539" b="1" spc="-4" dirty="0">
                <a:solidFill>
                  <a:srgbClr val="D91683"/>
                </a:solidFill>
                <a:latin typeface="Calibri"/>
                <a:cs typeface="Calibri"/>
              </a:rPr>
              <a:t>few</a:t>
            </a:r>
            <a:r>
              <a:rPr lang="en-GB" sz="1539" b="1" spc="-278" dirty="0">
                <a:solidFill>
                  <a:srgbClr val="D91683"/>
                </a:solidFill>
                <a:latin typeface="Calibri"/>
                <a:cs typeface="Calibri"/>
              </a:rPr>
              <a:t>    </a:t>
            </a:r>
            <a:r>
              <a:rPr lang="en-GB" sz="1539" b="1" spc="21" dirty="0">
                <a:solidFill>
                  <a:srgbClr val="D91683"/>
                </a:solidFill>
                <a:latin typeface="Calibri"/>
                <a:cs typeface="Calibri"/>
              </a:rPr>
              <a:t>minutes  </a:t>
            </a:r>
            <a:br>
              <a:rPr lang="en-GB" sz="1539" spc="21">
                <a:solidFill>
                  <a:srgbClr val="D91683"/>
                </a:solidFill>
                <a:latin typeface="Calibri"/>
                <a:cs typeface="Calibri"/>
              </a:rPr>
            </a:br>
            <a:r>
              <a:rPr lang="en-GB" sz="1539" spc="21">
                <a:solidFill>
                  <a:prstClr val="black"/>
                </a:solidFill>
                <a:latin typeface="Calibri"/>
                <a:cs typeface="Calibri"/>
              </a:rPr>
              <a:t>July 7</a:t>
            </a:r>
            <a:r>
              <a:rPr lang="en-GB" sz="1539" spc="21" baseline="3000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lang="en-GB" sz="1539" spc="-4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en-GB" sz="1539" spc="9" dirty="0">
                <a:solidFill>
                  <a:prstClr val="black"/>
                </a:solidFill>
                <a:latin typeface="Calibri"/>
                <a:cs typeface="Calibri"/>
              </a:rPr>
              <a:t>2021 @1pm</a:t>
            </a:r>
            <a:r>
              <a:rPr lang="en-GB" sz="1539" dirty="0">
                <a:solidFill>
                  <a:prstClr val="black"/>
                </a:solidFill>
                <a:latin typeface="Calibri"/>
              </a:rPr>
              <a:t> </a:t>
            </a:r>
            <a:endParaRPr lang="en-IE" sz="1539" dirty="0">
              <a:solidFill>
                <a:prstClr val="black"/>
              </a:solidFill>
              <a:latin typeface="Calibri"/>
            </a:endParaRPr>
          </a:p>
          <a:p>
            <a:pPr defTabSz="781903"/>
            <a:endParaRPr lang="en-IE" sz="153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AA0D68E0-A2AB-45B2-8121-09E11814C418}"/>
              </a:ext>
            </a:extLst>
          </p:cNvPr>
          <p:cNvSpPr txBox="1"/>
          <p:nvPr/>
        </p:nvSpPr>
        <p:spPr>
          <a:xfrm>
            <a:off x="5052590" y="1672071"/>
            <a:ext cx="3615247" cy="60032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317" marR="4344" algn="ctr" defTabSz="781903">
              <a:lnSpc>
                <a:spcPts val="4609"/>
              </a:lnSpc>
              <a:spcBef>
                <a:spcPts val="534"/>
              </a:spcBef>
            </a:pPr>
            <a:endParaRPr sz="2052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96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772867"/>
            <a:ext cx="7886700" cy="763422"/>
          </a:xfrm>
        </p:spPr>
        <p:txBody>
          <a:bodyPr/>
          <a:lstStyle/>
          <a:p>
            <a:r>
              <a:rPr lang="en-GB" dirty="0"/>
              <a:t>Useful questions to ask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 dirty="0"/>
          </a:p>
        </p:txBody>
      </p:sp>
      <p:grpSp>
        <p:nvGrpSpPr>
          <p:cNvPr id="6" name="Group 5"/>
          <p:cNvGrpSpPr/>
          <p:nvPr/>
        </p:nvGrpSpPr>
        <p:grpSpPr>
          <a:xfrm>
            <a:off x="800099" y="2438400"/>
            <a:ext cx="5729305" cy="685800"/>
            <a:chOff x="800100" y="2895600"/>
            <a:chExt cx="5448300" cy="685800"/>
          </a:xfrm>
          <a:solidFill>
            <a:srgbClr val="EE2C7B"/>
          </a:solidFill>
        </p:grpSpPr>
        <p:sp>
          <p:nvSpPr>
            <p:cNvPr id="7" name="Rectangle 6"/>
            <p:cNvSpPr/>
            <p:nvPr/>
          </p:nvSpPr>
          <p:spPr>
            <a:xfrm>
              <a:off x="800100" y="2895600"/>
              <a:ext cx="544830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914400" y="3092219"/>
              <a:ext cx="5105400" cy="2925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200" b="0" dirty="0">
                  <a:solidFill>
                    <a:schemeClr val="bg1"/>
                  </a:solidFill>
                  <a:latin typeface="+mn-lt"/>
                  <a:ea typeface="Helvetica Neue Thin"/>
                  <a:cs typeface="Helvetica Neue Thin"/>
                </a:rPr>
                <a:t>How long have you felt like this – is it an ongoing issue?</a:t>
              </a:r>
              <a:endParaRPr lang="en-US" sz="2200" b="0" dirty="0">
                <a:solidFill>
                  <a:schemeClr val="bg1"/>
                </a:solidFill>
                <a:latin typeface="+mn-lt"/>
                <a:ea typeface="Helvetica Neue Thin"/>
                <a:cs typeface="Helvetica Neue Thi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0100" y="3352800"/>
            <a:ext cx="5729305" cy="686579"/>
            <a:chOff x="800100" y="3810000"/>
            <a:chExt cx="5448300" cy="686579"/>
          </a:xfrm>
          <a:solidFill>
            <a:srgbClr val="EE2C7B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878168" y="3810779"/>
              <a:ext cx="5370232" cy="685800"/>
              <a:chOff x="878168" y="3810779"/>
              <a:chExt cx="5370232" cy="685800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878168" y="3810779"/>
                <a:ext cx="5370232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914400" y="4016788"/>
                <a:ext cx="5184505" cy="25000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171450" indent="-17145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•"/>
                  <a:defRPr sz="16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1pPr>
                <a:lvl2pPr marL="742950" indent="-28575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–"/>
                  <a:defRPr sz="16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2pPr>
                <a:lvl3pPr marL="1143000" indent="-22860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•"/>
                  <a:defRPr sz="14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3pPr>
                <a:lvl4pPr marL="1600200" indent="-22860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–"/>
                  <a:defRPr sz="12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4pPr>
                <a:lvl5pPr marL="2057400" indent="-22860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»"/>
                  <a:defRPr sz="12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200" dirty="0">
                    <a:solidFill>
                      <a:schemeClr val="bg1">
                        <a:lumMod val="95000"/>
                      </a:schemeClr>
                    </a:solidFill>
                  </a:rPr>
                  <a:t>Who do you feel you can go to for support?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00100" y="3810000"/>
              <a:ext cx="78068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0100" y="4266789"/>
            <a:ext cx="5729305" cy="686211"/>
            <a:chOff x="800100" y="4723989"/>
            <a:chExt cx="5448300" cy="686211"/>
          </a:xfrm>
          <a:solidFill>
            <a:srgbClr val="EE2C7B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844550" y="4723989"/>
              <a:ext cx="5403850" cy="685800"/>
              <a:chOff x="844550" y="4723989"/>
              <a:chExt cx="5403850" cy="685800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844550" y="4723989"/>
                <a:ext cx="540385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914400" y="4932751"/>
                <a:ext cx="5105398" cy="2160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Clr>
                    <a:srgbClr val="F69E21"/>
                  </a:buClr>
                  <a:buSzPct val="110000"/>
                  <a:buFont typeface="Arial" charset="0"/>
                  <a:buNone/>
                </a:pPr>
                <a:r>
                  <a:rPr lang="en-GB" sz="2200" b="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Helvetica Neue Thin"/>
                    <a:cs typeface="Helvetica Neue Thin"/>
                  </a:rPr>
                  <a:t>Are there any work related factors which are contributing to how you are feeling?</a:t>
                </a:r>
                <a:endParaRPr lang="en-US" sz="2200" b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Helvetica Neue Thin"/>
                  <a:cs typeface="Helvetica Neue Thin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800100" y="4724400"/>
              <a:ext cx="78068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0099" y="1536289"/>
            <a:ext cx="5729305" cy="685800"/>
            <a:chOff x="800100" y="1993489"/>
            <a:chExt cx="5448300" cy="685800"/>
          </a:xfrm>
          <a:solidFill>
            <a:srgbClr val="EE2C7B"/>
          </a:solidFill>
        </p:grpSpPr>
        <p:grpSp>
          <p:nvGrpSpPr>
            <p:cNvPr id="20" name="Group 19"/>
            <p:cNvGrpSpPr/>
            <p:nvPr/>
          </p:nvGrpSpPr>
          <p:grpSpPr>
            <a:xfrm>
              <a:off x="800100" y="1993489"/>
              <a:ext cx="5448300" cy="685800"/>
              <a:chOff x="800100" y="1993489"/>
              <a:chExt cx="5448300" cy="685800"/>
            </a:xfrm>
            <a:grpFill/>
          </p:grpSpPr>
          <p:sp>
            <p:nvSpPr>
              <p:cNvPr id="22" name="Rectangle 21"/>
              <p:cNvSpPr/>
              <p:nvPr/>
            </p:nvSpPr>
            <p:spPr>
              <a:xfrm>
                <a:off x="800100" y="1993489"/>
                <a:ext cx="54483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914400" y="2159403"/>
                <a:ext cx="4910602" cy="3293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171450" indent="-17145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•"/>
                  <a:defRPr sz="16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1pPr>
                <a:lvl2pPr marL="742950" indent="-28575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–"/>
                  <a:defRPr sz="16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2pPr>
                <a:lvl3pPr marL="1143000" indent="-22860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•"/>
                  <a:defRPr sz="14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3pPr>
                <a:lvl4pPr marL="1600200" indent="-22860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–"/>
                  <a:defRPr sz="12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4pPr>
                <a:lvl5pPr marL="2057400" indent="-228600" algn="l" defTabSz="457200" rtl="0" eaLnBrk="0" fontAlgn="base" hangingPunct="0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69E21"/>
                  </a:buClr>
                  <a:buFont typeface="Arial" charset="0"/>
                  <a:buChar char="»"/>
                  <a:defRPr sz="1200" kern="1200">
                    <a:solidFill>
                      <a:srgbClr val="7F7F7F"/>
                    </a:solidFill>
                    <a:latin typeface="+mn-lt"/>
                    <a:ea typeface="Helvetica Neue Thin"/>
                    <a:cs typeface="Helvetica Neue Thi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:r>
                  <a:rPr lang="en-GB" sz="2200" dirty="0">
                    <a:solidFill>
                      <a:schemeClr val="bg1"/>
                    </a:solidFill>
                  </a:rPr>
                  <a:t>How are you feeling at the moment?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12270" y="2057400"/>
              <a:ext cx="78068" cy="620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92566" y="5061592"/>
            <a:ext cx="5724291" cy="685800"/>
          </a:xfrm>
          <a:prstGeom prst="rect">
            <a:avLst/>
          </a:prstGeom>
          <a:solidFill>
            <a:srgbClr val="EE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66558" y="5257800"/>
            <a:ext cx="5650299" cy="281653"/>
          </a:xfrm>
          <a:prstGeom prst="rect">
            <a:avLst/>
          </a:prstGeom>
          <a:solidFill>
            <a:srgbClr val="EE2C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200" b="0" dirty="0">
                <a:solidFill>
                  <a:schemeClr val="bg1"/>
                </a:solidFill>
                <a:latin typeface="+mn-lt"/>
                <a:ea typeface="Helvetica Neue Thin"/>
                <a:cs typeface="Helvetica Neue Thin"/>
              </a:rPr>
              <a:t>Is there anything we can do to help?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0986" y="5061592"/>
            <a:ext cx="81774" cy="685800"/>
          </a:xfrm>
          <a:prstGeom prst="rect">
            <a:avLst/>
          </a:prstGeom>
          <a:solidFill>
            <a:srgbClr val="EE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897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mental health first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Mental Health First Aid (MHFA) is the help offered to a person:</a:t>
            </a:r>
          </a:p>
          <a:p>
            <a:r>
              <a:rPr lang="en-AU" dirty="0"/>
              <a:t>developing a mental health problem, or</a:t>
            </a:r>
          </a:p>
          <a:p>
            <a:r>
              <a:rPr lang="en-AU" dirty="0"/>
              <a:t>experiencing a mental health crisis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The first aid is given until: </a:t>
            </a:r>
          </a:p>
          <a:p>
            <a:r>
              <a:rPr lang="en-AU" dirty="0"/>
              <a:t>appropriate treatment and support are received, or </a:t>
            </a:r>
          </a:p>
          <a:p>
            <a:r>
              <a:rPr lang="en-AU" dirty="0"/>
              <a:t>until the crisis resolves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24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Mental Health First Aid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Standard MHFA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The MHFA course is a 12-hour course </a:t>
            </a:r>
          </a:p>
          <a:p>
            <a:r>
              <a:rPr lang="en-IE" sz="2400" dirty="0"/>
              <a:t>4 modules </a:t>
            </a:r>
          </a:p>
          <a:p>
            <a:r>
              <a:rPr lang="en-IE" sz="2400" dirty="0"/>
              <a:t>Skills based: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Signs and symptoms of mental health problems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What sort of help has been shown to be effective 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Framework for communication 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How to offer and provide initial help, and how to guide a person towards appropriate supportive help</a:t>
            </a:r>
          </a:p>
        </p:txBody>
      </p:sp>
    </p:spTree>
    <p:extLst>
      <p:ext uri="{BB962C8B-B14F-4D97-AF65-F5344CB8AC3E}">
        <p14:creationId xmlns:p14="http://schemas.microsoft.com/office/powerpoint/2010/main" val="3698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728059"/>
              </p:ext>
            </p:extLst>
          </p:nvPr>
        </p:nvGraphicFramePr>
        <p:xfrm>
          <a:off x="611560" y="980728"/>
          <a:ext cx="8280918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6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r>
                        <a:rPr lang="en-IE" sz="2400" dirty="0">
                          <a:latin typeface="Calibri" pitchFamily="34" charset="0"/>
                          <a:cs typeface="Calibri" pitchFamily="34" charset="0"/>
                        </a:rPr>
                        <a:t>Emerging mental health problems covered include:</a:t>
                      </a:r>
                    </a:p>
                  </a:txBody>
                  <a:tcPr marT="34290" marB="34290">
                    <a:solidFill>
                      <a:srgbClr val="EE2C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kern="120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Mental health crises covered include:</a:t>
                      </a:r>
                    </a:p>
                    <a:p>
                      <a:endParaRPr lang="en-IE" sz="1800" dirty="0">
                        <a:latin typeface="Corbel" panose="020B0503020204020204" pitchFamily="34" charset="0"/>
                      </a:endParaRPr>
                    </a:p>
                  </a:txBody>
                  <a:tcPr marT="34290" marB="34290">
                    <a:solidFill>
                      <a:srgbClr val="EE2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406"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Depression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Anxiety 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Psychosis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Substance Misuse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E" sz="1800" dirty="0">
                        <a:latin typeface="Corbel" panose="020B0503020204020204" pitchFamily="34" charset="0"/>
                      </a:endParaRPr>
                    </a:p>
                  </a:txBody>
                  <a:tcPr marT="34290" marB="34290">
                    <a:solidFill>
                      <a:srgbClr val="91C54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Suicidal thoughts and behaviours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Self-harm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Panic attacks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Traumatic events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Severe psychotic states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Severe effects of alcohol or other drug use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E" sz="2400" b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Aggressive behaviours</a:t>
                      </a:r>
                    </a:p>
                    <a:p>
                      <a:endParaRPr lang="en-IE" sz="1800" dirty="0">
                        <a:latin typeface="Corbel" panose="020B0503020204020204" pitchFamily="34" charset="0"/>
                      </a:endParaRPr>
                    </a:p>
                  </a:txBody>
                  <a:tcPr marT="34290" marB="34290">
                    <a:solidFill>
                      <a:srgbClr val="8EC6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33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640960" cy="1559328"/>
          </a:xfrm>
        </p:spPr>
        <p:txBody>
          <a:bodyPr>
            <a:noAutofit/>
          </a:bodyPr>
          <a:lstStyle/>
          <a:p>
            <a:r>
              <a:rPr lang="en-US" dirty="0"/>
              <a:t>As a result of MHFA training, participants demonstrate:</a:t>
            </a:r>
            <a:br>
              <a:rPr lang="en-US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6039"/>
            <a:ext cx="7886700" cy="3780923"/>
          </a:xfrm>
        </p:spPr>
        <p:txBody>
          <a:bodyPr>
            <a:normAutofit/>
          </a:bodyPr>
          <a:lstStyle/>
          <a:p>
            <a:r>
              <a:rPr lang="en-US" dirty="0"/>
              <a:t>Increased knowledge of how to provide MHFA</a:t>
            </a:r>
          </a:p>
          <a:p>
            <a:r>
              <a:rPr lang="en-US" dirty="0"/>
              <a:t>More positive attitudes to appropriate treatments</a:t>
            </a:r>
          </a:p>
          <a:p>
            <a:r>
              <a:rPr lang="en-US" dirty="0"/>
              <a:t>Decreased stigmatizing attitudes</a:t>
            </a:r>
          </a:p>
          <a:p>
            <a:r>
              <a:rPr lang="en-US" dirty="0"/>
              <a:t>More supportive behaviors to others</a:t>
            </a:r>
          </a:p>
          <a:p>
            <a:r>
              <a:rPr lang="en-US" dirty="0"/>
              <a:t>More confidence in providing support</a:t>
            </a:r>
          </a:p>
          <a:p>
            <a:r>
              <a:rPr lang="en-US" dirty="0"/>
              <a:t>When measured, studies also find improved mental health in participants.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16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05B2C7E-C69B-4155-9BE5-89FD9914C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115" y="957108"/>
            <a:ext cx="1192493" cy="486841"/>
          </a:xfrm>
          <a:prstGeom prst="rect">
            <a:avLst/>
          </a:prstGeom>
        </p:spPr>
      </p:pic>
      <p:pic>
        <p:nvPicPr>
          <p:cNvPr id="1034" name="Picture 10" descr="Image result for biomarin logo png">
            <a:extLst>
              <a:ext uri="{FF2B5EF4-FFF2-40B4-BE49-F238E27FC236}">
                <a16:creationId xmlns:a16="http://schemas.microsoft.com/office/drawing/2014/main" id="{8DFE398F-A567-44FC-A0D3-CD98EE02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98" y="5356173"/>
            <a:ext cx="1725514" cy="7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04" y="-1120336"/>
            <a:ext cx="2712541" cy="1062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" y="1868165"/>
            <a:ext cx="9079665" cy="28714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13" y="4747397"/>
            <a:ext cx="2808312" cy="43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84" y="4745141"/>
            <a:ext cx="2319288" cy="40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9" y="1972300"/>
            <a:ext cx="1456190" cy="499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47398"/>
            <a:ext cx="1691680" cy="423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9" y="4674067"/>
            <a:ext cx="1174594" cy="534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73" y="1292000"/>
            <a:ext cx="1937388" cy="232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3" y="4239091"/>
            <a:ext cx="1083767" cy="244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6" y="4361313"/>
            <a:ext cx="1319443" cy="394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76" y="1000158"/>
            <a:ext cx="792089" cy="594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86" y="3394521"/>
            <a:ext cx="1379202" cy="517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98" y="3144330"/>
            <a:ext cx="1564663" cy="319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81" y="1522378"/>
            <a:ext cx="1192493" cy="348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6CAA23-696F-413B-905A-2D06D13491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778" y="5216357"/>
            <a:ext cx="1835696" cy="355073"/>
          </a:xfrm>
          <a:prstGeom prst="rect">
            <a:avLst/>
          </a:prstGeom>
        </p:spPr>
      </p:pic>
      <p:pic>
        <p:nvPicPr>
          <p:cNvPr id="1026" name="Picture 2" descr="Image result for accenture logo png">
            <a:extLst>
              <a:ext uri="{FF2B5EF4-FFF2-40B4-BE49-F238E27FC236}">
                <a16:creationId xmlns:a16="http://schemas.microsoft.com/office/drawing/2014/main" id="{1D4FCB0D-0353-4441-B576-7DA32A0E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11" y="5278179"/>
            <a:ext cx="1686613" cy="34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exion logo png">
            <a:extLst>
              <a:ext uri="{FF2B5EF4-FFF2-40B4-BE49-F238E27FC236}">
                <a16:creationId xmlns:a16="http://schemas.microsoft.com/office/drawing/2014/main" id="{A4572991-F312-4456-BC1A-B69D8FFD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81" y="5278179"/>
            <a:ext cx="2179097" cy="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pmg logo png">
            <a:extLst>
              <a:ext uri="{FF2B5EF4-FFF2-40B4-BE49-F238E27FC236}">
                <a16:creationId xmlns:a16="http://schemas.microsoft.com/office/drawing/2014/main" id="{4BBB7817-FE25-4AC9-98B2-72BDAA44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03" y="5361307"/>
            <a:ext cx="1350694" cy="3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aa logo png">
            <a:extLst>
              <a:ext uri="{FF2B5EF4-FFF2-40B4-BE49-F238E27FC236}">
                <a16:creationId xmlns:a16="http://schemas.microsoft.com/office/drawing/2014/main" id="{34BC956F-1932-471E-AAED-588B5613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05" y="3574941"/>
            <a:ext cx="2471843" cy="5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anofi logo png">
            <a:extLst>
              <a:ext uri="{FF2B5EF4-FFF2-40B4-BE49-F238E27FC236}">
                <a16:creationId xmlns:a16="http://schemas.microsoft.com/office/drawing/2014/main" id="{08C8D182-D0FD-44F8-8F2B-0F9FC2F4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99" y="816708"/>
            <a:ext cx="907932" cy="6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william fry logo png">
            <a:extLst>
              <a:ext uri="{FF2B5EF4-FFF2-40B4-BE49-F238E27FC236}">
                <a16:creationId xmlns:a16="http://schemas.microsoft.com/office/drawing/2014/main" id="{225F061E-52F2-4DE2-AECC-F6C7AC6C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9" y="1462054"/>
            <a:ext cx="3081137" cy="5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4BFF1B-2848-45C6-8BD6-2DC5AEB336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01184" y="5566660"/>
            <a:ext cx="1430272" cy="3191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24471B-7FEB-4A8F-8D62-1442CD91A4B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60752" y="1399206"/>
            <a:ext cx="1083964" cy="402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7509A0-BAE4-4937-90B8-82DED6EAA24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5380" y="1391434"/>
            <a:ext cx="902873" cy="6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41567"/>
            <a:ext cx="5025823" cy="413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759856"/>
            <a:ext cx="7886700" cy="763422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Calibri" panose="020F0502020204030204" pitchFamily="34" charset="0"/>
              </a:rPr>
              <a:t>Creating a ‘whole Organisation’ training approach to support mental health for your managers and employees </a:t>
            </a:r>
            <a:br>
              <a:rPr lang="en-IE" dirty="0"/>
            </a:b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1691680" y="15567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260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683568" y="3861048"/>
            <a:ext cx="7886700" cy="1963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dirty="0">
              <a:hlinkClick r:id="" action="ppaction://noaction"/>
            </a:endParaRPr>
          </a:p>
          <a:p>
            <a:pPr marL="0" indent="0" algn="ctr">
              <a:buNone/>
            </a:pPr>
            <a:r>
              <a:rPr lang="en-US" altLang="en-US" dirty="0">
                <a:hlinkClick r:id="" action="ppaction://noaction"/>
              </a:rPr>
              <a:t>www.mhfaireland.ie</a:t>
            </a:r>
            <a:endParaRPr lang="en-US" altLang="en-US" dirty="0"/>
          </a:p>
          <a:p>
            <a:pPr marL="0" indent="0" algn="ctr">
              <a:buNone/>
            </a:pPr>
            <a:r>
              <a:rPr lang="en-US" altLang="en-US" dirty="0"/>
              <a:t>Tel. +353-1-2771458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6482" y="1700808"/>
            <a:ext cx="3180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>
                <a:solidFill>
                  <a:srgbClr val="92D05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065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3663" y="4127046"/>
            <a:ext cx="5271375" cy="1733483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algn="ctr" defTabSz="781903">
              <a:spcBef>
                <a:spcPts val="77"/>
              </a:spcBef>
            </a:pPr>
            <a:r>
              <a:rPr lang="en-IE" sz="2223" b="1" i="1" spc="64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lang="en-IE" sz="2223" spc="64" dirty="0">
                <a:solidFill>
                  <a:srgbClr val="FFFFFF"/>
                </a:solidFill>
                <a:latin typeface="Calibri"/>
                <a:cs typeface="Calibri"/>
              </a:rPr>
              <a:t>icbe.ie</a:t>
            </a:r>
            <a:endParaRPr sz="2223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781903">
              <a:spcBef>
                <a:spcPts val="43"/>
              </a:spcBef>
            </a:pPr>
            <a:endParaRPr sz="2266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781903"/>
            <a:r>
              <a:rPr sz="2223" b="1" i="1" spc="47" dirty="0">
                <a:solidFill>
                  <a:srgbClr val="FFFFFF"/>
                </a:solidFill>
                <a:latin typeface="Calibri"/>
                <a:cs typeface="Calibri"/>
              </a:rPr>
              <a:t>LinkedIn: </a:t>
            </a:r>
            <a:r>
              <a:rPr sz="2223" spc="4" dirty="0">
                <a:solidFill>
                  <a:srgbClr val="FFFFFF"/>
                </a:solidFill>
                <a:latin typeface="Calibri"/>
                <a:cs typeface="Calibri"/>
              </a:rPr>
              <a:t>Irish Centre </a:t>
            </a:r>
            <a:r>
              <a:rPr sz="2223" spc="-26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23" spc="17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223" spc="-1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23" spc="17" dirty="0">
                <a:solidFill>
                  <a:srgbClr val="FFFFFF"/>
                </a:solidFill>
                <a:latin typeface="Calibri"/>
                <a:cs typeface="Calibri"/>
              </a:rPr>
              <a:t>Excellence</a:t>
            </a:r>
            <a:endParaRPr sz="2223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781903">
              <a:spcBef>
                <a:spcPts val="43"/>
              </a:spcBef>
            </a:pPr>
            <a:endParaRPr sz="2266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781903"/>
            <a:r>
              <a:rPr sz="2223" b="1" i="1" spc="-4" dirty="0">
                <a:solidFill>
                  <a:srgbClr val="FFFFFF"/>
                </a:solidFill>
                <a:latin typeface="Calibri"/>
                <a:cs typeface="Calibri"/>
              </a:rPr>
              <a:t>Twitter:</a:t>
            </a:r>
            <a:r>
              <a:rPr sz="2223" b="1" i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23" spc="-13" dirty="0">
                <a:solidFill>
                  <a:srgbClr val="FFFFFF"/>
                </a:solidFill>
                <a:latin typeface="Calibri"/>
                <a:cs typeface="Calibri"/>
              </a:rPr>
              <a:t>@ICBE_Business</a:t>
            </a:r>
            <a:endParaRPr sz="222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3051" y="611353"/>
            <a:ext cx="5696695" cy="332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27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78981"/>
            <a:ext cx="2808312" cy="1093837"/>
          </a:xfrm>
        </p:spPr>
      </p:pic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" y="-99392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443254" y="-99392"/>
            <a:ext cx="3707904" cy="220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2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18462"/>
            <a:ext cx="864096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8EC640"/>
                </a:solidFill>
                <a:latin typeface="+mj-lt"/>
                <a:ea typeface="+mj-ea"/>
                <a:cs typeface="+mj-cs"/>
              </a:rPr>
              <a:t>Martin Gillick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8EC640"/>
                </a:solidFill>
                <a:latin typeface="+mj-lt"/>
                <a:ea typeface="+mj-ea"/>
                <a:cs typeface="+mj-cs"/>
              </a:rPr>
              <a:t>(MSc. Mental Health)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8EC640"/>
                </a:solidFill>
                <a:latin typeface="+mj-lt"/>
                <a:ea typeface="+mj-ea"/>
                <a:cs typeface="+mj-cs"/>
              </a:rPr>
              <a:t>Manager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8EC640"/>
                </a:solidFill>
                <a:latin typeface="+mj-lt"/>
                <a:ea typeface="+mj-ea"/>
                <a:cs typeface="+mj-cs"/>
              </a:rPr>
              <a:t>Mental health First Aid Ireland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06" y="4545819"/>
            <a:ext cx="1387777" cy="1692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1738298" cy="1909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0" y="5730727"/>
            <a:ext cx="32766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36045"/>
            <a:ext cx="1439298" cy="1094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81" y="4759714"/>
            <a:ext cx="1389915" cy="8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16736" y="2204864"/>
            <a:ext cx="6510527" cy="1997992"/>
          </a:xfrm>
        </p:spPr>
        <p:txBody>
          <a:bodyPr>
            <a:normAutofit fontScale="92500"/>
          </a:bodyPr>
          <a:lstStyle/>
          <a:p>
            <a:pPr algn="ctr"/>
            <a:r>
              <a:rPr lang="en-GB" sz="8000" b="1" dirty="0">
                <a:solidFill>
                  <a:srgbClr val="8EC640"/>
                </a:solidFill>
              </a:rPr>
              <a:t>Mental</a:t>
            </a:r>
            <a:r>
              <a:rPr lang="en-GB" sz="8000" b="1" dirty="0">
                <a:solidFill>
                  <a:srgbClr val="00B0F0"/>
                </a:solidFill>
              </a:rPr>
              <a:t> </a:t>
            </a:r>
            <a:r>
              <a:rPr lang="en-GB" sz="8000" b="1" dirty="0">
                <a:solidFill>
                  <a:srgbClr val="8EC640"/>
                </a:solidFill>
              </a:rPr>
              <a:t>Health?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28600" cy="228600"/>
          </a:xfrm>
        </p:spPr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2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4170" y="965088"/>
            <a:ext cx="5946750" cy="2971051"/>
          </a:xfrm>
        </p:spPr>
        <p:txBody>
          <a:bodyPr>
            <a:normAutofit/>
          </a:bodyPr>
          <a:lstStyle/>
          <a:p>
            <a:pPr algn="ctr"/>
            <a:endParaRPr lang="en-IE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AutoShape 4"/>
          <p:cNvSpPr>
            <a:spLocks/>
          </p:cNvSpPr>
          <p:nvPr/>
        </p:nvSpPr>
        <p:spPr bwMode="auto">
          <a:xfrm>
            <a:off x="1458661" y="5089090"/>
            <a:ext cx="6077546" cy="673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b="1" i="0" u="none">
                <a:ea typeface="+mn-ea"/>
              </a:rPr>
              <a:t>      </a:t>
            </a:r>
            <a:endParaRPr lang="en-US" altLang="en-US" i="0" u="none">
              <a:ea typeface="+mn-ea"/>
            </a:endParaRPr>
          </a:p>
        </p:txBody>
      </p:sp>
      <p:sp>
        <p:nvSpPr>
          <p:cNvPr id="95" name="AutoShape 6"/>
          <p:cNvSpPr>
            <a:spLocks/>
          </p:cNvSpPr>
          <p:nvPr/>
        </p:nvSpPr>
        <p:spPr bwMode="auto">
          <a:xfrm rot="20570984">
            <a:off x="249173" y="776900"/>
            <a:ext cx="2510275" cy="6264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ea typeface="+mn-ea"/>
              </a:rPr>
              <a:t>Depression</a:t>
            </a:r>
            <a:r>
              <a:rPr lang="en-US" altLang="en-US" sz="2500" i="0" u="none" dirty="0"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96" name="AutoShape 7"/>
          <p:cNvSpPr>
            <a:spLocks/>
          </p:cNvSpPr>
          <p:nvPr/>
        </p:nvSpPr>
        <p:spPr bwMode="auto">
          <a:xfrm rot="20570984">
            <a:off x="4799851" y="3442015"/>
            <a:ext cx="2134196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ea typeface="+mn-ea"/>
              </a:rPr>
              <a:t>Stress</a:t>
            </a:r>
            <a:r>
              <a:rPr lang="en-US" altLang="en-US" sz="2500" i="0" u="none" dirty="0"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97" name="AutoShape 8"/>
          <p:cNvSpPr>
            <a:spLocks/>
          </p:cNvSpPr>
          <p:nvPr/>
        </p:nvSpPr>
        <p:spPr bwMode="auto">
          <a:xfrm rot="20084882">
            <a:off x="827492" y="5541092"/>
            <a:ext cx="3393650" cy="7094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00B0F0"/>
                </a:solidFill>
                <a:ea typeface="+mn-ea"/>
              </a:rPr>
              <a:t>Schizophrenia</a:t>
            </a:r>
            <a:r>
              <a:rPr lang="en-US" altLang="en-US" sz="2500" i="0" u="none" dirty="0">
                <a:solidFill>
                  <a:srgbClr val="00B0F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00B0F0"/>
              </a:solidFill>
              <a:ea typeface="+mn-ea"/>
            </a:endParaRPr>
          </a:p>
        </p:txBody>
      </p:sp>
      <p:sp>
        <p:nvSpPr>
          <p:cNvPr id="98" name="AutoShape 9"/>
          <p:cNvSpPr>
            <a:spLocks/>
          </p:cNvSpPr>
          <p:nvPr/>
        </p:nvSpPr>
        <p:spPr bwMode="auto">
          <a:xfrm rot="20570984">
            <a:off x="1057448" y="2707282"/>
            <a:ext cx="1678893" cy="895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FF0000"/>
                </a:solidFill>
                <a:ea typeface="+mn-ea"/>
              </a:rPr>
              <a:t>Anxiety</a:t>
            </a:r>
            <a:r>
              <a:rPr lang="en-US" altLang="en-US" sz="2500" i="0" u="none" dirty="0">
                <a:solidFill>
                  <a:srgbClr val="FF000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99" name="AutoShape 10"/>
          <p:cNvSpPr>
            <a:spLocks/>
          </p:cNvSpPr>
          <p:nvPr/>
        </p:nvSpPr>
        <p:spPr bwMode="auto">
          <a:xfrm rot="513240">
            <a:off x="3246846" y="1792294"/>
            <a:ext cx="2133303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92D050"/>
                </a:solidFill>
                <a:ea typeface="+mn-ea"/>
              </a:rPr>
              <a:t>Bipolar Disorder</a:t>
            </a:r>
            <a:endParaRPr lang="en-US" altLang="en-US" i="0" u="none" dirty="0">
              <a:solidFill>
                <a:srgbClr val="92D050"/>
              </a:solidFill>
              <a:ea typeface="+mn-ea"/>
            </a:endParaRPr>
          </a:p>
        </p:txBody>
      </p:sp>
      <p:sp>
        <p:nvSpPr>
          <p:cNvPr id="100" name="AutoShape 11"/>
          <p:cNvSpPr>
            <a:spLocks/>
          </p:cNvSpPr>
          <p:nvPr/>
        </p:nvSpPr>
        <p:spPr bwMode="auto">
          <a:xfrm rot="20570984">
            <a:off x="5089125" y="4537373"/>
            <a:ext cx="2133303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FFC000"/>
                </a:solidFill>
                <a:ea typeface="+mn-ea"/>
              </a:rPr>
              <a:t>Panic Attacks </a:t>
            </a:r>
            <a:r>
              <a:rPr lang="en-US" altLang="en-US" sz="2500" i="0" u="none" dirty="0">
                <a:solidFill>
                  <a:srgbClr val="FFC00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FFC000"/>
              </a:solidFill>
              <a:ea typeface="+mn-ea"/>
            </a:endParaRPr>
          </a:p>
        </p:txBody>
      </p:sp>
      <p:sp>
        <p:nvSpPr>
          <p:cNvPr id="101" name="AutoShape 12"/>
          <p:cNvSpPr>
            <a:spLocks/>
          </p:cNvSpPr>
          <p:nvPr/>
        </p:nvSpPr>
        <p:spPr bwMode="auto">
          <a:xfrm rot="20570984">
            <a:off x="109997" y="3651642"/>
            <a:ext cx="2133302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00B0F0"/>
                </a:solidFill>
                <a:ea typeface="+mn-ea"/>
              </a:rPr>
              <a:t>Bulimia</a:t>
            </a:r>
            <a:r>
              <a:rPr lang="en-US" altLang="en-US" sz="2500" i="0" u="none" dirty="0">
                <a:solidFill>
                  <a:srgbClr val="00B0F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00B0F0"/>
              </a:solidFill>
              <a:ea typeface="+mn-ea"/>
            </a:endParaRPr>
          </a:p>
        </p:txBody>
      </p:sp>
      <p:sp>
        <p:nvSpPr>
          <p:cNvPr id="102" name="AutoShape 13"/>
          <p:cNvSpPr>
            <a:spLocks/>
          </p:cNvSpPr>
          <p:nvPr/>
        </p:nvSpPr>
        <p:spPr bwMode="auto">
          <a:xfrm rot="20570984">
            <a:off x="18845" y="3098802"/>
            <a:ext cx="2133302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ea typeface="+mn-ea"/>
              </a:rPr>
              <a:t>Anorexia</a:t>
            </a:r>
            <a:r>
              <a:rPr lang="en-US" altLang="en-US" sz="2500" i="0" u="none" dirty="0"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03" name="AutoShape 14"/>
          <p:cNvSpPr>
            <a:spLocks/>
          </p:cNvSpPr>
          <p:nvPr/>
        </p:nvSpPr>
        <p:spPr bwMode="auto">
          <a:xfrm>
            <a:off x="4812781" y="265083"/>
            <a:ext cx="3798998" cy="67392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00B0F0"/>
                </a:solidFill>
                <a:ea typeface="+mn-ea"/>
              </a:rPr>
              <a:t>Manic depression</a:t>
            </a:r>
            <a:r>
              <a:rPr lang="en-US" altLang="en-US" sz="2500" i="0" u="none" dirty="0">
                <a:solidFill>
                  <a:srgbClr val="00B0F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00B0F0"/>
              </a:solidFill>
              <a:ea typeface="+mn-ea"/>
            </a:endParaRPr>
          </a:p>
        </p:txBody>
      </p:sp>
      <p:sp>
        <p:nvSpPr>
          <p:cNvPr id="104" name="AutoShape 15"/>
          <p:cNvSpPr>
            <a:spLocks/>
          </p:cNvSpPr>
          <p:nvPr/>
        </p:nvSpPr>
        <p:spPr bwMode="auto">
          <a:xfrm rot="20570984">
            <a:off x="1280589" y="3768407"/>
            <a:ext cx="2133302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FFC000"/>
                </a:solidFill>
                <a:ea typeface="+mn-ea"/>
              </a:rPr>
              <a:t>Suicide</a:t>
            </a:r>
            <a:r>
              <a:rPr lang="en-US" altLang="en-US" sz="2500" i="0" u="none" dirty="0">
                <a:solidFill>
                  <a:srgbClr val="FFC00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FFC000"/>
              </a:solidFill>
              <a:ea typeface="+mn-ea"/>
            </a:endParaRPr>
          </a:p>
        </p:txBody>
      </p:sp>
      <p:sp>
        <p:nvSpPr>
          <p:cNvPr id="105" name="AutoShape 16"/>
          <p:cNvSpPr>
            <a:spLocks/>
          </p:cNvSpPr>
          <p:nvPr/>
        </p:nvSpPr>
        <p:spPr bwMode="auto">
          <a:xfrm rot="20570984">
            <a:off x="3561808" y="4665683"/>
            <a:ext cx="2134196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FFC000"/>
                </a:solidFill>
                <a:ea typeface="+mn-ea"/>
              </a:rPr>
              <a:t>Self-harm</a:t>
            </a:r>
            <a:r>
              <a:rPr lang="en-US" altLang="en-US" sz="2500" i="0" u="none" dirty="0">
                <a:solidFill>
                  <a:srgbClr val="FFC00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FFC000"/>
              </a:solidFill>
              <a:ea typeface="+mn-ea"/>
            </a:endParaRPr>
          </a:p>
        </p:txBody>
      </p:sp>
      <p:sp>
        <p:nvSpPr>
          <p:cNvPr id="106" name="AutoShape 17"/>
          <p:cNvSpPr>
            <a:spLocks/>
          </p:cNvSpPr>
          <p:nvPr/>
        </p:nvSpPr>
        <p:spPr bwMode="auto">
          <a:xfrm rot="21160697">
            <a:off x="1528125" y="4959693"/>
            <a:ext cx="2608308" cy="49353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>
                <a:solidFill>
                  <a:srgbClr val="FF6600"/>
                </a:solidFill>
                <a:ea typeface="+mn-ea"/>
              </a:rPr>
              <a:t>Hearing </a:t>
            </a:r>
            <a:r>
              <a:rPr lang="en-US" altLang="en-US" sz="3400" i="0" u="none" dirty="0">
                <a:solidFill>
                  <a:srgbClr val="FF6600"/>
                </a:solidFill>
                <a:ea typeface="+mn-ea"/>
              </a:rPr>
              <a:t>voices </a:t>
            </a:r>
            <a:r>
              <a:rPr lang="en-US" altLang="en-US" sz="2500" i="0" u="none" dirty="0">
                <a:solidFill>
                  <a:srgbClr val="FF660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FF6600"/>
              </a:solidFill>
              <a:ea typeface="+mn-ea"/>
            </a:endParaRPr>
          </a:p>
        </p:txBody>
      </p:sp>
      <p:sp>
        <p:nvSpPr>
          <p:cNvPr id="107" name="AutoShape 18"/>
          <p:cNvSpPr>
            <a:spLocks/>
          </p:cNvSpPr>
          <p:nvPr/>
        </p:nvSpPr>
        <p:spPr bwMode="auto">
          <a:xfrm>
            <a:off x="5567475" y="3069819"/>
            <a:ext cx="2942719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ea typeface="+mn-ea"/>
              </a:rPr>
              <a:t>Hallucinations </a:t>
            </a:r>
            <a:r>
              <a:rPr lang="en-US" altLang="en-US" sz="2500" i="0" u="none" dirty="0"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08" name="AutoShape 19"/>
          <p:cNvSpPr>
            <a:spLocks/>
          </p:cNvSpPr>
          <p:nvPr/>
        </p:nvSpPr>
        <p:spPr bwMode="auto">
          <a:xfrm rot="710749">
            <a:off x="6555347" y="903348"/>
            <a:ext cx="2456979" cy="796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92D050"/>
                </a:solidFill>
                <a:ea typeface="+mn-ea"/>
              </a:rPr>
              <a:t>Self-esteem</a:t>
            </a:r>
            <a:r>
              <a:rPr lang="en-US" altLang="en-US" sz="2500" i="0" u="none" dirty="0">
                <a:solidFill>
                  <a:srgbClr val="92D05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92D050"/>
              </a:solidFill>
              <a:ea typeface="+mn-ea"/>
            </a:endParaRPr>
          </a:p>
        </p:txBody>
      </p:sp>
      <p:sp>
        <p:nvSpPr>
          <p:cNvPr id="109" name="AutoShape 20"/>
          <p:cNvSpPr>
            <a:spLocks/>
          </p:cNvSpPr>
          <p:nvPr/>
        </p:nvSpPr>
        <p:spPr bwMode="auto">
          <a:xfrm rot="710749">
            <a:off x="5217610" y="4317723"/>
            <a:ext cx="3158638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Psychotherapy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10" name="AutoShape 21"/>
          <p:cNvSpPr>
            <a:spLocks/>
          </p:cNvSpPr>
          <p:nvPr/>
        </p:nvSpPr>
        <p:spPr bwMode="auto">
          <a:xfrm rot="375875">
            <a:off x="2250667" y="1028611"/>
            <a:ext cx="3031426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Hospitalization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11" name="AutoShape 22"/>
          <p:cNvSpPr>
            <a:spLocks/>
          </p:cNvSpPr>
          <p:nvPr/>
        </p:nvSpPr>
        <p:spPr bwMode="auto">
          <a:xfrm rot="375875">
            <a:off x="2961670" y="2977947"/>
            <a:ext cx="2701918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>
                <a:solidFill>
                  <a:srgbClr val="376092"/>
                </a:solidFill>
                <a:ea typeface="+mn-ea"/>
              </a:rPr>
              <a:t>Medication</a:t>
            </a:r>
            <a:r>
              <a:rPr lang="en-US" altLang="en-US" sz="2500" i="0" u="none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>
              <a:ea typeface="+mn-ea"/>
            </a:endParaRPr>
          </a:p>
        </p:txBody>
      </p:sp>
      <p:sp>
        <p:nvSpPr>
          <p:cNvPr id="112" name="AutoShape 23"/>
          <p:cNvSpPr>
            <a:spLocks/>
          </p:cNvSpPr>
          <p:nvPr/>
        </p:nvSpPr>
        <p:spPr bwMode="auto">
          <a:xfrm rot="375875">
            <a:off x="6115843" y="5685961"/>
            <a:ext cx="2132410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92D050"/>
                </a:solidFill>
                <a:ea typeface="+mn-ea"/>
              </a:rPr>
              <a:t>Prozac</a:t>
            </a:r>
            <a:r>
              <a:rPr lang="en-US" altLang="en-US" sz="2500" i="0" u="none" dirty="0">
                <a:solidFill>
                  <a:srgbClr val="92D05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92D050"/>
              </a:solidFill>
              <a:ea typeface="+mn-ea"/>
            </a:endParaRPr>
          </a:p>
        </p:txBody>
      </p:sp>
      <p:sp>
        <p:nvSpPr>
          <p:cNvPr id="113" name="AutoShape 24"/>
          <p:cNvSpPr>
            <a:spLocks/>
          </p:cNvSpPr>
          <p:nvPr/>
        </p:nvSpPr>
        <p:spPr bwMode="auto">
          <a:xfrm rot="375875">
            <a:off x="6283822" y="1533539"/>
            <a:ext cx="2134196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Recovery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14" name="AutoShape 25"/>
          <p:cNvSpPr>
            <a:spLocks/>
          </p:cNvSpPr>
          <p:nvPr/>
        </p:nvSpPr>
        <p:spPr bwMode="auto">
          <a:xfrm rot="375875">
            <a:off x="687875" y="2114975"/>
            <a:ext cx="2619364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Psychiatry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15" name="AutoShape 26"/>
          <p:cNvSpPr>
            <a:spLocks/>
          </p:cNvSpPr>
          <p:nvPr/>
        </p:nvSpPr>
        <p:spPr bwMode="auto">
          <a:xfrm rot="375875">
            <a:off x="2709253" y="5976763"/>
            <a:ext cx="2133302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Support groups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16" name="AutoShape 27"/>
          <p:cNvSpPr>
            <a:spLocks/>
          </p:cNvSpPr>
          <p:nvPr/>
        </p:nvSpPr>
        <p:spPr bwMode="auto">
          <a:xfrm>
            <a:off x="2788494" y="455628"/>
            <a:ext cx="2133302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Helplines 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17" name="AutoShape 28"/>
          <p:cNvSpPr>
            <a:spLocks/>
          </p:cNvSpPr>
          <p:nvPr/>
        </p:nvSpPr>
        <p:spPr bwMode="auto">
          <a:xfrm rot="375875">
            <a:off x="3960583" y="5629491"/>
            <a:ext cx="2134196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Help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18" name="AutoShape 29"/>
          <p:cNvSpPr>
            <a:spLocks/>
          </p:cNvSpPr>
          <p:nvPr/>
        </p:nvSpPr>
        <p:spPr bwMode="auto">
          <a:xfrm rot="375875">
            <a:off x="3526168" y="3754156"/>
            <a:ext cx="2134196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823634"/>
                </a:solidFill>
                <a:ea typeface="+mn-ea"/>
              </a:rPr>
              <a:t>Hope</a:t>
            </a:r>
            <a:r>
              <a:rPr lang="en-US" altLang="en-US" sz="2500" i="0" u="none" dirty="0">
                <a:solidFill>
                  <a:srgbClr val="823634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19" name="AutoShape 30"/>
          <p:cNvSpPr>
            <a:spLocks/>
          </p:cNvSpPr>
          <p:nvPr/>
        </p:nvSpPr>
        <p:spPr bwMode="auto">
          <a:xfrm rot="375875">
            <a:off x="5708809" y="6145699"/>
            <a:ext cx="2134196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823634"/>
                </a:solidFill>
                <a:ea typeface="+mn-ea"/>
              </a:rPr>
              <a:t>Wellness</a:t>
            </a:r>
            <a:r>
              <a:rPr lang="en-US" altLang="en-US" sz="2500" i="0" u="none" dirty="0">
                <a:solidFill>
                  <a:srgbClr val="823634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20" name="AutoShape 31"/>
          <p:cNvSpPr>
            <a:spLocks/>
          </p:cNvSpPr>
          <p:nvPr/>
        </p:nvSpPr>
        <p:spPr bwMode="auto">
          <a:xfrm rot="375875">
            <a:off x="2082405" y="1936829"/>
            <a:ext cx="2133303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>
                <a:solidFill>
                  <a:srgbClr val="823634"/>
                </a:solidFill>
                <a:ea typeface="+mn-ea"/>
              </a:rPr>
              <a:t>Stigma</a:t>
            </a:r>
            <a:r>
              <a:rPr lang="en-US" altLang="en-US" sz="2500" i="0" u="none">
                <a:solidFill>
                  <a:srgbClr val="823634"/>
                </a:solidFill>
                <a:ea typeface="+mn-ea"/>
              </a:rPr>
              <a:t> </a:t>
            </a:r>
            <a:endParaRPr lang="en-US" altLang="en-US" i="0" u="none">
              <a:ea typeface="+mn-ea"/>
            </a:endParaRPr>
          </a:p>
        </p:txBody>
      </p:sp>
      <p:sp>
        <p:nvSpPr>
          <p:cNvPr id="121" name="AutoShape 32"/>
          <p:cNvSpPr>
            <a:spLocks/>
          </p:cNvSpPr>
          <p:nvPr/>
        </p:nvSpPr>
        <p:spPr bwMode="auto">
          <a:xfrm rot="375875">
            <a:off x="4333696" y="1025909"/>
            <a:ext cx="4265521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 err="1">
                <a:solidFill>
                  <a:srgbClr val="823634"/>
                </a:solidFill>
                <a:ea typeface="+mn-ea"/>
              </a:rPr>
              <a:t>Institutionalisation</a:t>
            </a:r>
            <a:r>
              <a:rPr lang="en-US" altLang="en-US" sz="2500" i="0" u="none" dirty="0">
                <a:solidFill>
                  <a:srgbClr val="823634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22" name="AutoShape 33"/>
          <p:cNvSpPr>
            <a:spLocks/>
          </p:cNvSpPr>
          <p:nvPr/>
        </p:nvSpPr>
        <p:spPr bwMode="auto">
          <a:xfrm rot="375875">
            <a:off x="216578" y="4347311"/>
            <a:ext cx="1754693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92D050"/>
                </a:solidFill>
                <a:ea typeface="+mn-ea"/>
              </a:rPr>
              <a:t>Taboo</a:t>
            </a:r>
            <a:r>
              <a:rPr lang="en-US" altLang="en-US" sz="2500" i="0" u="none" dirty="0">
                <a:solidFill>
                  <a:srgbClr val="92D05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92D050"/>
              </a:solidFill>
              <a:ea typeface="+mn-ea"/>
            </a:endParaRPr>
          </a:p>
        </p:txBody>
      </p:sp>
      <p:sp>
        <p:nvSpPr>
          <p:cNvPr id="123" name="AutoShape 34"/>
          <p:cNvSpPr>
            <a:spLocks/>
          </p:cNvSpPr>
          <p:nvPr/>
        </p:nvSpPr>
        <p:spPr bwMode="auto">
          <a:xfrm rot="375875">
            <a:off x="6764113" y="3910455"/>
            <a:ext cx="2134196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92D050"/>
                </a:solidFill>
                <a:ea typeface="+mn-ea"/>
              </a:rPr>
              <a:t>Black dog</a:t>
            </a:r>
            <a:r>
              <a:rPr lang="en-US" altLang="en-US" sz="2500" i="0" u="none" dirty="0">
                <a:solidFill>
                  <a:srgbClr val="92D05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92D050"/>
              </a:solidFill>
              <a:ea typeface="+mn-ea"/>
            </a:endParaRPr>
          </a:p>
        </p:txBody>
      </p:sp>
      <p:sp>
        <p:nvSpPr>
          <p:cNvPr id="124" name="AutoShape 35"/>
          <p:cNvSpPr>
            <a:spLocks/>
          </p:cNvSpPr>
          <p:nvPr/>
        </p:nvSpPr>
        <p:spPr bwMode="auto">
          <a:xfrm rot="375875">
            <a:off x="3018154" y="5343963"/>
            <a:ext cx="1015993" cy="72880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>
                <a:solidFill>
                  <a:srgbClr val="823634"/>
                </a:solidFill>
                <a:ea typeface="+mn-ea"/>
              </a:rPr>
              <a:t>CBT</a:t>
            </a:r>
            <a:r>
              <a:rPr lang="en-US" altLang="en-US" sz="2500" i="0" u="none">
                <a:solidFill>
                  <a:srgbClr val="823634"/>
                </a:solidFill>
                <a:ea typeface="+mn-ea"/>
              </a:rPr>
              <a:t> </a:t>
            </a:r>
            <a:endParaRPr lang="en-US" altLang="en-US" i="0" u="none">
              <a:ea typeface="+mn-ea"/>
            </a:endParaRPr>
          </a:p>
        </p:txBody>
      </p:sp>
      <p:sp>
        <p:nvSpPr>
          <p:cNvPr id="125" name="AutoShape 36"/>
          <p:cNvSpPr>
            <a:spLocks/>
          </p:cNvSpPr>
          <p:nvPr/>
        </p:nvSpPr>
        <p:spPr bwMode="auto">
          <a:xfrm rot="20869226">
            <a:off x="1967311" y="3944244"/>
            <a:ext cx="2133303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ea typeface="+mn-ea"/>
              </a:rPr>
              <a:t>“Black Swan”</a:t>
            </a:r>
            <a:r>
              <a:rPr lang="en-US" altLang="en-US" sz="2500" i="0" u="none" dirty="0"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26" name="AutoShape 37"/>
          <p:cNvSpPr>
            <a:spLocks/>
          </p:cNvSpPr>
          <p:nvPr/>
        </p:nvSpPr>
        <p:spPr bwMode="auto">
          <a:xfrm rot="375875">
            <a:off x="5096016" y="2135331"/>
            <a:ext cx="2861201" cy="5875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823634"/>
                </a:solidFill>
                <a:ea typeface="+mn-ea"/>
              </a:rPr>
              <a:t>“A Beautiful Mind” </a:t>
            </a:r>
            <a:r>
              <a:rPr lang="en-US" altLang="en-US" sz="2500" i="0" u="none" dirty="0">
                <a:solidFill>
                  <a:srgbClr val="823634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27" name="AutoShape 38"/>
          <p:cNvSpPr>
            <a:spLocks/>
          </p:cNvSpPr>
          <p:nvPr/>
        </p:nvSpPr>
        <p:spPr bwMode="auto">
          <a:xfrm rot="21125017">
            <a:off x="-12590" y="1423332"/>
            <a:ext cx="2133303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92D050"/>
                </a:solidFill>
                <a:ea typeface="+mn-ea"/>
              </a:rPr>
              <a:t>Exercise</a:t>
            </a:r>
            <a:r>
              <a:rPr lang="en-US" altLang="en-US" sz="2500" i="0" u="none" dirty="0">
                <a:solidFill>
                  <a:srgbClr val="92D05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92D050"/>
              </a:solidFill>
              <a:ea typeface="+mn-ea"/>
            </a:endParaRPr>
          </a:p>
        </p:txBody>
      </p:sp>
      <p:sp>
        <p:nvSpPr>
          <p:cNvPr id="128" name="AutoShape 39"/>
          <p:cNvSpPr>
            <a:spLocks/>
          </p:cNvSpPr>
          <p:nvPr/>
        </p:nvSpPr>
        <p:spPr bwMode="auto">
          <a:xfrm rot="20673497">
            <a:off x="5114000" y="5104027"/>
            <a:ext cx="3107850" cy="6667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Concentration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29" name="AutoShape 40"/>
          <p:cNvSpPr>
            <a:spLocks/>
          </p:cNvSpPr>
          <p:nvPr/>
        </p:nvSpPr>
        <p:spPr bwMode="auto">
          <a:xfrm rot="513240">
            <a:off x="3692833" y="4311325"/>
            <a:ext cx="2133303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ea typeface="+mn-ea"/>
              </a:rPr>
              <a:t>Murder Suicide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130" name="AutoShape 41"/>
          <p:cNvSpPr>
            <a:spLocks/>
          </p:cNvSpPr>
          <p:nvPr/>
        </p:nvSpPr>
        <p:spPr bwMode="auto">
          <a:xfrm>
            <a:off x="2621027" y="-101088"/>
            <a:ext cx="6329117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E46C0A"/>
                </a:solidFill>
                <a:ea typeface="+mn-ea"/>
              </a:rPr>
              <a:t>One flew over the cuckoos nest</a:t>
            </a:r>
            <a:r>
              <a:rPr lang="en-US" altLang="en-US" sz="2500" i="0" u="none" dirty="0">
                <a:solidFill>
                  <a:srgbClr val="E46C0A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1673635" y="942285"/>
            <a:ext cx="5946750" cy="2971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Myriad Roman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IE" sz="9600" i="0" u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36"/>
          <p:cNvSpPr>
            <a:spLocks/>
          </p:cNvSpPr>
          <p:nvPr/>
        </p:nvSpPr>
        <p:spPr bwMode="auto">
          <a:xfrm rot="20869226">
            <a:off x="-66815" y="5135703"/>
            <a:ext cx="2133303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ea typeface="+mn-ea"/>
              </a:rPr>
              <a:t>“Black Swan”</a:t>
            </a:r>
            <a:r>
              <a:rPr lang="en-US" altLang="en-US" sz="2500" i="0" u="none" dirty="0"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45" name="AutoShape 8"/>
          <p:cNvSpPr>
            <a:spLocks/>
          </p:cNvSpPr>
          <p:nvPr/>
        </p:nvSpPr>
        <p:spPr bwMode="auto">
          <a:xfrm rot="20084882">
            <a:off x="2482263" y="3150150"/>
            <a:ext cx="3393650" cy="7094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00B0F0"/>
                </a:solidFill>
                <a:ea typeface="+mn-ea"/>
              </a:rPr>
              <a:t>Schizophrenia</a:t>
            </a:r>
            <a:r>
              <a:rPr lang="en-US" altLang="en-US" sz="2500" i="0" u="none" dirty="0">
                <a:solidFill>
                  <a:srgbClr val="00B0F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00B0F0"/>
              </a:solidFill>
              <a:ea typeface="+mn-ea"/>
            </a:endParaRPr>
          </a:p>
        </p:txBody>
      </p:sp>
      <p:sp>
        <p:nvSpPr>
          <p:cNvPr id="46" name="AutoShape 13"/>
          <p:cNvSpPr>
            <a:spLocks/>
          </p:cNvSpPr>
          <p:nvPr/>
        </p:nvSpPr>
        <p:spPr bwMode="auto">
          <a:xfrm rot="20570984">
            <a:off x="-29484" y="3097182"/>
            <a:ext cx="2133302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ea typeface="+mn-ea"/>
              </a:rPr>
              <a:t>Anorexia</a:t>
            </a:r>
            <a:r>
              <a:rPr lang="en-US" altLang="en-US" sz="2500" i="0" u="none" dirty="0"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  <p:sp>
        <p:nvSpPr>
          <p:cNvPr id="47" name="AutoShape 9"/>
          <p:cNvSpPr>
            <a:spLocks/>
          </p:cNvSpPr>
          <p:nvPr/>
        </p:nvSpPr>
        <p:spPr bwMode="auto">
          <a:xfrm rot="20570984">
            <a:off x="1514165" y="3166515"/>
            <a:ext cx="1678893" cy="895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FF0000"/>
                </a:solidFill>
                <a:ea typeface="+mn-ea"/>
              </a:rPr>
              <a:t>Anxiety</a:t>
            </a:r>
            <a:r>
              <a:rPr lang="en-US" altLang="en-US" sz="2500" i="0" u="none" dirty="0">
                <a:solidFill>
                  <a:srgbClr val="FF000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49" name="AutoShape 15"/>
          <p:cNvSpPr>
            <a:spLocks/>
          </p:cNvSpPr>
          <p:nvPr/>
        </p:nvSpPr>
        <p:spPr bwMode="auto">
          <a:xfrm rot="20570984">
            <a:off x="1076415" y="3754146"/>
            <a:ext cx="2133302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FFC000"/>
                </a:solidFill>
                <a:ea typeface="+mn-ea"/>
              </a:rPr>
              <a:t>Suicide</a:t>
            </a:r>
            <a:r>
              <a:rPr lang="en-US" altLang="en-US" sz="2500" i="0" u="none" dirty="0">
                <a:solidFill>
                  <a:srgbClr val="FFC000"/>
                </a:solidFill>
                <a:ea typeface="+mn-ea"/>
              </a:rPr>
              <a:t> </a:t>
            </a:r>
            <a:endParaRPr lang="en-US" altLang="en-US" i="0" u="none" dirty="0">
              <a:solidFill>
                <a:srgbClr val="FFC000"/>
              </a:solidFill>
              <a:ea typeface="+mn-ea"/>
            </a:endParaRPr>
          </a:p>
        </p:txBody>
      </p:sp>
      <p:sp>
        <p:nvSpPr>
          <p:cNvPr id="51" name="AutoShape 35"/>
          <p:cNvSpPr>
            <a:spLocks/>
          </p:cNvSpPr>
          <p:nvPr/>
        </p:nvSpPr>
        <p:spPr bwMode="auto">
          <a:xfrm rot="375875">
            <a:off x="7603327" y="5443283"/>
            <a:ext cx="1015993" cy="72880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>
                <a:solidFill>
                  <a:srgbClr val="823634"/>
                </a:solidFill>
                <a:ea typeface="+mn-ea"/>
              </a:rPr>
              <a:t>CBT</a:t>
            </a:r>
            <a:r>
              <a:rPr lang="en-US" altLang="en-US" sz="2500" i="0" u="none">
                <a:solidFill>
                  <a:srgbClr val="823634"/>
                </a:solidFill>
                <a:ea typeface="+mn-ea"/>
              </a:rPr>
              <a:t> </a:t>
            </a:r>
            <a:endParaRPr lang="en-US" altLang="en-US" i="0" u="none">
              <a:ea typeface="+mn-ea"/>
            </a:endParaRPr>
          </a:p>
        </p:txBody>
      </p:sp>
      <p:sp>
        <p:nvSpPr>
          <p:cNvPr id="52" name="AutoShape 28"/>
          <p:cNvSpPr>
            <a:spLocks/>
          </p:cNvSpPr>
          <p:nvPr/>
        </p:nvSpPr>
        <p:spPr bwMode="auto">
          <a:xfrm rot="375875">
            <a:off x="4492165" y="6353904"/>
            <a:ext cx="2134196" cy="1058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/>
          <a:lstStyle>
            <a:lvl1pPr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1300163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400" i="0" u="none" dirty="0">
                <a:solidFill>
                  <a:srgbClr val="376092"/>
                </a:solidFill>
                <a:ea typeface="+mn-ea"/>
              </a:rPr>
              <a:t>Help</a:t>
            </a:r>
            <a:r>
              <a:rPr lang="en-US" altLang="en-US" sz="2500" i="0" u="none" dirty="0">
                <a:solidFill>
                  <a:srgbClr val="376092"/>
                </a:solidFill>
                <a:ea typeface="+mn-ea"/>
              </a:rPr>
              <a:t> </a:t>
            </a:r>
            <a:endParaRPr lang="en-US" altLang="en-US" i="0" u="none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318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359A-2F2C-4BA4-B559-5C0DD4E2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8EC640"/>
                </a:solidFill>
              </a:rPr>
              <a:t>What is Mental Health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67961-2A52-41A9-9609-FB18971D799A}"/>
              </a:ext>
            </a:extLst>
          </p:cNvPr>
          <p:cNvSpPr txBox="1"/>
          <p:nvPr/>
        </p:nvSpPr>
        <p:spPr>
          <a:xfrm>
            <a:off x="628650" y="2852936"/>
            <a:ext cx="775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How we think, how we feel about ourselves and how that impacts on our ability to make the most of our potential in life</a:t>
            </a:r>
          </a:p>
        </p:txBody>
      </p:sp>
    </p:spTree>
    <p:extLst>
      <p:ext uri="{BB962C8B-B14F-4D97-AF65-F5344CB8AC3E}">
        <p14:creationId xmlns:p14="http://schemas.microsoft.com/office/powerpoint/2010/main" val="389388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arth, Planet, World, Globe, Sun, Aufgang Weltkugel">
            <a:extLst>
              <a:ext uri="{FF2B5EF4-FFF2-40B4-BE49-F238E27FC236}">
                <a16:creationId xmlns:a16="http://schemas.microsoft.com/office/drawing/2014/main" id="{5701D763-E324-0F4F-9EE8-68A98C626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48291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9D9990-447A-C440-A2C8-306DD4BDFA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11"/>
          <a:stretch/>
        </p:blipFill>
        <p:spPr>
          <a:xfrm>
            <a:off x="4100818" y="-16156"/>
            <a:ext cx="5043183" cy="69431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43666-6D3C-BA4C-90D2-13CF53BE0D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92080" y="1844824"/>
            <a:ext cx="3600400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chemeClr val="tx2"/>
                </a:solidFill>
              </a:rPr>
              <a:t>According to the World Health </a:t>
            </a:r>
            <a:r>
              <a:rPr lang="en-US" sz="2200" dirty="0" err="1">
                <a:solidFill>
                  <a:schemeClr val="tx2"/>
                </a:solidFill>
              </a:rPr>
              <a:t>Organisation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b="1" dirty="0">
                <a:solidFill>
                  <a:schemeClr val="tx2"/>
                </a:solidFill>
              </a:rPr>
              <a:t>450 million people </a:t>
            </a:r>
            <a:br>
              <a:rPr lang="en-US" sz="2200" b="1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are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AU" sz="2200" dirty="0">
                <a:solidFill>
                  <a:schemeClr val="tx2"/>
                </a:solidFill>
              </a:rPr>
              <a:t>experiencing a mental health problem right now.</a:t>
            </a:r>
            <a:endParaRPr lang="en-US" sz="22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Two thirds </a:t>
            </a:r>
            <a:r>
              <a:rPr lang="en-US" sz="2200" dirty="0">
                <a:solidFill>
                  <a:schemeClr val="tx2"/>
                </a:solidFill>
              </a:rPr>
              <a:t>will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never seek professional help.</a:t>
            </a:r>
          </a:p>
        </p:txBody>
      </p:sp>
    </p:spTree>
    <p:extLst>
      <p:ext uri="{BB962C8B-B14F-4D97-AF65-F5344CB8AC3E}">
        <p14:creationId xmlns:p14="http://schemas.microsoft.com/office/powerpoint/2010/main" val="35158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What is the cost of mental health to the economy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9094832"/>
              </p:ext>
            </p:extLst>
          </p:nvPr>
        </p:nvGraphicFramePr>
        <p:xfrm>
          <a:off x="685800" y="2132856"/>
          <a:ext cx="763061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57950" y="37170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OECD, 2018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B2A897-6166-4951-B042-7F127449CFB1}"/>
              </a:ext>
            </a:extLst>
          </p:cNvPr>
          <p:cNvSpPr txBox="1"/>
          <p:nvPr/>
        </p:nvSpPr>
        <p:spPr>
          <a:xfrm>
            <a:off x="2307565" y="4704661"/>
            <a:ext cx="4528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rgbClr val="8EC640"/>
                </a:solidFill>
              </a:rPr>
              <a:t>4% of Ireland’s GDP = €12.9 billon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F37CE-067B-4296-B141-170CD2F19828}"/>
              </a:ext>
            </a:extLst>
          </p:cNvPr>
          <p:cNvSpPr txBox="1"/>
          <p:nvPr/>
        </p:nvSpPr>
        <p:spPr>
          <a:xfrm>
            <a:off x="6300192" y="503669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CSO,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57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Increased errors, missing deadlines or forgetting tasks</a:t>
            </a:r>
          </a:p>
          <a:p>
            <a:r>
              <a:rPr lang="en-GB" dirty="0"/>
              <a:t>Taking on too much work and volunteering for every new project</a:t>
            </a:r>
          </a:p>
          <a:p>
            <a:r>
              <a:rPr lang="en-GB" dirty="0"/>
              <a:t>An employee who is normally punctual arriving late</a:t>
            </a:r>
          </a:p>
          <a:p>
            <a:r>
              <a:rPr lang="en-GB" dirty="0"/>
              <a:t>Working too many hours: first in, last out, sending e-mails out of hours or </a:t>
            </a:r>
            <a:r>
              <a:rPr lang="en-US" dirty="0"/>
              <a:t>while on leave</a:t>
            </a:r>
          </a:p>
          <a:p>
            <a:r>
              <a:rPr lang="en-US" dirty="0"/>
              <a:t>Increased sickness absence</a:t>
            </a:r>
          </a:p>
          <a:p>
            <a:r>
              <a:rPr lang="en-GB" dirty="0"/>
              <a:t>Being fixated with fair treatment and quick to use grievance procedures</a:t>
            </a:r>
          </a:p>
          <a:p>
            <a:r>
              <a:rPr lang="en-GB" dirty="0"/>
              <a:t>Tiredness and loss of humour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Signs to spot at work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2" t="600" r="9580" b="-600"/>
          <a:stretch/>
        </p:blipFill>
        <p:spPr>
          <a:xfrm>
            <a:off x="4644008" y="1508761"/>
            <a:ext cx="3816658" cy="39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4559</TotalTime>
  <Words>1053</Words>
  <Application>Microsoft Office PowerPoint</Application>
  <PresentationFormat>On-screen Show (4:3)</PresentationFormat>
  <Paragraphs>194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Helvetica</vt:lpstr>
      <vt:lpstr>Times New Roman</vt:lpstr>
      <vt:lpstr>Wingdings</vt:lpstr>
      <vt:lpstr>1_Office Theme</vt:lpstr>
      <vt:lpstr>Office Theme</vt:lpstr>
      <vt:lpstr>2_Office Theme</vt:lpstr>
      <vt:lpstr>WELCOME</vt:lpstr>
      <vt:lpstr>PowerPoint Presentation</vt:lpstr>
      <vt:lpstr>PowerPoint Presentation</vt:lpstr>
      <vt:lpstr>PowerPoint Presentation</vt:lpstr>
      <vt:lpstr>PowerPoint Presentation</vt:lpstr>
      <vt:lpstr>What is Mental Health ?</vt:lpstr>
      <vt:lpstr>PowerPoint Presentation</vt:lpstr>
      <vt:lpstr>What is the cost of mental health to the economy</vt:lpstr>
      <vt:lpstr>Signs to spot at work</vt:lpstr>
      <vt:lpstr>Useful questions to ask</vt:lpstr>
      <vt:lpstr>What is mental health first aid?</vt:lpstr>
      <vt:lpstr>Mental Health First Aid</vt:lpstr>
      <vt:lpstr>The Standard MHFA Course</vt:lpstr>
      <vt:lpstr>PowerPoint Presentation</vt:lpstr>
      <vt:lpstr>As a result of MHFA training, participants demonstrate: </vt:lpstr>
      <vt:lpstr>PowerPoint Presentation</vt:lpstr>
      <vt:lpstr>Creating a ‘whole Organisation’ training approach to support mental health for your managers and employees  </vt:lpstr>
      <vt:lpstr>PowerPoint Presentation</vt:lpstr>
      <vt:lpstr>PowerPoint Presentation</vt:lpstr>
    </vt:vector>
  </TitlesOfParts>
  <Company>SJOG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06.09.2019 YMHFAI CAMHS Schools Link Project</dc:title>
  <dc:creator>admin</dc:creator>
  <cp:lastModifiedBy>Grainne.Walsh@IDOMAIN.local</cp:lastModifiedBy>
  <cp:revision>284</cp:revision>
  <cp:lastPrinted>2021-02-12T14:23:03Z</cp:lastPrinted>
  <dcterms:created xsi:type="dcterms:W3CDTF">2016-10-05T15:55:41Z</dcterms:created>
  <dcterms:modified xsi:type="dcterms:W3CDTF">2021-08-13T08:46:10Z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06.09.2019 YMHFAI CAMHS Schools Link Project</vt:lpwstr>
  </property>
  <property fmtid="{D5CDD505-2E9C-101B-9397-08002B2CF9AE}" pid="3" name="SlideDescription">
    <vt:lpwstr/>
  </property>
</Properties>
</file>