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354" r:id="rId2"/>
    <p:sldId id="355" r:id="rId3"/>
    <p:sldId id="370" r:id="rId4"/>
    <p:sldId id="365" r:id="rId5"/>
    <p:sldId id="361" r:id="rId6"/>
    <p:sldId id="359" r:id="rId7"/>
    <p:sldId id="358" r:id="rId8"/>
    <p:sldId id="362" r:id="rId9"/>
    <p:sldId id="326" r:id="rId10"/>
    <p:sldId id="371" r:id="rId11"/>
    <p:sldId id="368" r:id="rId12"/>
    <p:sldId id="367" r:id="rId13"/>
    <p:sldId id="32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87AA"/>
    <a:srgbClr val="3791AD"/>
    <a:srgbClr val="448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2" autoAdjust="0"/>
    <p:restoredTop sz="92796" autoAdjust="0"/>
  </p:normalViewPr>
  <p:slideViewPr>
    <p:cSldViewPr>
      <p:cViewPr varScale="1">
        <p:scale>
          <a:sx n="58" d="100"/>
          <a:sy n="58" d="100"/>
        </p:scale>
        <p:origin x="17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D6B5-7D15-4967-933F-812AED768B52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noel@practicalleansolutions.com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245E3-BAC6-4B58-B478-1176F96E3C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163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803BC-5737-4E0D-8F8B-2249800D9B20}" type="datetimeFigureOut">
              <a:rPr lang="en-IE" smtClean="0"/>
              <a:pPr/>
              <a:t>08/12/2021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/>
              <a:t>noel@practicalleansolutions.com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E9B6-8FE9-4356-8C61-923169AD17F4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1185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F5E9B6-8FE9-4356-8C61-923169AD17F4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106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much is known about good Human practice, there remains many a gap between actual and potential performance. 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dirty="0"/>
              <a:t>&gt;90% lean implement stations are</a:t>
            </a:r>
            <a:r>
              <a:rPr lang="en-IE" baseline="0" dirty="0"/>
              <a:t> not successful</a:t>
            </a:r>
          </a:p>
          <a:p>
            <a:r>
              <a:rPr lang="en-IE" baseline="0" dirty="0"/>
              <a:t>The work of work is changing </a:t>
            </a:r>
          </a:p>
          <a:p>
            <a:r>
              <a:rPr lang="en-IE" baseline="0" dirty="0"/>
              <a:t>No 1 best way to manage people 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F5E9B6-8FE9-4356-8C61-923169AD17F4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6475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7590-6CEB-41B5-84DA-FC99EAD5276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9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E" altLang="en-US" dirty="0"/>
              <a:t>...in a work </a:t>
            </a:r>
            <a:r>
              <a:rPr lang="en-IE" altLang="en-US" dirty="0" err="1"/>
              <a:t>evironment</a:t>
            </a:r>
            <a:endParaRPr lang="en-IE" altLang="en-US" dirty="0"/>
          </a:p>
          <a:p>
            <a:endParaRPr lang="en-IE" altLang="en-US" dirty="0"/>
          </a:p>
          <a:p>
            <a:r>
              <a:rPr lang="en-IE" altLang="en-US" dirty="0"/>
              <a:t>Powerful communication tool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C631F6-6D72-4A06-9973-BEACA42B0B86}" type="slidenum">
              <a:rPr lang="en-IE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IE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99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2C909-0453-4F57-AE15-2A89A82DC1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2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Site CI visit story</a:t>
            </a:r>
          </a:p>
          <a:p>
            <a:r>
              <a:rPr lang="en-IE" dirty="0"/>
              <a:t>Create</a:t>
            </a:r>
            <a:r>
              <a:rPr lang="en-IE" baseline="0" dirty="0"/>
              <a:t> a sense of urgency. Managements responsibility to g</a:t>
            </a:r>
            <a:r>
              <a:rPr lang="en-IE" altLang="en-US" dirty="0"/>
              <a:t>et people excited. Work shouldn't be just about making a living – it</a:t>
            </a:r>
            <a:r>
              <a:rPr lang="en-IE" altLang="en-US" baseline="0" dirty="0"/>
              <a:t> </a:t>
            </a:r>
            <a:r>
              <a:rPr lang="en-IE" altLang="en-US" dirty="0"/>
              <a:t>should also be about making a difference,</a:t>
            </a:r>
            <a:r>
              <a:rPr lang="en-IE" altLang="en-US" baseline="0" dirty="0"/>
              <a:t> customers, employees, community.</a:t>
            </a:r>
            <a:r>
              <a:rPr lang="en-IE" altLang="en-US" dirty="0"/>
              <a:t> </a:t>
            </a:r>
          </a:p>
          <a:p>
            <a:r>
              <a:rPr lang="en-IE" dirty="0"/>
              <a:t>Work like a football match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F5E9B6-8FE9-4356-8C61-923169AD17F4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915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607590-6CEB-41B5-84DA-FC99EAD5276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See them as People not just Employees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F5E9B6-8FE9-4356-8C61-923169AD17F4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748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0773D5-2D30-4DD5-A74A-1A2F82BFA71B}" type="datetime1">
              <a:rPr lang="en-IE" smtClean="0"/>
              <a:pPr/>
              <a:t>08/12/2021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261D19-5AE3-43C3-B334-173FBA85C51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176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B65FE29-7FF4-421F-8E80-6EA4C428AFF3}" type="datetime1">
              <a:rPr lang="en-IE" smtClean="0"/>
              <a:pPr/>
              <a:t>08/12/2021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261D19-5AE3-43C3-B334-173FBA85C51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165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F971EA-7849-42E6-AA83-461EB5DC75B6}" type="datetime1">
              <a:rPr lang="en-IE" smtClean="0"/>
              <a:pPr/>
              <a:t>08/12/2021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261D19-5AE3-43C3-B334-173FBA85C51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443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A6A3C0B-1E6D-488A-8D71-10EA7B64C161}" type="datetime1">
              <a:rPr lang="en-IE" smtClean="0"/>
              <a:pPr/>
              <a:t>08/12/2021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261D19-5AE3-43C3-B334-173FBA85C51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85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D80CD5A-8243-4F42-8455-85DA01B98BAE}" type="datetime1">
              <a:rPr lang="en-IE" smtClean="0"/>
              <a:pPr/>
              <a:t>08/12/2021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261D19-5AE3-43C3-B334-173FBA85C51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807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2FC74EC-ED9B-4F3B-85AA-EF67174C9844}" type="datetime1">
              <a:rPr lang="en-IE" smtClean="0"/>
              <a:pPr/>
              <a:t>08/12/2021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261D19-5AE3-43C3-B334-173FBA85C51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731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D55E1C1-CE9C-42B2-A450-3A76AAF1DAEE}" type="datetime1">
              <a:rPr lang="en-IE" smtClean="0"/>
              <a:pPr/>
              <a:t>08/12/2021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261D19-5AE3-43C3-B334-173FBA85C51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78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AABF9F8-EADC-488A-8C2A-5885A32D63ED}" type="datetime1">
              <a:rPr lang="en-IE" smtClean="0"/>
              <a:pPr/>
              <a:t>08/12/2021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261D19-5AE3-43C3-B334-173FBA85C51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1390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0993EC-6657-4FDC-8044-21535D1BE35B}" type="datetime1">
              <a:rPr lang="en-IE" smtClean="0"/>
              <a:pPr/>
              <a:t>08/12/2021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261D19-5AE3-43C3-B334-173FBA85C51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152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32E6CE-0B55-4D52-9864-EA1D6CD15A80}" type="datetime1">
              <a:rPr lang="en-IE" smtClean="0"/>
              <a:pPr/>
              <a:t>08/12/2021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261D19-5AE3-43C3-B334-173FBA85C51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3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8A6E629-8E14-48F0-9DBD-6FF36A282107}" type="datetime1">
              <a:rPr lang="en-IE" smtClean="0"/>
              <a:pPr/>
              <a:t>08/12/2021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D261D19-5AE3-43C3-B334-173FBA85C511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837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92111"/>
            <a:ext cx="9144000" cy="5229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12160" y="63813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IE" dirty="0"/>
              <a:t>noel@practicalleansolutions.com 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85923"/>
            <a:ext cx="3428380" cy="67207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165304"/>
            <a:ext cx="914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64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24328" cy="692696"/>
          </a:xfrm>
        </p:spPr>
        <p:txBody>
          <a:bodyPr>
            <a:normAutofit fontScale="90000"/>
          </a:bodyPr>
          <a:lstStyle/>
          <a:p>
            <a:pPr marL="0" indent="0"/>
            <a:br>
              <a:rPr lang="en-IE" dirty="0"/>
            </a:br>
            <a:r>
              <a:rPr lang="en-IE" sz="4000" dirty="0">
                <a:latin typeface="+mn-lt"/>
              </a:rPr>
              <a:t>I.C.B.E. Lunchtime Bites Webinar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0152" y="1628800"/>
            <a:ext cx="2876298" cy="409410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800" y="4365104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Noel Hennessey</a:t>
            </a:r>
          </a:p>
          <a:p>
            <a:r>
              <a:rPr lang="en-GB" dirty="0"/>
              <a:t>Practical Lean Solutions </a:t>
            </a:r>
          </a:p>
          <a:p>
            <a:r>
              <a:rPr lang="en-GB" dirty="0"/>
              <a:t>07-12-21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77168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536" y="404664"/>
            <a:ext cx="9144000" cy="692696"/>
          </a:xfrm>
        </p:spPr>
        <p:txBody>
          <a:bodyPr>
            <a:normAutofit fontScale="90000"/>
          </a:bodyPr>
          <a:lstStyle/>
          <a:p>
            <a:pPr algn="l"/>
            <a:b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Toxic Boss		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352927" cy="15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813" dirty="0"/>
              <a:t>Have you ever had the misfortune to work with, or even worse, work for, someone with Dark Triad tendencies? </a:t>
            </a:r>
          </a:p>
          <a:p>
            <a:pPr marL="408222" indent="-408222"/>
            <a:endParaRPr lang="en-GB" sz="2813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578571"/>
            <a:ext cx="2247900" cy="3343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2589064"/>
            <a:ext cx="2409749" cy="333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of Lean Leaders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792111"/>
            <a:ext cx="8316416" cy="5229177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Knowledge &amp; experience of lean tools, systems, and principles</a:t>
            </a:r>
            <a:endParaRPr lang="en-IE" dirty="0"/>
          </a:p>
          <a:p>
            <a:pPr lvl="0"/>
            <a:r>
              <a:rPr lang="en-GB" dirty="0"/>
              <a:t>Visionary – the ability to develop, articulate &amp; communicate a vision for the future.</a:t>
            </a:r>
            <a:endParaRPr lang="en-IE" dirty="0"/>
          </a:p>
          <a:p>
            <a:pPr lvl="0"/>
            <a:r>
              <a:rPr lang="en-GB" dirty="0"/>
              <a:t>Impatient – a natural tendency towards change &amp; inventiveness</a:t>
            </a:r>
            <a:endParaRPr lang="en-IE" dirty="0"/>
          </a:p>
          <a:p>
            <a:pPr lvl="0"/>
            <a:r>
              <a:rPr lang="en-GB" dirty="0"/>
              <a:t>Influencer – uses a high level of personal impact to motivate others to join in creating a culture of change</a:t>
            </a:r>
            <a:endParaRPr lang="en-IE" dirty="0"/>
          </a:p>
          <a:p>
            <a:pPr lvl="0"/>
            <a:r>
              <a:rPr lang="en-GB" dirty="0"/>
              <a:t>Growth mind-set – a relentless desire for acquiring new knowledge &amp; skills</a:t>
            </a:r>
            <a:endParaRPr lang="en-IE" dirty="0"/>
          </a:p>
          <a:p>
            <a:pPr lvl="0"/>
            <a:r>
              <a:rPr lang="en-GB" dirty="0"/>
              <a:t>Empathy – understands that change is difficult for lots of people</a:t>
            </a:r>
            <a:endParaRPr lang="en-IE" dirty="0"/>
          </a:p>
          <a:p>
            <a:pPr lvl="0"/>
            <a:r>
              <a:rPr lang="en-GB" dirty="0"/>
              <a:t>Optimism – the ability to bounce back from disappointments &amp; see new opportunities </a:t>
            </a:r>
            <a:endParaRPr lang="en-IE" dirty="0"/>
          </a:p>
          <a:p>
            <a:pPr lvl="0"/>
            <a:r>
              <a:rPr lang="en-GB" dirty="0"/>
              <a:t>Coach &amp; Mentor – a genuine desire to help others achieve their full potential</a:t>
            </a:r>
            <a:endParaRPr lang="en-IE" dirty="0"/>
          </a:p>
          <a:p>
            <a:pPr lvl="0"/>
            <a:r>
              <a:rPr lang="en-GB" dirty="0"/>
              <a:t>Finisher – the ability, determination &amp; resilience to bring projects to completion</a:t>
            </a:r>
            <a:endParaRPr lang="en-IE" dirty="0"/>
          </a:p>
          <a:p>
            <a:pPr marL="0" indent="0">
              <a:buNone/>
            </a:pPr>
            <a:r>
              <a:rPr lang="en-IE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</p:spTree>
    <p:extLst>
      <p:ext uri="{BB962C8B-B14F-4D97-AF65-F5344CB8AC3E}">
        <p14:creationId xmlns:p14="http://schemas.microsoft.com/office/powerpoint/2010/main" val="41502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68" y="288032"/>
            <a:ext cx="9144000" cy="692696"/>
          </a:xfrm>
        </p:spPr>
        <p:txBody>
          <a:bodyPr/>
          <a:lstStyle/>
          <a:p>
            <a:r>
              <a:rPr lang="en-IE" dirty="0"/>
              <a:t>Values &amp; Behaviours of Lean Leaders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111" y="1124744"/>
            <a:ext cx="8139498" cy="36724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30120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i="1" dirty="0"/>
              <a:t>Always remember, Employee Engagement is a Contact Sport</a:t>
            </a:r>
          </a:p>
        </p:txBody>
      </p:sp>
    </p:spTree>
    <p:extLst>
      <p:ext uri="{BB962C8B-B14F-4D97-AF65-F5344CB8AC3E}">
        <p14:creationId xmlns:p14="http://schemas.microsoft.com/office/powerpoint/2010/main" val="2215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12577" y="-603448"/>
            <a:ext cx="9782807" cy="4525963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IE" b="1" cap="small" dirty="0">
              <a:solidFill>
                <a:srgbClr val="003399"/>
              </a:solidFill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IE" b="1" cap="small" dirty="0">
              <a:solidFill>
                <a:srgbClr val="003399"/>
              </a:solidFill>
              <a:latin typeface="Book Antiqua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IE" b="1" cap="small" dirty="0">
              <a:solidFill>
                <a:srgbClr val="003399"/>
              </a:solidFill>
              <a:latin typeface="Book Antiqua" pitchFamily="18" charset="0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IE" sz="8000" b="1" dirty="0">
                <a:solidFill>
                  <a:schemeClr val="accent5">
                    <a:lumMod val="75000"/>
                  </a:schemeClr>
                </a:solidFill>
                <a:latin typeface="Segoe Script" pitchFamily="34" charset="0"/>
              </a:rPr>
              <a:t>Thank You 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0"/>
            <a:ext cx="7086600" cy="6858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4000" b="1" cap="small" dirty="0">
              <a:solidFill>
                <a:srgbClr val="003399"/>
              </a:solidFill>
              <a:latin typeface="Book Antiqua" pitchFamily="18" charset="0"/>
              <a:ea typeface="+mj-ea"/>
              <a:cs typeface="+mj-cs"/>
            </a:endParaRPr>
          </a:p>
        </p:txBody>
      </p:sp>
      <p:pic>
        <p:nvPicPr>
          <p:cNvPr id="4" name="Picture 3" descr="Question-Mar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4824"/>
            <a:ext cx="3168352" cy="361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1553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625"/>
            <a:ext cx="9144000" cy="5976664"/>
          </a:xfrm>
        </p:spPr>
        <p:txBody>
          <a:bodyPr/>
          <a:lstStyle/>
          <a:p>
            <a:endParaRPr lang="en-IE" dirty="0"/>
          </a:p>
          <a:p>
            <a:endParaRPr lang="en-IE" dirty="0"/>
          </a:p>
          <a:p>
            <a:pPr lvl="3"/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pic>
        <p:nvPicPr>
          <p:cNvPr id="5" name="Picture 4" descr="1. Cartoon-Man-Scratching-Hea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2712678" cy="345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6"/>
          <p:cNvSpPr/>
          <p:nvPr/>
        </p:nvSpPr>
        <p:spPr>
          <a:xfrm>
            <a:off x="5220072" y="332656"/>
            <a:ext cx="3240360" cy="151216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i="1" dirty="0"/>
              <a:t>Hey Guy’s, Do we really need another book about lean?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297" y="3284984"/>
            <a:ext cx="1480567" cy="21118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284984"/>
            <a:ext cx="1480567" cy="211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46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692696"/>
          </a:xfrm>
        </p:spPr>
        <p:txBody>
          <a:bodyPr>
            <a:normAutofit fontScale="90000"/>
          </a:bodyPr>
          <a:lstStyle/>
          <a:p>
            <a:pPr algn="l"/>
            <a:b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 1: Employee Engagement Poll</a:t>
            </a:r>
            <a:b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242139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13" dirty="0"/>
              <a:t>On a scale of 1 to 5 please rate employee engagement within your organisation.</a:t>
            </a:r>
          </a:p>
          <a:p>
            <a:pPr marL="0" indent="0">
              <a:buNone/>
            </a:pPr>
            <a:r>
              <a:rPr lang="en-GB" sz="2813" dirty="0"/>
              <a:t> </a:t>
            </a:r>
          </a:p>
          <a:p>
            <a:pPr marL="0" indent="0">
              <a:buNone/>
            </a:pPr>
            <a:r>
              <a:rPr lang="en-GB" sz="2813" dirty="0"/>
              <a:t>5 – Highly engaged</a:t>
            </a:r>
          </a:p>
          <a:p>
            <a:pPr marL="0" indent="0">
              <a:buNone/>
            </a:pPr>
            <a:r>
              <a:rPr lang="en-GB" sz="2813" dirty="0"/>
              <a:t>4 – Slightly engaged</a:t>
            </a:r>
          </a:p>
          <a:p>
            <a:pPr marL="0" indent="0">
              <a:buNone/>
            </a:pPr>
            <a:r>
              <a:rPr lang="en-GB" sz="2813" dirty="0"/>
              <a:t>3 – Neither engaged or disengaged.</a:t>
            </a:r>
          </a:p>
          <a:p>
            <a:pPr marL="0" indent="0">
              <a:buNone/>
            </a:pPr>
            <a:r>
              <a:rPr lang="en-GB" sz="2813" dirty="0"/>
              <a:t>2 – Slightly disengaged </a:t>
            </a:r>
          </a:p>
          <a:p>
            <a:pPr marL="0" indent="0">
              <a:buNone/>
            </a:pPr>
            <a:r>
              <a:rPr lang="en-GB" sz="2813" dirty="0"/>
              <a:t>1 – Highly disengaged  </a:t>
            </a:r>
          </a:p>
          <a:p>
            <a:pPr marL="408222" indent="-408222"/>
            <a:endParaRPr lang="en-GB" sz="2813" dirty="0"/>
          </a:p>
          <a:p>
            <a:pPr marL="408222" indent="-408222"/>
            <a:endParaRPr lang="en-GB" sz="2813" dirty="0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 flipH="1">
            <a:off x="7546069" y="4077072"/>
            <a:ext cx="1346411" cy="2105673"/>
          </a:xfrm>
          <a:custGeom>
            <a:avLst/>
            <a:gdLst>
              <a:gd name="T0" fmla="*/ 195 w 200"/>
              <a:gd name="T1" fmla="*/ 269 h 313"/>
              <a:gd name="T2" fmla="*/ 182 w 200"/>
              <a:gd name="T3" fmla="*/ 199 h 313"/>
              <a:gd name="T4" fmla="*/ 180 w 200"/>
              <a:gd name="T5" fmla="*/ 167 h 313"/>
              <a:gd name="T6" fmla="*/ 180 w 200"/>
              <a:gd name="T7" fmla="*/ 142 h 313"/>
              <a:gd name="T8" fmla="*/ 177 w 200"/>
              <a:gd name="T9" fmla="*/ 101 h 313"/>
              <a:gd name="T10" fmla="*/ 168 w 200"/>
              <a:gd name="T11" fmla="*/ 37 h 313"/>
              <a:gd name="T12" fmla="*/ 169 w 200"/>
              <a:gd name="T13" fmla="*/ 20 h 313"/>
              <a:gd name="T14" fmla="*/ 157 w 200"/>
              <a:gd name="T15" fmla="*/ 2 h 313"/>
              <a:gd name="T16" fmla="*/ 156 w 200"/>
              <a:gd name="T17" fmla="*/ 1 h 313"/>
              <a:gd name="T18" fmla="*/ 149 w 200"/>
              <a:gd name="T19" fmla="*/ 0 h 313"/>
              <a:gd name="T20" fmla="*/ 143 w 200"/>
              <a:gd name="T21" fmla="*/ 3 h 313"/>
              <a:gd name="T22" fmla="*/ 137 w 200"/>
              <a:gd name="T23" fmla="*/ 13 h 313"/>
              <a:gd name="T24" fmla="*/ 136 w 200"/>
              <a:gd name="T25" fmla="*/ 17 h 313"/>
              <a:gd name="T26" fmla="*/ 135 w 200"/>
              <a:gd name="T27" fmla="*/ 36 h 313"/>
              <a:gd name="T28" fmla="*/ 134 w 200"/>
              <a:gd name="T29" fmla="*/ 50 h 313"/>
              <a:gd name="T30" fmla="*/ 113 w 200"/>
              <a:gd name="T31" fmla="*/ 63 h 313"/>
              <a:gd name="T32" fmla="*/ 101 w 200"/>
              <a:gd name="T33" fmla="*/ 57 h 313"/>
              <a:gd name="T34" fmla="*/ 80 w 200"/>
              <a:gd name="T35" fmla="*/ 42 h 313"/>
              <a:gd name="T36" fmla="*/ 30 w 200"/>
              <a:gd name="T37" fmla="*/ 27 h 313"/>
              <a:gd name="T38" fmla="*/ 13 w 200"/>
              <a:gd name="T39" fmla="*/ 35 h 313"/>
              <a:gd name="T40" fmla="*/ 16 w 200"/>
              <a:gd name="T41" fmla="*/ 181 h 313"/>
              <a:gd name="T42" fmla="*/ 7 w 200"/>
              <a:gd name="T43" fmla="*/ 249 h 313"/>
              <a:gd name="T44" fmla="*/ 1 w 200"/>
              <a:gd name="T45" fmla="*/ 291 h 313"/>
              <a:gd name="T46" fmla="*/ 28 w 200"/>
              <a:gd name="T47" fmla="*/ 179 h 313"/>
              <a:gd name="T48" fmla="*/ 38 w 200"/>
              <a:gd name="T49" fmla="*/ 256 h 313"/>
              <a:gd name="T50" fmla="*/ 41 w 200"/>
              <a:gd name="T51" fmla="*/ 289 h 313"/>
              <a:gd name="T52" fmla="*/ 48 w 200"/>
              <a:gd name="T53" fmla="*/ 313 h 313"/>
              <a:gd name="T54" fmla="*/ 46 w 200"/>
              <a:gd name="T55" fmla="*/ 294 h 313"/>
              <a:gd name="T56" fmla="*/ 64 w 200"/>
              <a:gd name="T57" fmla="*/ 172 h 313"/>
              <a:gd name="T58" fmla="*/ 121 w 200"/>
              <a:gd name="T59" fmla="*/ 294 h 313"/>
              <a:gd name="T60" fmla="*/ 148 w 200"/>
              <a:gd name="T61" fmla="*/ 296 h 313"/>
              <a:gd name="T62" fmla="*/ 174 w 200"/>
              <a:gd name="T63" fmla="*/ 300 h 313"/>
              <a:gd name="T64" fmla="*/ 198 w 200"/>
              <a:gd name="T65" fmla="*/ 299 h 313"/>
              <a:gd name="T66" fmla="*/ 135 w 200"/>
              <a:gd name="T67" fmla="*/ 9 h 313"/>
              <a:gd name="T68" fmla="*/ 22 w 200"/>
              <a:gd name="T69" fmla="*/ 178 h 313"/>
              <a:gd name="T70" fmla="*/ 33 w 200"/>
              <a:gd name="T71" fmla="*/ 176 h 313"/>
              <a:gd name="T72" fmla="*/ 118 w 200"/>
              <a:gd name="T73" fmla="*/ 287 h 313"/>
              <a:gd name="T74" fmla="*/ 133 w 200"/>
              <a:gd name="T75" fmla="*/ 281 h 313"/>
              <a:gd name="T76" fmla="*/ 130 w 200"/>
              <a:gd name="T77" fmla="*/ 282 h 313"/>
              <a:gd name="T78" fmla="*/ 128 w 200"/>
              <a:gd name="T79" fmla="*/ 285 h 313"/>
              <a:gd name="T80" fmla="*/ 126 w 200"/>
              <a:gd name="T81" fmla="*/ 285 h 313"/>
              <a:gd name="T82" fmla="*/ 93 w 200"/>
              <a:gd name="T83" fmla="*/ 158 h 313"/>
              <a:gd name="T84" fmla="*/ 78 w 200"/>
              <a:gd name="T85" fmla="*/ 51 h 313"/>
              <a:gd name="T86" fmla="*/ 99 w 200"/>
              <a:gd name="T87" fmla="*/ 77 h 313"/>
              <a:gd name="T88" fmla="*/ 113 w 200"/>
              <a:gd name="T89" fmla="*/ 97 h 313"/>
              <a:gd name="T90" fmla="*/ 89 w 200"/>
              <a:gd name="T91" fmla="*/ 103 h 313"/>
              <a:gd name="T92" fmla="*/ 106 w 200"/>
              <a:gd name="T93" fmla="*/ 108 h 313"/>
              <a:gd name="T94" fmla="*/ 124 w 200"/>
              <a:gd name="T95" fmla="*/ 124 h 313"/>
              <a:gd name="T96" fmla="*/ 121 w 200"/>
              <a:gd name="T97" fmla="*/ 154 h 313"/>
              <a:gd name="T98" fmla="*/ 134 w 200"/>
              <a:gd name="T99" fmla="*/ 244 h 313"/>
              <a:gd name="T100" fmla="*/ 108 w 200"/>
              <a:gd name="T101" fmla="*/ 101 h 313"/>
              <a:gd name="T102" fmla="*/ 146 w 200"/>
              <a:gd name="T103" fmla="*/ 45 h 313"/>
              <a:gd name="T104" fmla="*/ 145 w 200"/>
              <a:gd name="T105" fmla="*/ 50 h 313"/>
              <a:gd name="T106" fmla="*/ 158 w 200"/>
              <a:gd name="T107" fmla="*/ 2 h 313"/>
              <a:gd name="T108" fmla="*/ 171 w 200"/>
              <a:gd name="T109" fmla="*/ 287 h 313"/>
              <a:gd name="T110" fmla="*/ 163 w 200"/>
              <a:gd name="T111" fmla="*/ 291 h 313"/>
              <a:gd name="T112" fmla="*/ 158 w 200"/>
              <a:gd name="T113" fmla="*/ 273 h 313"/>
              <a:gd name="T114" fmla="*/ 164 w 200"/>
              <a:gd name="T115" fmla="*/ 251 h 313"/>
              <a:gd name="T116" fmla="*/ 198 w 200"/>
              <a:gd name="T117" fmla="*/ 289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0" h="313">
                <a:moveTo>
                  <a:pt x="199" y="295"/>
                </a:moveTo>
                <a:cubicBezTo>
                  <a:pt x="199" y="295"/>
                  <a:pt x="199" y="295"/>
                  <a:pt x="198" y="294"/>
                </a:cubicBezTo>
                <a:cubicBezTo>
                  <a:pt x="200" y="290"/>
                  <a:pt x="196" y="284"/>
                  <a:pt x="195" y="279"/>
                </a:cubicBezTo>
                <a:cubicBezTo>
                  <a:pt x="195" y="278"/>
                  <a:pt x="194" y="275"/>
                  <a:pt x="194" y="274"/>
                </a:cubicBezTo>
                <a:cubicBezTo>
                  <a:pt x="194" y="273"/>
                  <a:pt x="195" y="271"/>
                  <a:pt x="195" y="269"/>
                </a:cubicBezTo>
                <a:cubicBezTo>
                  <a:pt x="194" y="264"/>
                  <a:pt x="194" y="260"/>
                  <a:pt x="193" y="255"/>
                </a:cubicBezTo>
                <a:cubicBezTo>
                  <a:pt x="191" y="245"/>
                  <a:pt x="191" y="235"/>
                  <a:pt x="189" y="226"/>
                </a:cubicBezTo>
                <a:cubicBezTo>
                  <a:pt x="189" y="223"/>
                  <a:pt x="188" y="221"/>
                  <a:pt x="188" y="218"/>
                </a:cubicBezTo>
                <a:cubicBezTo>
                  <a:pt x="187" y="214"/>
                  <a:pt x="185" y="210"/>
                  <a:pt x="184" y="206"/>
                </a:cubicBezTo>
                <a:cubicBezTo>
                  <a:pt x="183" y="204"/>
                  <a:pt x="183" y="201"/>
                  <a:pt x="182" y="199"/>
                </a:cubicBezTo>
                <a:cubicBezTo>
                  <a:pt x="181" y="196"/>
                  <a:pt x="180" y="194"/>
                  <a:pt x="179" y="192"/>
                </a:cubicBezTo>
                <a:cubicBezTo>
                  <a:pt x="179" y="188"/>
                  <a:pt x="179" y="184"/>
                  <a:pt x="179" y="180"/>
                </a:cubicBezTo>
                <a:cubicBezTo>
                  <a:pt x="179" y="178"/>
                  <a:pt x="179" y="175"/>
                  <a:pt x="179" y="172"/>
                </a:cubicBezTo>
                <a:cubicBezTo>
                  <a:pt x="179" y="172"/>
                  <a:pt x="179" y="171"/>
                  <a:pt x="179" y="170"/>
                </a:cubicBezTo>
                <a:cubicBezTo>
                  <a:pt x="179" y="169"/>
                  <a:pt x="179" y="168"/>
                  <a:pt x="180" y="167"/>
                </a:cubicBezTo>
                <a:cubicBezTo>
                  <a:pt x="180" y="166"/>
                  <a:pt x="180" y="164"/>
                  <a:pt x="180" y="163"/>
                </a:cubicBezTo>
                <a:cubicBezTo>
                  <a:pt x="180" y="162"/>
                  <a:pt x="180" y="161"/>
                  <a:pt x="180" y="160"/>
                </a:cubicBezTo>
                <a:cubicBezTo>
                  <a:pt x="180" y="158"/>
                  <a:pt x="180" y="156"/>
                  <a:pt x="180" y="155"/>
                </a:cubicBezTo>
                <a:cubicBezTo>
                  <a:pt x="180" y="155"/>
                  <a:pt x="180" y="155"/>
                  <a:pt x="180" y="154"/>
                </a:cubicBezTo>
                <a:cubicBezTo>
                  <a:pt x="181" y="152"/>
                  <a:pt x="180" y="144"/>
                  <a:pt x="180" y="142"/>
                </a:cubicBezTo>
                <a:cubicBezTo>
                  <a:pt x="180" y="138"/>
                  <a:pt x="180" y="136"/>
                  <a:pt x="179" y="133"/>
                </a:cubicBezTo>
                <a:cubicBezTo>
                  <a:pt x="179" y="131"/>
                  <a:pt x="179" y="130"/>
                  <a:pt x="179" y="129"/>
                </a:cubicBezTo>
                <a:cubicBezTo>
                  <a:pt x="178" y="126"/>
                  <a:pt x="178" y="123"/>
                  <a:pt x="177" y="120"/>
                </a:cubicBezTo>
                <a:cubicBezTo>
                  <a:pt x="176" y="118"/>
                  <a:pt x="175" y="116"/>
                  <a:pt x="173" y="114"/>
                </a:cubicBezTo>
                <a:cubicBezTo>
                  <a:pt x="174" y="110"/>
                  <a:pt x="176" y="105"/>
                  <a:pt x="177" y="101"/>
                </a:cubicBezTo>
                <a:cubicBezTo>
                  <a:pt x="178" y="99"/>
                  <a:pt x="179" y="96"/>
                  <a:pt x="179" y="94"/>
                </a:cubicBezTo>
                <a:cubicBezTo>
                  <a:pt x="181" y="88"/>
                  <a:pt x="184" y="82"/>
                  <a:pt x="185" y="75"/>
                </a:cubicBezTo>
                <a:cubicBezTo>
                  <a:pt x="188" y="62"/>
                  <a:pt x="186" y="53"/>
                  <a:pt x="178" y="47"/>
                </a:cubicBezTo>
                <a:cubicBezTo>
                  <a:pt x="176" y="46"/>
                  <a:pt x="174" y="44"/>
                  <a:pt x="171" y="43"/>
                </a:cubicBezTo>
                <a:cubicBezTo>
                  <a:pt x="171" y="42"/>
                  <a:pt x="169" y="37"/>
                  <a:pt x="168" y="37"/>
                </a:cubicBezTo>
                <a:cubicBezTo>
                  <a:pt x="167" y="36"/>
                  <a:pt x="166" y="36"/>
                  <a:pt x="165" y="36"/>
                </a:cubicBezTo>
                <a:cubicBezTo>
                  <a:pt x="165" y="35"/>
                  <a:pt x="164" y="35"/>
                  <a:pt x="164" y="34"/>
                </a:cubicBezTo>
                <a:cubicBezTo>
                  <a:pt x="164" y="31"/>
                  <a:pt x="166" y="31"/>
                  <a:pt x="167" y="29"/>
                </a:cubicBezTo>
                <a:cubicBezTo>
                  <a:pt x="168" y="28"/>
                  <a:pt x="168" y="26"/>
                  <a:pt x="169" y="25"/>
                </a:cubicBezTo>
                <a:cubicBezTo>
                  <a:pt x="168" y="25"/>
                  <a:pt x="169" y="21"/>
                  <a:pt x="169" y="20"/>
                </a:cubicBezTo>
                <a:cubicBezTo>
                  <a:pt x="170" y="19"/>
                  <a:pt x="169" y="12"/>
                  <a:pt x="168" y="11"/>
                </a:cubicBezTo>
                <a:cubicBezTo>
                  <a:pt x="167" y="7"/>
                  <a:pt x="166" y="4"/>
                  <a:pt x="163" y="3"/>
                </a:cubicBezTo>
                <a:cubicBezTo>
                  <a:pt x="162" y="2"/>
                  <a:pt x="160" y="2"/>
                  <a:pt x="159" y="2"/>
                </a:cubicBezTo>
                <a:cubicBezTo>
                  <a:pt x="159" y="2"/>
                  <a:pt x="159" y="1"/>
                  <a:pt x="158" y="1"/>
                </a:cubicBezTo>
                <a:cubicBezTo>
                  <a:pt x="158" y="1"/>
                  <a:pt x="157" y="1"/>
                  <a:pt x="157" y="2"/>
                </a:cubicBezTo>
                <a:cubicBezTo>
                  <a:pt x="157" y="2"/>
                  <a:pt x="157" y="2"/>
                  <a:pt x="157" y="2"/>
                </a:cubicBezTo>
                <a:cubicBezTo>
                  <a:pt x="157" y="1"/>
                  <a:pt x="157" y="1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1"/>
                  <a:pt x="155" y="1"/>
                </a:cubicBezTo>
                <a:cubicBezTo>
                  <a:pt x="156" y="1"/>
                  <a:pt x="156" y="1"/>
                  <a:pt x="156" y="1"/>
                </a:cubicBezTo>
                <a:cubicBezTo>
                  <a:pt x="156" y="2"/>
                  <a:pt x="156" y="2"/>
                  <a:pt x="156" y="2"/>
                </a:cubicBezTo>
                <a:cubicBezTo>
                  <a:pt x="156" y="2"/>
                  <a:pt x="156" y="2"/>
                  <a:pt x="156" y="2"/>
                </a:cubicBezTo>
                <a:cubicBezTo>
                  <a:pt x="154" y="1"/>
                  <a:pt x="154" y="0"/>
                  <a:pt x="152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0" y="0"/>
                  <a:pt x="149" y="0"/>
                </a:cubicBezTo>
                <a:cubicBezTo>
                  <a:pt x="149" y="1"/>
                  <a:pt x="149" y="1"/>
                  <a:pt x="149" y="1"/>
                </a:cubicBezTo>
                <a:cubicBezTo>
                  <a:pt x="149" y="1"/>
                  <a:pt x="149" y="1"/>
                  <a:pt x="149" y="1"/>
                </a:cubicBezTo>
                <a:cubicBezTo>
                  <a:pt x="149" y="1"/>
                  <a:pt x="148" y="1"/>
                  <a:pt x="147" y="1"/>
                </a:cubicBezTo>
                <a:cubicBezTo>
                  <a:pt x="146" y="2"/>
                  <a:pt x="144" y="3"/>
                  <a:pt x="143" y="3"/>
                </a:cubicBezTo>
                <a:cubicBezTo>
                  <a:pt x="143" y="4"/>
                  <a:pt x="143" y="3"/>
                  <a:pt x="143" y="3"/>
                </a:cubicBezTo>
                <a:cubicBezTo>
                  <a:pt x="143" y="4"/>
                  <a:pt x="137" y="7"/>
                  <a:pt x="137" y="7"/>
                </a:cubicBezTo>
                <a:cubicBezTo>
                  <a:pt x="136" y="7"/>
                  <a:pt x="136" y="7"/>
                  <a:pt x="137" y="8"/>
                </a:cubicBezTo>
                <a:cubicBezTo>
                  <a:pt x="135" y="8"/>
                  <a:pt x="134" y="9"/>
                  <a:pt x="133" y="10"/>
                </a:cubicBezTo>
                <a:cubicBezTo>
                  <a:pt x="133" y="10"/>
                  <a:pt x="134" y="11"/>
                  <a:pt x="134" y="11"/>
                </a:cubicBezTo>
                <a:cubicBezTo>
                  <a:pt x="134" y="12"/>
                  <a:pt x="136" y="12"/>
                  <a:pt x="137" y="13"/>
                </a:cubicBezTo>
                <a:cubicBezTo>
                  <a:pt x="137" y="13"/>
                  <a:pt x="137" y="14"/>
                  <a:pt x="136" y="14"/>
                </a:cubicBezTo>
                <a:cubicBezTo>
                  <a:pt x="137" y="15"/>
                  <a:pt x="137" y="15"/>
                  <a:pt x="137" y="15"/>
                </a:cubicBezTo>
                <a:cubicBezTo>
                  <a:pt x="137" y="16"/>
                  <a:pt x="137" y="16"/>
                  <a:pt x="137" y="17"/>
                </a:cubicBezTo>
                <a:cubicBezTo>
                  <a:pt x="137" y="17"/>
                  <a:pt x="137" y="17"/>
                  <a:pt x="137" y="17"/>
                </a:cubicBezTo>
                <a:cubicBezTo>
                  <a:pt x="136" y="17"/>
                  <a:pt x="137" y="17"/>
                  <a:pt x="136" y="17"/>
                </a:cubicBezTo>
                <a:cubicBezTo>
                  <a:pt x="136" y="17"/>
                  <a:pt x="136" y="18"/>
                  <a:pt x="135" y="18"/>
                </a:cubicBezTo>
                <a:cubicBezTo>
                  <a:pt x="136" y="20"/>
                  <a:pt x="137" y="21"/>
                  <a:pt x="137" y="22"/>
                </a:cubicBezTo>
                <a:cubicBezTo>
                  <a:pt x="136" y="24"/>
                  <a:pt x="130" y="31"/>
                  <a:pt x="135" y="31"/>
                </a:cubicBezTo>
                <a:cubicBezTo>
                  <a:pt x="135" y="33"/>
                  <a:pt x="135" y="33"/>
                  <a:pt x="136" y="34"/>
                </a:cubicBezTo>
                <a:cubicBezTo>
                  <a:pt x="136" y="35"/>
                  <a:pt x="136" y="35"/>
                  <a:pt x="135" y="36"/>
                </a:cubicBezTo>
                <a:cubicBezTo>
                  <a:pt x="136" y="36"/>
                  <a:pt x="136" y="37"/>
                  <a:pt x="136" y="37"/>
                </a:cubicBezTo>
                <a:cubicBezTo>
                  <a:pt x="137" y="38"/>
                  <a:pt x="136" y="39"/>
                  <a:pt x="136" y="41"/>
                </a:cubicBezTo>
                <a:cubicBezTo>
                  <a:pt x="137" y="44"/>
                  <a:pt x="142" y="43"/>
                  <a:pt x="145" y="43"/>
                </a:cubicBezTo>
                <a:cubicBezTo>
                  <a:pt x="146" y="43"/>
                  <a:pt x="146" y="43"/>
                  <a:pt x="146" y="44"/>
                </a:cubicBezTo>
                <a:cubicBezTo>
                  <a:pt x="141" y="44"/>
                  <a:pt x="137" y="47"/>
                  <a:pt x="134" y="50"/>
                </a:cubicBezTo>
                <a:cubicBezTo>
                  <a:pt x="134" y="51"/>
                  <a:pt x="133" y="52"/>
                  <a:pt x="133" y="53"/>
                </a:cubicBezTo>
                <a:cubicBezTo>
                  <a:pt x="132" y="54"/>
                  <a:pt x="128" y="56"/>
                  <a:pt x="128" y="59"/>
                </a:cubicBezTo>
                <a:cubicBezTo>
                  <a:pt x="126" y="60"/>
                  <a:pt x="124" y="60"/>
                  <a:pt x="121" y="60"/>
                </a:cubicBezTo>
                <a:cubicBezTo>
                  <a:pt x="120" y="61"/>
                  <a:pt x="119" y="61"/>
                  <a:pt x="118" y="62"/>
                </a:cubicBezTo>
                <a:cubicBezTo>
                  <a:pt x="115" y="63"/>
                  <a:pt x="115" y="61"/>
                  <a:pt x="113" y="63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2" y="63"/>
                  <a:pt x="111" y="65"/>
                  <a:pt x="110" y="64"/>
                </a:cubicBezTo>
                <a:cubicBezTo>
                  <a:pt x="109" y="64"/>
                  <a:pt x="110" y="64"/>
                  <a:pt x="109" y="63"/>
                </a:cubicBezTo>
                <a:cubicBezTo>
                  <a:pt x="109" y="62"/>
                  <a:pt x="107" y="61"/>
                  <a:pt x="105" y="61"/>
                </a:cubicBezTo>
                <a:cubicBezTo>
                  <a:pt x="105" y="60"/>
                  <a:pt x="103" y="58"/>
                  <a:pt x="101" y="57"/>
                </a:cubicBezTo>
                <a:cubicBezTo>
                  <a:pt x="99" y="57"/>
                  <a:pt x="98" y="57"/>
                  <a:pt x="97" y="56"/>
                </a:cubicBezTo>
                <a:cubicBezTo>
                  <a:pt x="95" y="53"/>
                  <a:pt x="90" y="49"/>
                  <a:pt x="87" y="47"/>
                </a:cubicBezTo>
                <a:cubicBezTo>
                  <a:pt x="87" y="47"/>
                  <a:pt x="86" y="47"/>
                  <a:pt x="86" y="47"/>
                </a:cubicBezTo>
                <a:cubicBezTo>
                  <a:pt x="85" y="46"/>
                  <a:pt x="84" y="45"/>
                  <a:pt x="83" y="44"/>
                </a:cubicBezTo>
                <a:cubicBezTo>
                  <a:pt x="82" y="43"/>
                  <a:pt x="81" y="43"/>
                  <a:pt x="80" y="42"/>
                </a:cubicBezTo>
                <a:cubicBezTo>
                  <a:pt x="80" y="41"/>
                  <a:pt x="80" y="41"/>
                  <a:pt x="79" y="40"/>
                </a:cubicBezTo>
                <a:cubicBezTo>
                  <a:pt x="77" y="38"/>
                  <a:pt x="75" y="35"/>
                  <a:pt x="73" y="32"/>
                </a:cubicBezTo>
                <a:cubicBezTo>
                  <a:pt x="70" y="32"/>
                  <a:pt x="67" y="32"/>
                  <a:pt x="64" y="32"/>
                </a:cubicBezTo>
                <a:cubicBezTo>
                  <a:pt x="61" y="35"/>
                  <a:pt x="56" y="33"/>
                  <a:pt x="52" y="32"/>
                </a:cubicBezTo>
                <a:cubicBezTo>
                  <a:pt x="44" y="30"/>
                  <a:pt x="36" y="29"/>
                  <a:pt x="30" y="27"/>
                </a:cubicBezTo>
                <a:cubicBezTo>
                  <a:pt x="28" y="27"/>
                  <a:pt x="26" y="26"/>
                  <a:pt x="25" y="26"/>
                </a:cubicBezTo>
                <a:cubicBezTo>
                  <a:pt x="22" y="26"/>
                  <a:pt x="20" y="25"/>
                  <a:pt x="18" y="24"/>
                </a:cubicBezTo>
                <a:cubicBezTo>
                  <a:pt x="18" y="24"/>
                  <a:pt x="18" y="24"/>
                  <a:pt x="18" y="25"/>
                </a:cubicBezTo>
                <a:cubicBezTo>
                  <a:pt x="16" y="24"/>
                  <a:pt x="14" y="25"/>
                  <a:pt x="12" y="26"/>
                </a:cubicBezTo>
                <a:cubicBezTo>
                  <a:pt x="12" y="26"/>
                  <a:pt x="12" y="34"/>
                  <a:pt x="13" y="35"/>
                </a:cubicBezTo>
                <a:cubicBezTo>
                  <a:pt x="14" y="45"/>
                  <a:pt x="15" y="55"/>
                  <a:pt x="16" y="65"/>
                </a:cubicBezTo>
                <a:cubicBezTo>
                  <a:pt x="18" y="89"/>
                  <a:pt x="21" y="113"/>
                  <a:pt x="24" y="137"/>
                </a:cubicBezTo>
                <a:cubicBezTo>
                  <a:pt x="22" y="151"/>
                  <a:pt x="19" y="164"/>
                  <a:pt x="18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6" y="178"/>
                  <a:pt x="16" y="180"/>
                  <a:pt x="16" y="181"/>
                </a:cubicBezTo>
                <a:cubicBezTo>
                  <a:pt x="16" y="181"/>
                  <a:pt x="17" y="181"/>
                  <a:pt x="17" y="181"/>
                </a:cubicBezTo>
                <a:cubicBezTo>
                  <a:pt x="17" y="183"/>
                  <a:pt x="16" y="187"/>
                  <a:pt x="16" y="189"/>
                </a:cubicBezTo>
                <a:cubicBezTo>
                  <a:pt x="15" y="193"/>
                  <a:pt x="15" y="198"/>
                  <a:pt x="14" y="203"/>
                </a:cubicBezTo>
                <a:cubicBezTo>
                  <a:pt x="12" y="213"/>
                  <a:pt x="11" y="223"/>
                  <a:pt x="9" y="234"/>
                </a:cubicBezTo>
                <a:cubicBezTo>
                  <a:pt x="8" y="239"/>
                  <a:pt x="8" y="244"/>
                  <a:pt x="7" y="249"/>
                </a:cubicBezTo>
                <a:cubicBezTo>
                  <a:pt x="7" y="252"/>
                  <a:pt x="6" y="255"/>
                  <a:pt x="5" y="257"/>
                </a:cubicBezTo>
                <a:cubicBezTo>
                  <a:pt x="5" y="260"/>
                  <a:pt x="5" y="263"/>
                  <a:pt x="4" y="266"/>
                </a:cubicBezTo>
                <a:cubicBezTo>
                  <a:pt x="3" y="270"/>
                  <a:pt x="3" y="274"/>
                  <a:pt x="2" y="278"/>
                </a:cubicBezTo>
                <a:cubicBezTo>
                  <a:pt x="2" y="280"/>
                  <a:pt x="1" y="283"/>
                  <a:pt x="1" y="285"/>
                </a:cubicBezTo>
                <a:cubicBezTo>
                  <a:pt x="1" y="287"/>
                  <a:pt x="0" y="289"/>
                  <a:pt x="1" y="291"/>
                </a:cubicBezTo>
                <a:cubicBezTo>
                  <a:pt x="2" y="292"/>
                  <a:pt x="3" y="292"/>
                  <a:pt x="4" y="292"/>
                </a:cubicBezTo>
                <a:cubicBezTo>
                  <a:pt x="10" y="255"/>
                  <a:pt x="15" y="219"/>
                  <a:pt x="21" y="182"/>
                </a:cubicBezTo>
                <a:cubicBezTo>
                  <a:pt x="21" y="182"/>
                  <a:pt x="22" y="182"/>
                  <a:pt x="22" y="182"/>
                </a:cubicBezTo>
                <a:cubicBezTo>
                  <a:pt x="22" y="181"/>
                  <a:pt x="22" y="181"/>
                  <a:pt x="22" y="180"/>
                </a:cubicBezTo>
                <a:cubicBezTo>
                  <a:pt x="24" y="180"/>
                  <a:pt x="26" y="179"/>
                  <a:pt x="28" y="179"/>
                </a:cubicBezTo>
                <a:cubicBezTo>
                  <a:pt x="29" y="180"/>
                  <a:pt x="29" y="187"/>
                  <a:pt x="30" y="189"/>
                </a:cubicBezTo>
                <a:cubicBezTo>
                  <a:pt x="31" y="198"/>
                  <a:pt x="32" y="207"/>
                  <a:pt x="33" y="216"/>
                </a:cubicBezTo>
                <a:cubicBezTo>
                  <a:pt x="34" y="223"/>
                  <a:pt x="35" y="230"/>
                  <a:pt x="35" y="237"/>
                </a:cubicBezTo>
                <a:cubicBezTo>
                  <a:pt x="36" y="239"/>
                  <a:pt x="36" y="241"/>
                  <a:pt x="36" y="244"/>
                </a:cubicBezTo>
                <a:cubicBezTo>
                  <a:pt x="37" y="248"/>
                  <a:pt x="37" y="252"/>
                  <a:pt x="38" y="256"/>
                </a:cubicBezTo>
                <a:cubicBezTo>
                  <a:pt x="38" y="257"/>
                  <a:pt x="38" y="259"/>
                  <a:pt x="38" y="260"/>
                </a:cubicBezTo>
                <a:cubicBezTo>
                  <a:pt x="39" y="263"/>
                  <a:pt x="39" y="268"/>
                  <a:pt x="40" y="271"/>
                </a:cubicBezTo>
                <a:cubicBezTo>
                  <a:pt x="40" y="272"/>
                  <a:pt x="40" y="273"/>
                  <a:pt x="40" y="274"/>
                </a:cubicBezTo>
                <a:cubicBezTo>
                  <a:pt x="40" y="276"/>
                  <a:pt x="40" y="279"/>
                  <a:pt x="41" y="282"/>
                </a:cubicBezTo>
                <a:cubicBezTo>
                  <a:pt x="41" y="284"/>
                  <a:pt x="41" y="286"/>
                  <a:pt x="41" y="289"/>
                </a:cubicBezTo>
                <a:cubicBezTo>
                  <a:pt x="42" y="295"/>
                  <a:pt x="43" y="301"/>
                  <a:pt x="44" y="308"/>
                </a:cubicBezTo>
                <a:cubicBezTo>
                  <a:pt x="44" y="308"/>
                  <a:pt x="44" y="308"/>
                  <a:pt x="45" y="308"/>
                </a:cubicBezTo>
                <a:cubicBezTo>
                  <a:pt x="44" y="308"/>
                  <a:pt x="44" y="308"/>
                  <a:pt x="44" y="308"/>
                </a:cubicBezTo>
                <a:cubicBezTo>
                  <a:pt x="44" y="310"/>
                  <a:pt x="44" y="311"/>
                  <a:pt x="43" y="313"/>
                </a:cubicBezTo>
                <a:cubicBezTo>
                  <a:pt x="45" y="313"/>
                  <a:pt x="46" y="313"/>
                  <a:pt x="48" y="313"/>
                </a:cubicBezTo>
                <a:cubicBezTo>
                  <a:pt x="48" y="311"/>
                  <a:pt x="48" y="310"/>
                  <a:pt x="48" y="308"/>
                </a:cubicBezTo>
                <a:cubicBezTo>
                  <a:pt x="47" y="308"/>
                  <a:pt x="47" y="308"/>
                  <a:pt x="46" y="308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7" y="308"/>
                  <a:pt x="47" y="308"/>
                  <a:pt x="48" y="307"/>
                </a:cubicBezTo>
                <a:cubicBezTo>
                  <a:pt x="48" y="305"/>
                  <a:pt x="47" y="297"/>
                  <a:pt x="46" y="294"/>
                </a:cubicBezTo>
                <a:cubicBezTo>
                  <a:pt x="45" y="285"/>
                  <a:pt x="45" y="278"/>
                  <a:pt x="43" y="269"/>
                </a:cubicBezTo>
                <a:cubicBezTo>
                  <a:pt x="41" y="254"/>
                  <a:pt x="41" y="238"/>
                  <a:pt x="38" y="223"/>
                </a:cubicBezTo>
                <a:cubicBezTo>
                  <a:pt x="37" y="219"/>
                  <a:pt x="37" y="215"/>
                  <a:pt x="37" y="211"/>
                </a:cubicBezTo>
                <a:cubicBezTo>
                  <a:pt x="35" y="200"/>
                  <a:pt x="34" y="189"/>
                  <a:pt x="33" y="178"/>
                </a:cubicBezTo>
                <a:cubicBezTo>
                  <a:pt x="43" y="176"/>
                  <a:pt x="53" y="174"/>
                  <a:pt x="64" y="172"/>
                </a:cubicBezTo>
                <a:cubicBezTo>
                  <a:pt x="68" y="171"/>
                  <a:pt x="72" y="170"/>
                  <a:pt x="76" y="169"/>
                </a:cubicBezTo>
                <a:cubicBezTo>
                  <a:pt x="80" y="168"/>
                  <a:pt x="84" y="167"/>
                  <a:pt x="90" y="168"/>
                </a:cubicBezTo>
                <a:cubicBezTo>
                  <a:pt x="98" y="207"/>
                  <a:pt x="106" y="247"/>
                  <a:pt x="114" y="287"/>
                </a:cubicBezTo>
                <a:cubicBezTo>
                  <a:pt x="113" y="288"/>
                  <a:pt x="113" y="289"/>
                  <a:pt x="113" y="290"/>
                </a:cubicBezTo>
                <a:cubicBezTo>
                  <a:pt x="115" y="291"/>
                  <a:pt x="117" y="293"/>
                  <a:pt x="121" y="294"/>
                </a:cubicBezTo>
                <a:cubicBezTo>
                  <a:pt x="122" y="294"/>
                  <a:pt x="124" y="294"/>
                  <a:pt x="126" y="294"/>
                </a:cubicBezTo>
                <a:cubicBezTo>
                  <a:pt x="128" y="294"/>
                  <a:pt x="131" y="294"/>
                  <a:pt x="134" y="294"/>
                </a:cubicBezTo>
                <a:cubicBezTo>
                  <a:pt x="138" y="295"/>
                  <a:pt x="142" y="293"/>
                  <a:pt x="145" y="295"/>
                </a:cubicBezTo>
                <a:cubicBezTo>
                  <a:pt x="145" y="295"/>
                  <a:pt x="145" y="296"/>
                  <a:pt x="145" y="296"/>
                </a:cubicBezTo>
                <a:cubicBezTo>
                  <a:pt x="146" y="296"/>
                  <a:pt x="147" y="296"/>
                  <a:pt x="148" y="296"/>
                </a:cubicBezTo>
                <a:cubicBezTo>
                  <a:pt x="150" y="297"/>
                  <a:pt x="152" y="296"/>
                  <a:pt x="153" y="296"/>
                </a:cubicBezTo>
                <a:cubicBezTo>
                  <a:pt x="154" y="297"/>
                  <a:pt x="155" y="298"/>
                  <a:pt x="156" y="299"/>
                </a:cubicBezTo>
                <a:cubicBezTo>
                  <a:pt x="158" y="300"/>
                  <a:pt x="161" y="298"/>
                  <a:pt x="164" y="299"/>
                </a:cubicBezTo>
                <a:cubicBezTo>
                  <a:pt x="165" y="299"/>
                  <a:pt x="165" y="299"/>
                  <a:pt x="166" y="299"/>
                </a:cubicBezTo>
                <a:cubicBezTo>
                  <a:pt x="169" y="300"/>
                  <a:pt x="171" y="300"/>
                  <a:pt x="174" y="300"/>
                </a:cubicBezTo>
                <a:cubicBezTo>
                  <a:pt x="175" y="300"/>
                  <a:pt x="181" y="300"/>
                  <a:pt x="182" y="300"/>
                </a:cubicBezTo>
                <a:cubicBezTo>
                  <a:pt x="183" y="300"/>
                  <a:pt x="183" y="299"/>
                  <a:pt x="184" y="299"/>
                </a:cubicBezTo>
                <a:cubicBezTo>
                  <a:pt x="184" y="300"/>
                  <a:pt x="185" y="300"/>
                  <a:pt x="185" y="301"/>
                </a:cubicBezTo>
                <a:cubicBezTo>
                  <a:pt x="188" y="301"/>
                  <a:pt x="196" y="300"/>
                  <a:pt x="198" y="299"/>
                </a:cubicBezTo>
                <a:cubicBezTo>
                  <a:pt x="198" y="299"/>
                  <a:pt x="198" y="299"/>
                  <a:pt x="198" y="299"/>
                </a:cubicBezTo>
                <a:cubicBezTo>
                  <a:pt x="198" y="299"/>
                  <a:pt x="198" y="298"/>
                  <a:pt x="199" y="298"/>
                </a:cubicBezTo>
                <a:cubicBezTo>
                  <a:pt x="199" y="297"/>
                  <a:pt x="198" y="296"/>
                  <a:pt x="199" y="295"/>
                </a:cubicBezTo>
                <a:close/>
                <a:moveTo>
                  <a:pt x="135" y="9"/>
                </a:moveTo>
                <a:cubicBezTo>
                  <a:pt x="135" y="9"/>
                  <a:pt x="135" y="9"/>
                  <a:pt x="135" y="9"/>
                </a:cubicBezTo>
                <a:cubicBezTo>
                  <a:pt x="135" y="9"/>
                  <a:pt x="135" y="9"/>
                  <a:pt x="135" y="9"/>
                </a:cubicBezTo>
                <a:close/>
                <a:moveTo>
                  <a:pt x="25" y="155"/>
                </a:moveTo>
                <a:cubicBezTo>
                  <a:pt x="26" y="156"/>
                  <a:pt x="26" y="165"/>
                  <a:pt x="27" y="167"/>
                </a:cubicBezTo>
                <a:cubicBezTo>
                  <a:pt x="25" y="169"/>
                  <a:pt x="24" y="171"/>
                  <a:pt x="22" y="173"/>
                </a:cubicBezTo>
                <a:cubicBezTo>
                  <a:pt x="23" y="167"/>
                  <a:pt x="24" y="161"/>
                  <a:pt x="25" y="155"/>
                </a:cubicBezTo>
                <a:close/>
                <a:moveTo>
                  <a:pt x="22" y="178"/>
                </a:moveTo>
                <a:cubicBezTo>
                  <a:pt x="24" y="175"/>
                  <a:pt x="25" y="173"/>
                  <a:pt x="27" y="170"/>
                </a:cubicBezTo>
                <a:cubicBezTo>
                  <a:pt x="28" y="171"/>
                  <a:pt x="28" y="176"/>
                  <a:pt x="28" y="177"/>
                </a:cubicBezTo>
                <a:cubicBezTo>
                  <a:pt x="26" y="178"/>
                  <a:pt x="24" y="178"/>
                  <a:pt x="22" y="178"/>
                </a:cubicBezTo>
                <a:close/>
                <a:moveTo>
                  <a:pt x="75" y="168"/>
                </a:moveTo>
                <a:cubicBezTo>
                  <a:pt x="61" y="171"/>
                  <a:pt x="47" y="173"/>
                  <a:pt x="33" y="176"/>
                </a:cubicBezTo>
                <a:cubicBezTo>
                  <a:pt x="33" y="176"/>
                  <a:pt x="32" y="176"/>
                  <a:pt x="32" y="176"/>
                </a:cubicBezTo>
                <a:cubicBezTo>
                  <a:pt x="32" y="173"/>
                  <a:pt x="32" y="171"/>
                  <a:pt x="31" y="168"/>
                </a:cubicBezTo>
                <a:cubicBezTo>
                  <a:pt x="46" y="168"/>
                  <a:pt x="61" y="168"/>
                  <a:pt x="75" y="168"/>
                </a:cubicBezTo>
                <a:cubicBezTo>
                  <a:pt x="75" y="168"/>
                  <a:pt x="75" y="168"/>
                  <a:pt x="75" y="168"/>
                </a:cubicBezTo>
                <a:close/>
                <a:moveTo>
                  <a:pt x="118" y="287"/>
                </a:moveTo>
                <a:cubicBezTo>
                  <a:pt x="118" y="287"/>
                  <a:pt x="118" y="287"/>
                  <a:pt x="118" y="286"/>
                </a:cubicBezTo>
                <a:cubicBezTo>
                  <a:pt x="118" y="286"/>
                  <a:pt x="119" y="286"/>
                  <a:pt x="119" y="286"/>
                </a:cubicBezTo>
                <a:cubicBezTo>
                  <a:pt x="119" y="287"/>
                  <a:pt x="119" y="287"/>
                  <a:pt x="118" y="287"/>
                </a:cubicBezTo>
                <a:close/>
                <a:moveTo>
                  <a:pt x="133" y="281"/>
                </a:moveTo>
                <a:cubicBezTo>
                  <a:pt x="133" y="281"/>
                  <a:pt x="133" y="281"/>
                  <a:pt x="133" y="281"/>
                </a:cubicBezTo>
                <a:cubicBezTo>
                  <a:pt x="133" y="281"/>
                  <a:pt x="133" y="281"/>
                  <a:pt x="133" y="281"/>
                </a:cubicBezTo>
                <a:cubicBezTo>
                  <a:pt x="133" y="281"/>
                  <a:pt x="133" y="281"/>
                  <a:pt x="133" y="281"/>
                </a:cubicBezTo>
                <a:close/>
                <a:moveTo>
                  <a:pt x="132" y="281"/>
                </a:moveTo>
                <a:cubicBezTo>
                  <a:pt x="132" y="281"/>
                  <a:pt x="132" y="281"/>
                  <a:pt x="132" y="281"/>
                </a:cubicBezTo>
                <a:cubicBezTo>
                  <a:pt x="132" y="282"/>
                  <a:pt x="131" y="282"/>
                  <a:pt x="130" y="282"/>
                </a:cubicBezTo>
                <a:cubicBezTo>
                  <a:pt x="130" y="283"/>
                  <a:pt x="130" y="283"/>
                  <a:pt x="130" y="283"/>
                </a:cubicBezTo>
                <a:cubicBezTo>
                  <a:pt x="130" y="283"/>
                  <a:pt x="130" y="284"/>
                  <a:pt x="129" y="284"/>
                </a:cubicBezTo>
                <a:cubicBezTo>
                  <a:pt x="129" y="284"/>
                  <a:pt x="129" y="283"/>
                  <a:pt x="129" y="283"/>
                </a:cubicBezTo>
                <a:cubicBezTo>
                  <a:pt x="129" y="283"/>
                  <a:pt x="129" y="283"/>
                  <a:pt x="129" y="283"/>
                </a:cubicBezTo>
                <a:cubicBezTo>
                  <a:pt x="129" y="284"/>
                  <a:pt x="129" y="284"/>
                  <a:pt x="128" y="285"/>
                </a:cubicBezTo>
                <a:cubicBezTo>
                  <a:pt x="128" y="285"/>
                  <a:pt x="124" y="286"/>
                  <a:pt x="124" y="286"/>
                </a:cubicBezTo>
                <a:cubicBezTo>
                  <a:pt x="124" y="286"/>
                  <a:pt x="123" y="286"/>
                  <a:pt x="123" y="286"/>
                </a:cubicBezTo>
                <a:cubicBezTo>
                  <a:pt x="123" y="286"/>
                  <a:pt x="123" y="286"/>
                  <a:pt x="123" y="286"/>
                </a:cubicBezTo>
                <a:cubicBezTo>
                  <a:pt x="124" y="286"/>
                  <a:pt x="124" y="286"/>
                  <a:pt x="126" y="286"/>
                </a:cubicBezTo>
                <a:cubicBezTo>
                  <a:pt x="126" y="286"/>
                  <a:pt x="126" y="286"/>
                  <a:pt x="126" y="285"/>
                </a:cubicBezTo>
                <a:cubicBezTo>
                  <a:pt x="125" y="285"/>
                  <a:pt x="123" y="285"/>
                  <a:pt x="122" y="285"/>
                </a:cubicBezTo>
                <a:cubicBezTo>
                  <a:pt x="121" y="286"/>
                  <a:pt x="120" y="286"/>
                  <a:pt x="118" y="286"/>
                </a:cubicBezTo>
                <a:cubicBezTo>
                  <a:pt x="110" y="247"/>
                  <a:pt x="102" y="207"/>
                  <a:pt x="94" y="168"/>
                </a:cubicBezTo>
                <a:cubicBezTo>
                  <a:pt x="94" y="168"/>
                  <a:pt x="94" y="167"/>
                  <a:pt x="95" y="167"/>
                </a:cubicBezTo>
                <a:cubicBezTo>
                  <a:pt x="95" y="165"/>
                  <a:pt x="94" y="160"/>
                  <a:pt x="93" y="158"/>
                </a:cubicBezTo>
                <a:cubicBezTo>
                  <a:pt x="92" y="150"/>
                  <a:pt x="91" y="142"/>
                  <a:pt x="90" y="135"/>
                </a:cubicBezTo>
                <a:cubicBezTo>
                  <a:pt x="89" y="126"/>
                  <a:pt x="87" y="118"/>
                  <a:pt x="86" y="109"/>
                </a:cubicBezTo>
                <a:cubicBezTo>
                  <a:pt x="84" y="101"/>
                  <a:pt x="84" y="93"/>
                  <a:pt x="82" y="85"/>
                </a:cubicBezTo>
                <a:cubicBezTo>
                  <a:pt x="79" y="72"/>
                  <a:pt x="76" y="60"/>
                  <a:pt x="73" y="47"/>
                </a:cubicBezTo>
                <a:cubicBezTo>
                  <a:pt x="75" y="48"/>
                  <a:pt x="76" y="49"/>
                  <a:pt x="78" y="51"/>
                </a:cubicBezTo>
                <a:cubicBezTo>
                  <a:pt x="79" y="52"/>
                  <a:pt x="80" y="53"/>
                  <a:pt x="81" y="54"/>
                </a:cubicBezTo>
                <a:cubicBezTo>
                  <a:pt x="81" y="55"/>
                  <a:pt x="78" y="61"/>
                  <a:pt x="78" y="62"/>
                </a:cubicBezTo>
                <a:cubicBezTo>
                  <a:pt x="78" y="62"/>
                  <a:pt x="86" y="67"/>
                  <a:pt x="87" y="68"/>
                </a:cubicBezTo>
                <a:cubicBezTo>
                  <a:pt x="89" y="70"/>
                  <a:pt x="92" y="71"/>
                  <a:pt x="94" y="73"/>
                </a:cubicBezTo>
                <a:cubicBezTo>
                  <a:pt x="95" y="74"/>
                  <a:pt x="97" y="75"/>
                  <a:pt x="99" y="77"/>
                </a:cubicBezTo>
                <a:cubicBezTo>
                  <a:pt x="100" y="78"/>
                  <a:pt x="102" y="79"/>
                  <a:pt x="103" y="80"/>
                </a:cubicBezTo>
                <a:cubicBezTo>
                  <a:pt x="108" y="82"/>
                  <a:pt x="120" y="83"/>
                  <a:pt x="127" y="81"/>
                </a:cubicBezTo>
                <a:cubicBezTo>
                  <a:pt x="127" y="81"/>
                  <a:pt x="127" y="81"/>
                  <a:pt x="127" y="81"/>
                </a:cubicBezTo>
                <a:cubicBezTo>
                  <a:pt x="127" y="88"/>
                  <a:pt x="127" y="94"/>
                  <a:pt x="127" y="100"/>
                </a:cubicBezTo>
                <a:cubicBezTo>
                  <a:pt x="121" y="101"/>
                  <a:pt x="118" y="99"/>
                  <a:pt x="113" y="97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2" y="95"/>
                  <a:pt x="104" y="95"/>
                  <a:pt x="103" y="96"/>
                </a:cubicBezTo>
                <a:cubicBezTo>
                  <a:pt x="102" y="96"/>
                  <a:pt x="102" y="96"/>
                  <a:pt x="102" y="97"/>
                </a:cubicBezTo>
                <a:cubicBezTo>
                  <a:pt x="101" y="97"/>
                  <a:pt x="99" y="98"/>
                  <a:pt x="99" y="99"/>
                </a:cubicBezTo>
                <a:cubicBezTo>
                  <a:pt x="95" y="100"/>
                  <a:pt x="92" y="102"/>
                  <a:pt x="89" y="103"/>
                </a:cubicBezTo>
                <a:cubicBezTo>
                  <a:pt x="89" y="103"/>
                  <a:pt x="89" y="104"/>
                  <a:pt x="89" y="104"/>
                </a:cubicBezTo>
                <a:cubicBezTo>
                  <a:pt x="91" y="105"/>
                  <a:pt x="97" y="102"/>
                  <a:pt x="100" y="101"/>
                </a:cubicBezTo>
                <a:cubicBezTo>
                  <a:pt x="100" y="102"/>
                  <a:pt x="100" y="102"/>
                  <a:pt x="100" y="103"/>
                </a:cubicBezTo>
                <a:cubicBezTo>
                  <a:pt x="101" y="103"/>
                  <a:pt x="102" y="104"/>
                  <a:pt x="104" y="104"/>
                </a:cubicBezTo>
                <a:cubicBezTo>
                  <a:pt x="103" y="107"/>
                  <a:pt x="105" y="107"/>
                  <a:pt x="106" y="108"/>
                </a:cubicBezTo>
                <a:cubicBezTo>
                  <a:pt x="110" y="112"/>
                  <a:pt x="114" y="114"/>
                  <a:pt x="121" y="112"/>
                </a:cubicBezTo>
                <a:cubicBezTo>
                  <a:pt x="122" y="113"/>
                  <a:pt x="123" y="123"/>
                  <a:pt x="123" y="12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23" y="125"/>
                  <a:pt x="124" y="125"/>
                  <a:pt x="124" y="125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24" y="123"/>
                  <a:pt x="124" y="123"/>
                  <a:pt x="124" y="123"/>
                </a:cubicBezTo>
                <a:cubicBezTo>
                  <a:pt x="124" y="128"/>
                  <a:pt x="124" y="131"/>
                  <a:pt x="123" y="135"/>
                </a:cubicBezTo>
                <a:cubicBezTo>
                  <a:pt x="123" y="138"/>
                  <a:pt x="122" y="142"/>
                  <a:pt x="122" y="146"/>
                </a:cubicBezTo>
                <a:cubicBezTo>
                  <a:pt x="122" y="149"/>
                  <a:pt x="121" y="151"/>
                  <a:pt x="121" y="154"/>
                </a:cubicBezTo>
                <a:cubicBezTo>
                  <a:pt x="122" y="154"/>
                  <a:pt x="122" y="155"/>
                  <a:pt x="123" y="155"/>
                </a:cubicBezTo>
                <a:cubicBezTo>
                  <a:pt x="124" y="154"/>
                  <a:pt x="124" y="154"/>
                  <a:pt x="126" y="154"/>
                </a:cubicBezTo>
                <a:cubicBezTo>
                  <a:pt x="126" y="167"/>
                  <a:pt x="129" y="179"/>
                  <a:pt x="130" y="190"/>
                </a:cubicBezTo>
                <a:cubicBezTo>
                  <a:pt x="131" y="194"/>
                  <a:pt x="131" y="198"/>
                  <a:pt x="131" y="202"/>
                </a:cubicBezTo>
                <a:cubicBezTo>
                  <a:pt x="132" y="216"/>
                  <a:pt x="133" y="230"/>
                  <a:pt x="134" y="244"/>
                </a:cubicBezTo>
                <a:cubicBezTo>
                  <a:pt x="135" y="247"/>
                  <a:pt x="134" y="249"/>
                  <a:pt x="135" y="251"/>
                </a:cubicBezTo>
                <a:cubicBezTo>
                  <a:pt x="136" y="252"/>
                  <a:pt x="137" y="255"/>
                  <a:pt x="137" y="257"/>
                </a:cubicBezTo>
                <a:cubicBezTo>
                  <a:pt x="136" y="259"/>
                  <a:pt x="136" y="262"/>
                  <a:pt x="136" y="264"/>
                </a:cubicBezTo>
                <a:cubicBezTo>
                  <a:pt x="137" y="272"/>
                  <a:pt x="136" y="278"/>
                  <a:pt x="132" y="281"/>
                </a:cubicBezTo>
                <a:close/>
                <a:moveTo>
                  <a:pt x="108" y="101"/>
                </a:moveTo>
                <a:cubicBezTo>
                  <a:pt x="108" y="101"/>
                  <a:pt x="108" y="101"/>
                  <a:pt x="108" y="101"/>
                </a:cubicBezTo>
                <a:cubicBezTo>
                  <a:pt x="106" y="101"/>
                  <a:pt x="105" y="101"/>
                  <a:pt x="103" y="101"/>
                </a:cubicBezTo>
                <a:cubicBezTo>
                  <a:pt x="104" y="100"/>
                  <a:pt x="105" y="100"/>
                  <a:pt x="105" y="100"/>
                </a:cubicBezTo>
                <a:cubicBezTo>
                  <a:pt x="106" y="100"/>
                  <a:pt x="108" y="100"/>
                  <a:pt x="108" y="101"/>
                </a:cubicBezTo>
                <a:close/>
                <a:moveTo>
                  <a:pt x="146" y="45"/>
                </a:moveTo>
                <a:cubicBezTo>
                  <a:pt x="146" y="45"/>
                  <a:pt x="146" y="45"/>
                  <a:pt x="146" y="45"/>
                </a:cubicBezTo>
                <a:cubicBezTo>
                  <a:pt x="146" y="45"/>
                  <a:pt x="146" y="45"/>
                  <a:pt x="146" y="45"/>
                </a:cubicBezTo>
                <a:cubicBezTo>
                  <a:pt x="146" y="45"/>
                  <a:pt x="146" y="45"/>
                  <a:pt x="146" y="45"/>
                </a:cubicBezTo>
                <a:close/>
                <a:moveTo>
                  <a:pt x="145" y="49"/>
                </a:moveTo>
                <a:cubicBezTo>
                  <a:pt x="145" y="49"/>
                  <a:pt x="145" y="49"/>
                  <a:pt x="145" y="50"/>
                </a:cubicBezTo>
                <a:cubicBezTo>
                  <a:pt x="145" y="48"/>
                  <a:pt x="145" y="47"/>
                  <a:pt x="146" y="45"/>
                </a:cubicBezTo>
                <a:cubicBezTo>
                  <a:pt x="147" y="46"/>
                  <a:pt x="145" y="49"/>
                  <a:pt x="145" y="49"/>
                </a:cubicBezTo>
                <a:close/>
                <a:moveTo>
                  <a:pt x="158" y="1"/>
                </a:moveTo>
                <a:cubicBezTo>
                  <a:pt x="158" y="1"/>
                  <a:pt x="158" y="1"/>
                  <a:pt x="158" y="1"/>
                </a:cubicBezTo>
                <a:cubicBezTo>
                  <a:pt x="158" y="2"/>
                  <a:pt x="158" y="2"/>
                  <a:pt x="158" y="2"/>
                </a:cubicBezTo>
                <a:cubicBezTo>
                  <a:pt x="158" y="2"/>
                  <a:pt x="158" y="2"/>
                  <a:pt x="158" y="1"/>
                </a:cubicBezTo>
                <a:close/>
                <a:moveTo>
                  <a:pt x="166" y="291"/>
                </a:moveTo>
                <a:cubicBezTo>
                  <a:pt x="167" y="291"/>
                  <a:pt x="167" y="291"/>
                  <a:pt x="167" y="291"/>
                </a:cubicBezTo>
                <a:cubicBezTo>
                  <a:pt x="167" y="291"/>
                  <a:pt x="167" y="291"/>
                  <a:pt x="166" y="291"/>
                </a:cubicBezTo>
                <a:close/>
                <a:moveTo>
                  <a:pt x="171" y="287"/>
                </a:moveTo>
                <a:cubicBezTo>
                  <a:pt x="169" y="288"/>
                  <a:pt x="168" y="289"/>
                  <a:pt x="167" y="290"/>
                </a:cubicBezTo>
                <a:cubicBezTo>
                  <a:pt x="166" y="290"/>
                  <a:pt x="167" y="290"/>
                  <a:pt x="166" y="290"/>
                </a:cubicBezTo>
                <a:cubicBezTo>
                  <a:pt x="167" y="290"/>
                  <a:pt x="167" y="290"/>
                  <a:pt x="167" y="290"/>
                </a:cubicBezTo>
                <a:cubicBezTo>
                  <a:pt x="165" y="291"/>
                  <a:pt x="164" y="291"/>
                  <a:pt x="163" y="291"/>
                </a:cubicBezTo>
                <a:cubicBezTo>
                  <a:pt x="163" y="291"/>
                  <a:pt x="163" y="291"/>
                  <a:pt x="163" y="291"/>
                </a:cubicBezTo>
                <a:cubicBezTo>
                  <a:pt x="163" y="292"/>
                  <a:pt x="159" y="292"/>
                  <a:pt x="158" y="293"/>
                </a:cubicBezTo>
                <a:cubicBezTo>
                  <a:pt x="158" y="293"/>
                  <a:pt x="158" y="293"/>
                  <a:pt x="158" y="293"/>
                </a:cubicBezTo>
                <a:cubicBezTo>
                  <a:pt x="158" y="291"/>
                  <a:pt x="157" y="289"/>
                  <a:pt x="157" y="287"/>
                </a:cubicBezTo>
                <a:cubicBezTo>
                  <a:pt x="157" y="287"/>
                  <a:pt x="158" y="287"/>
                  <a:pt x="158" y="286"/>
                </a:cubicBezTo>
                <a:cubicBezTo>
                  <a:pt x="157" y="282"/>
                  <a:pt x="157" y="277"/>
                  <a:pt x="158" y="273"/>
                </a:cubicBezTo>
                <a:cubicBezTo>
                  <a:pt x="158" y="271"/>
                  <a:pt x="158" y="269"/>
                  <a:pt x="158" y="267"/>
                </a:cubicBezTo>
                <a:cubicBezTo>
                  <a:pt x="159" y="265"/>
                  <a:pt x="159" y="263"/>
                  <a:pt x="160" y="262"/>
                </a:cubicBezTo>
                <a:cubicBezTo>
                  <a:pt x="160" y="260"/>
                  <a:pt x="160" y="258"/>
                  <a:pt x="160" y="256"/>
                </a:cubicBezTo>
                <a:cubicBezTo>
                  <a:pt x="161" y="251"/>
                  <a:pt x="161" y="246"/>
                  <a:pt x="161" y="240"/>
                </a:cubicBezTo>
                <a:cubicBezTo>
                  <a:pt x="162" y="242"/>
                  <a:pt x="163" y="249"/>
                  <a:pt x="164" y="251"/>
                </a:cubicBezTo>
                <a:cubicBezTo>
                  <a:pt x="166" y="257"/>
                  <a:pt x="168" y="263"/>
                  <a:pt x="170" y="269"/>
                </a:cubicBezTo>
                <a:cubicBezTo>
                  <a:pt x="170" y="271"/>
                  <a:pt x="170" y="273"/>
                  <a:pt x="171" y="275"/>
                </a:cubicBezTo>
                <a:cubicBezTo>
                  <a:pt x="171" y="277"/>
                  <a:pt x="173" y="279"/>
                  <a:pt x="173" y="281"/>
                </a:cubicBezTo>
                <a:cubicBezTo>
                  <a:pt x="173" y="281"/>
                  <a:pt x="171" y="286"/>
                  <a:pt x="171" y="287"/>
                </a:cubicBezTo>
                <a:close/>
                <a:moveTo>
                  <a:pt x="198" y="289"/>
                </a:moveTo>
                <a:cubicBezTo>
                  <a:pt x="198" y="290"/>
                  <a:pt x="198" y="290"/>
                  <a:pt x="198" y="290"/>
                </a:cubicBezTo>
                <a:cubicBezTo>
                  <a:pt x="198" y="290"/>
                  <a:pt x="198" y="290"/>
                  <a:pt x="198" y="28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</a:bodyPr>
          <a:lstStyle/>
          <a:p>
            <a:endParaRPr lang="en-US" sz="984"/>
          </a:p>
        </p:txBody>
      </p:sp>
    </p:spTree>
    <p:extLst>
      <p:ext uri="{BB962C8B-B14F-4D97-AF65-F5344CB8AC3E}">
        <p14:creationId xmlns:p14="http://schemas.microsoft.com/office/powerpoint/2010/main" val="40140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365125" y="319088"/>
            <a:ext cx="6878638" cy="814387"/>
          </a:xfrm>
        </p:spPr>
        <p:txBody>
          <a:bodyPr/>
          <a:lstStyle/>
          <a:p>
            <a:pPr eaLnBrk="1" hangingPunct="1"/>
            <a:endParaRPr lang="en-IE" altLang="en-US">
              <a:cs typeface="Arial" panose="020B0604020202020204" pitchFamily="34" charset="0"/>
            </a:endParaRPr>
          </a:p>
        </p:txBody>
      </p:sp>
      <p:pic>
        <p:nvPicPr>
          <p:cNvPr id="716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/>
          <a:stretch>
            <a:fillRect/>
          </a:stretch>
        </p:blipFill>
        <p:spPr>
          <a:xfrm>
            <a:off x="0" y="0"/>
            <a:ext cx="7243763" cy="6858000"/>
          </a:xfrm>
          <a:noFill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384"/>
            <a:ext cx="48965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Callout 9"/>
          <p:cNvSpPr/>
          <p:nvPr/>
        </p:nvSpPr>
        <p:spPr>
          <a:xfrm>
            <a:off x="5004048" y="188640"/>
            <a:ext cx="3835152" cy="1944960"/>
          </a:xfrm>
          <a:prstGeom prst="cloudCallout">
            <a:avLst>
              <a:gd name="adj1" fmla="val -75885"/>
              <a:gd name="adj2" fmla="val 65052"/>
            </a:avLst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 sz="20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71687" name="TextBox 12"/>
          <p:cNvSpPr txBox="1">
            <a:spLocks noChangeArrowheads="1"/>
          </p:cNvSpPr>
          <p:nvPr/>
        </p:nvSpPr>
        <p:spPr bwMode="auto">
          <a:xfrm>
            <a:off x="5220072" y="620688"/>
            <a:ext cx="3384376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ts val="1400"/>
              </a:spcAft>
              <a:buFont typeface="Arial" panose="020B0604020202020204" pitchFamily="34" charset="0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ts val="1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ts val="1400"/>
              </a:spcAft>
              <a:buClr>
                <a:schemeClr val="accent1"/>
              </a:buClr>
              <a:buFont typeface="Arial" panose="020B0604020202020204" pitchFamily="34" charset="0"/>
              <a:buChar char="‒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GB" altLang="en-US" b="1" i="1" dirty="0">
                <a:solidFill>
                  <a:srgbClr val="C00000"/>
                </a:solidFill>
                <a:latin typeface="Segoe Print" panose="02000600000000000000" pitchFamily="2" charset="0"/>
              </a:rPr>
              <a:t>That’s great Noel, but how do we get the best out of our people?</a:t>
            </a:r>
            <a:endParaRPr lang="en-US" altLang="en-US" b="1" i="1" dirty="0">
              <a:solidFill>
                <a:srgbClr val="C00000"/>
              </a:solidFill>
              <a:latin typeface="Segoe Print" panose="02000600000000000000" pitchFamily="2" charset="0"/>
            </a:endParaRPr>
          </a:p>
          <a:p>
            <a:pPr algn="ctr" eaLnBrk="1" hangingPunct="1">
              <a:spcAft>
                <a:spcPct val="0"/>
              </a:spcAft>
              <a:buFontTx/>
              <a:buNone/>
            </a:pPr>
            <a:endParaRPr lang="en-IE" altLang="en-US" sz="2800" i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71689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/>
          <a:stretch>
            <a:fillRect/>
          </a:stretch>
        </p:blipFill>
        <p:spPr bwMode="auto">
          <a:xfrm>
            <a:off x="0" y="6629400"/>
            <a:ext cx="5937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366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36712"/>
          </a:xfrm>
        </p:spPr>
        <p:txBody>
          <a:bodyPr>
            <a:normAutofit/>
          </a:bodyPr>
          <a:lstStyle/>
          <a:p>
            <a:r>
              <a:rPr lang="en-I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Engagement: Four Emotional Drives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dirty="0">
                <a:solidFill>
                  <a:srgbClr val="3A87AA"/>
                </a:solidFill>
              </a:rPr>
              <a:t>noel@practicalleansolutions.com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IE" sz="2000" dirty="0"/>
          </a:p>
          <a:p>
            <a:pPr>
              <a:buFontTx/>
              <a:buNone/>
            </a:pPr>
            <a:r>
              <a:rPr lang="en-IE" sz="2000" dirty="0"/>
              <a:t>	There are four drives hardwired into our brains, and the degree to which they are satisfied directly affects our emotions, and by extension, our behaviours.</a:t>
            </a:r>
          </a:p>
          <a:p>
            <a:pPr algn="ctr">
              <a:buFontTx/>
              <a:buNone/>
            </a:pPr>
            <a:r>
              <a:rPr lang="en-IE" sz="2000" dirty="0"/>
              <a:t>                                                                                                    (</a:t>
            </a:r>
            <a:r>
              <a:rPr lang="en-IE" sz="2000" i="1" dirty="0" err="1"/>
              <a:t>Nohria</a:t>
            </a:r>
            <a:r>
              <a:rPr lang="en-IE" sz="2000" i="1" dirty="0"/>
              <a:t>, </a:t>
            </a:r>
            <a:r>
              <a:rPr lang="en-IE" sz="2000" i="1" dirty="0" err="1"/>
              <a:t>Groysberg</a:t>
            </a:r>
            <a:r>
              <a:rPr lang="en-IE" sz="2000" i="1" dirty="0"/>
              <a:t>, Lee, 2008)</a:t>
            </a:r>
            <a:endParaRPr lang="en-US" sz="20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0" y="2682250"/>
          <a:ext cx="3405336" cy="2956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0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306">
                <a:tc>
                  <a:txBody>
                    <a:bodyPr/>
                    <a:lstStyle/>
                    <a:p>
                      <a:pPr algn="ctr"/>
                      <a:r>
                        <a:rPr lang="en-IE" sz="3600" dirty="0"/>
                        <a:t>Drive</a:t>
                      </a:r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96"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Acquire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96"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Bond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96"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Comprehend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896">
                <a:tc>
                  <a:txBody>
                    <a:bodyPr/>
                    <a:lstStyle/>
                    <a:p>
                      <a:pPr algn="ctr"/>
                      <a:r>
                        <a:rPr lang="en-IE" sz="3200" dirty="0"/>
                        <a:t>Defend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4" descr="5. Gear wheels in brain.jpg"/>
          <p:cNvPicPr>
            <a:picLocks noChangeAspect="1"/>
          </p:cNvPicPr>
          <p:nvPr/>
        </p:nvPicPr>
        <p:blipFill>
          <a:blip r:embed="rId2" cstate="print"/>
          <a:srcRect l="9958" t="1205" r="11259" b="15637"/>
          <a:stretch>
            <a:fillRect/>
          </a:stretch>
        </p:blipFill>
        <p:spPr bwMode="auto">
          <a:xfrm>
            <a:off x="914400" y="2632681"/>
            <a:ext cx="2649488" cy="300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3528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048" y="304800"/>
            <a:ext cx="8229600" cy="4905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IE" sz="3200" dirty="0">
                <a:latin typeface="Arial Black" pitchFamily="34" charset="0"/>
              </a:rPr>
              <a:t>Four Emotional Drives: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323850" y="1412875"/>
            <a:ext cx="8362950" cy="4713288"/>
          </a:xfrm>
          <a:prstGeom prst="rect">
            <a:avLst/>
          </a:prstGeom>
        </p:spPr>
        <p:txBody>
          <a:bodyPr/>
          <a:lstStyle/>
          <a:p>
            <a:pPr algn="just">
              <a:buFontTx/>
              <a:buNone/>
            </a:pPr>
            <a:r>
              <a:rPr lang="en-IE"/>
              <a:t>	</a:t>
            </a:r>
            <a:endParaRPr lang="en-US" sz="1200" i="1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2431" y="918136"/>
          <a:ext cx="8712969" cy="4958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546">
                <a:tc>
                  <a:txBody>
                    <a:bodyPr/>
                    <a:lstStyle/>
                    <a:p>
                      <a:r>
                        <a:rPr lang="en-IE" sz="2000" b="1" dirty="0"/>
                        <a:t>Drive: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Primary Lever: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2000" b="1" dirty="0"/>
                        <a:t>Actions: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180">
                <a:tc>
                  <a:txBody>
                    <a:bodyPr/>
                    <a:lstStyle/>
                    <a:p>
                      <a:r>
                        <a:rPr lang="en-IE" dirty="0"/>
                        <a:t>Acquire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Reward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aseline="0" dirty="0"/>
                        <a:t>Competitive Pay Policy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dirty="0"/>
                        <a:t>Link</a:t>
                      </a:r>
                      <a:r>
                        <a:rPr lang="en-IE" sz="1400" baseline="0" dirty="0"/>
                        <a:t> pay to performance</a:t>
                      </a:r>
                    </a:p>
                    <a:p>
                      <a:r>
                        <a:rPr lang="en-IE" sz="1400" baseline="0" dirty="0"/>
                        <a:t>Promote on merit</a:t>
                      </a:r>
                    </a:p>
                    <a:p>
                      <a:r>
                        <a:rPr lang="en-IE" sz="1400" baseline="0" dirty="0"/>
                        <a:t>Opportunity to achieve full potential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738">
                <a:tc>
                  <a:txBody>
                    <a:bodyPr/>
                    <a:lstStyle/>
                    <a:p>
                      <a:r>
                        <a:rPr lang="en-IE" dirty="0"/>
                        <a:t>Bond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Value collaboration &amp; teamwork</a:t>
                      </a:r>
                    </a:p>
                    <a:p>
                      <a:r>
                        <a:rPr lang="en-IE" sz="1400" dirty="0"/>
                        <a:t>Encourage sharing of best practice</a:t>
                      </a:r>
                    </a:p>
                    <a:p>
                      <a:r>
                        <a:rPr lang="en-IE" sz="1400" dirty="0"/>
                        <a:t>Create a community spirit</a:t>
                      </a:r>
                    </a:p>
                    <a:p>
                      <a:r>
                        <a:rPr lang="en-IE" sz="1400" dirty="0"/>
                        <a:t>Recognition Systems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2738">
                <a:tc>
                  <a:txBody>
                    <a:bodyPr/>
                    <a:lstStyle/>
                    <a:p>
                      <a:r>
                        <a:rPr lang="en-IE" dirty="0"/>
                        <a:t>Comprehend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Job</a:t>
                      </a:r>
                      <a:r>
                        <a:rPr lang="en-IE" baseline="0" dirty="0"/>
                        <a:t>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Make work meaningful (answer the why)</a:t>
                      </a:r>
                    </a:p>
                    <a:p>
                      <a:r>
                        <a:rPr lang="en-IE" sz="1400" dirty="0"/>
                        <a:t>Link  daily work to corporate goals</a:t>
                      </a:r>
                    </a:p>
                    <a:p>
                      <a:r>
                        <a:rPr lang="en-IE" sz="1400" dirty="0"/>
                        <a:t>Job rotation</a:t>
                      </a:r>
                      <a:endParaRPr lang="en-IE" sz="1400" baseline="0" dirty="0"/>
                    </a:p>
                    <a:p>
                      <a:r>
                        <a:rPr lang="en-IE" sz="1400" baseline="0" dirty="0"/>
                        <a:t>Visual Management  </a:t>
                      </a:r>
                      <a:r>
                        <a:rPr lang="en-IE" sz="140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2738">
                <a:tc>
                  <a:txBody>
                    <a:bodyPr/>
                    <a:lstStyle/>
                    <a:p>
                      <a:r>
                        <a:rPr lang="en-IE" dirty="0"/>
                        <a:t>Defend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Performance</a:t>
                      </a:r>
                      <a:r>
                        <a:rPr lang="en-IE" baseline="0" dirty="0"/>
                        <a:t> Mgt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/>
                        <a:t>Setting Expectation</a:t>
                      </a:r>
                    </a:p>
                    <a:p>
                      <a:r>
                        <a:rPr lang="en-IE" sz="1400" dirty="0"/>
                        <a:t>Build trust </a:t>
                      </a:r>
                    </a:p>
                    <a:p>
                      <a:r>
                        <a:rPr lang="en-IE" sz="1400" dirty="0"/>
                        <a:t>Open culture</a:t>
                      </a:r>
                    </a:p>
                    <a:p>
                      <a:r>
                        <a:rPr lang="en-IE" sz="1400" dirty="0"/>
                        <a:t>Honest / regular communication </a:t>
                      </a:r>
                    </a:p>
                    <a:p>
                      <a:r>
                        <a:rPr lang="en-IE" sz="1400" dirty="0"/>
                        <a:t>Transparent policies</a:t>
                      </a:r>
                      <a:r>
                        <a:rPr lang="en-IE" sz="1400" baseline="0" dirty="0"/>
                        <a:t>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22" name="TextBox 4"/>
          <p:cNvSpPr txBox="1">
            <a:spLocks noChangeArrowheads="1"/>
          </p:cNvSpPr>
          <p:nvPr/>
        </p:nvSpPr>
        <p:spPr bwMode="auto">
          <a:xfrm>
            <a:off x="323850" y="5877272"/>
            <a:ext cx="86406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E" sz="1600" i="1" dirty="0">
                <a:solidFill>
                  <a:schemeClr val="tx2"/>
                </a:solidFill>
              </a:rPr>
              <a:t>Note:  All four drivers are required to create the full benefit for both the individual &amp; organization. </a:t>
            </a:r>
            <a:endParaRPr lang="en-US" sz="1600" i="1" dirty="0">
              <a:solidFill>
                <a:schemeClr val="tx2"/>
              </a:solidFill>
            </a:endParaRPr>
          </a:p>
        </p:txBody>
      </p:sp>
      <p:pic>
        <p:nvPicPr>
          <p:cNvPr id="8223" name="Picture 6" descr="5. Gear wheels in brain.jpg"/>
          <p:cNvPicPr>
            <a:picLocks noChangeAspect="1"/>
          </p:cNvPicPr>
          <p:nvPr/>
        </p:nvPicPr>
        <p:blipFill>
          <a:blip r:embed="rId4" cstate="print"/>
          <a:srcRect l="11259" t="1205" r="9958" b="15637"/>
          <a:stretch>
            <a:fillRect/>
          </a:stretch>
        </p:blipFill>
        <p:spPr bwMode="auto">
          <a:xfrm>
            <a:off x="7924801" y="0"/>
            <a:ext cx="1219200" cy="135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8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 Progress Principle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899592" y="908721"/>
            <a:ext cx="6457950" cy="3528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4711788"/>
            <a:ext cx="6984776" cy="1538883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1600" b="1" dirty="0">
                <a:solidFill>
                  <a:srgbClr val="292929"/>
                </a:solidFill>
                <a:latin typeface="Franklin Gothic Book" panose="020B0503020102020204" pitchFamily="34" charset="0"/>
              </a:rPr>
              <a:t>Best days were when the individual or team made progress towards a goal</a:t>
            </a:r>
          </a:p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E" sz="1600" b="1" dirty="0">
              <a:solidFill>
                <a:srgbClr val="292929"/>
              </a:solidFill>
              <a:latin typeface="Franklin Gothic Book" panose="020B0503020102020204" pitchFamily="34" charset="0"/>
            </a:endParaRPr>
          </a:p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1600" b="1" dirty="0">
                <a:solidFill>
                  <a:srgbClr val="292929"/>
                </a:solidFill>
                <a:latin typeface="Franklin Gothic Book" panose="020B0503020102020204" pitchFamily="34" charset="0"/>
              </a:rPr>
              <a:t>Best days also featured;</a:t>
            </a:r>
          </a:p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1600" b="1" dirty="0">
                <a:solidFill>
                  <a:srgbClr val="292929"/>
                </a:solidFill>
                <a:latin typeface="Franklin Gothic Book" panose="020B0503020102020204" pitchFamily="34" charset="0"/>
              </a:rPr>
              <a:t>	Catalysts (Actions which triggered progress) &amp; </a:t>
            </a:r>
          </a:p>
          <a:p>
            <a:pPr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1600" b="1" dirty="0">
                <a:solidFill>
                  <a:srgbClr val="292929"/>
                </a:solidFill>
                <a:latin typeface="Franklin Gothic Book" panose="020B0503020102020204" pitchFamily="34" charset="0"/>
              </a:rPr>
              <a:t>	Nourishers (build confidence &amp; belief)  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1400" b="0" i="0" u="none" baseline="0" dirty="0">
                <a:solidFill>
                  <a:srgbClr val="292929"/>
                </a:solidFill>
                <a:latin typeface="Franklin Gothic Book" panose="020B05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994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"/>
            <a:ext cx="8604448" cy="692696"/>
          </a:xfrm>
        </p:spPr>
        <p:txBody>
          <a:bodyPr/>
          <a:lstStyle/>
          <a:p>
            <a:r>
              <a:rPr lang="en-IE" dirty="0"/>
              <a:t>Link Between C.I. &amp; Employee Engagement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749764"/>
            <a:ext cx="8784975" cy="540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06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Leadership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noel@practicalleansolutions.com 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>
          <a:xfrm>
            <a:off x="107504" y="737607"/>
            <a:ext cx="8990756" cy="5495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478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5679</TotalTime>
  <Words>637</Words>
  <Application>Microsoft Office PowerPoint</Application>
  <PresentationFormat>On-screen Show (4:3)</PresentationFormat>
  <Paragraphs>113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Book Antiqua</vt:lpstr>
      <vt:lpstr>Calibri</vt:lpstr>
      <vt:lpstr>Calibri Light</vt:lpstr>
      <vt:lpstr>Franklin Gothic Book</vt:lpstr>
      <vt:lpstr>Segoe Print</vt:lpstr>
      <vt:lpstr>Segoe Script</vt:lpstr>
      <vt:lpstr>Office Theme</vt:lpstr>
      <vt:lpstr> I.C.B.E. Lunchtime Bites Webinar </vt:lpstr>
      <vt:lpstr>PowerPoint Presentation</vt:lpstr>
      <vt:lpstr> Exercise 1: Employee Engagement Poll    </vt:lpstr>
      <vt:lpstr>PowerPoint Presentation</vt:lpstr>
      <vt:lpstr>Engagement: Four Emotional Drives</vt:lpstr>
      <vt:lpstr>Four Emotional Drives:</vt:lpstr>
      <vt:lpstr>The Progress Principle</vt:lpstr>
      <vt:lpstr>Link Between C.I. &amp; Employee Engagement</vt:lpstr>
      <vt:lpstr>Leadership</vt:lpstr>
      <vt:lpstr> Exercise 2: Toxic Boss   </vt:lpstr>
      <vt:lpstr>Characteristics of Lean Leaders</vt:lpstr>
      <vt:lpstr>Values &amp; Behaviours of Lean Leaders</vt:lpstr>
      <vt:lpstr>PowerPoint Presentation</vt:lpstr>
    </vt:vector>
  </TitlesOfParts>
  <Company>Lake Region Medical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Employing Continuous Improvement as a means to Engage the Disengaged</dc:title>
  <dc:creator>Hennessy, Noel</dc:creator>
  <cp:lastModifiedBy>Clodagh Barry</cp:lastModifiedBy>
  <cp:revision>193</cp:revision>
  <dcterms:created xsi:type="dcterms:W3CDTF">2017-04-18T14:17:55Z</dcterms:created>
  <dcterms:modified xsi:type="dcterms:W3CDTF">2021-12-08T14:34:11Z</dcterms:modified>
</cp:coreProperties>
</file>