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5" r:id="rId2"/>
    <p:sldMasterId id="2147483867" r:id="rId3"/>
  </p:sldMasterIdLst>
  <p:notesMasterIdLst>
    <p:notesMasterId r:id="rId20"/>
  </p:notesMasterIdLst>
  <p:sldIdLst>
    <p:sldId id="267" r:id="rId4"/>
    <p:sldId id="256" r:id="rId5"/>
    <p:sldId id="269" r:id="rId6"/>
    <p:sldId id="270" r:id="rId7"/>
    <p:sldId id="359" r:id="rId8"/>
    <p:sldId id="348" r:id="rId9"/>
    <p:sldId id="272" r:id="rId10"/>
    <p:sldId id="350" r:id="rId11"/>
    <p:sldId id="357" r:id="rId12"/>
    <p:sldId id="351" r:id="rId13"/>
    <p:sldId id="355" r:id="rId14"/>
    <p:sldId id="352" r:id="rId15"/>
    <p:sldId id="353" r:id="rId16"/>
    <p:sldId id="354" r:id="rId17"/>
    <p:sldId id="35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35CF4A-C09B-4F67-A5E5-1993CAD915E1}">
          <p14:sldIdLst>
            <p14:sldId id="267"/>
            <p14:sldId id="256"/>
            <p14:sldId id="269"/>
            <p14:sldId id="270"/>
            <p14:sldId id="359"/>
            <p14:sldId id="348"/>
            <p14:sldId id="272"/>
            <p14:sldId id="350"/>
            <p14:sldId id="357"/>
            <p14:sldId id="351"/>
            <p14:sldId id="355"/>
            <p14:sldId id="352"/>
            <p14:sldId id="353"/>
            <p14:sldId id="354"/>
            <p14:sldId id="35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5A8"/>
    <a:srgbClr val="126C88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A81C-3C6B-4D4B-8A79-6737D0F21CF1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70A39-7F59-4FF3-BC93-3B3676C60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0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4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8DE6-7B4B-20AE-E474-D188304D2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53FC2-E749-7B13-3081-7B6EE56AE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C9B8-CA9C-C727-1A1B-F6C30AC0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5A224-9851-C927-6761-49CD6677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F3605-7EDE-A531-731F-222816DC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1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2441-0FC3-2DAE-C85E-A689533E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A3DF-2E76-E5F2-C2DA-75F1DBB6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7852-B331-4E05-08EF-E3C2693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DB95-4722-0C14-F35F-0A7F3AE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3B172-7621-7F46-B6F9-87BE920C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0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FE06-55F3-8C68-E703-712D208C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10F6A-90FB-67D8-0449-D2BFBC96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D8379-2610-B746-3142-53C22879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174C-4E47-0B01-37DE-ED5DB1CF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4516-7B69-B8C7-35A7-EACD4E4B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9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B959-D981-F37A-019E-EB181268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5188-645B-B670-C4B3-AE96BD7A4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42AD5-6470-233E-4A64-A5B00B102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4CDD7-156D-A39D-A7A9-6DCD504F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21C73-5B74-BAA5-961B-2E1E7635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427D-C1FD-4183-3408-ED19550D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7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1D7-04A1-7B90-301D-B1FC3D6D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9790-B980-E796-D61D-DB638ACA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0B522-1658-1853-56BD-C1ECBC5E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85564-3279-F950-FF91-628B60A1D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E4B7D-9979-431B-7865-C5C1D740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3F637-DE29-B0E7-BF1F-1970C8AB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7B80-2AB3-A166-F1F6-DCB667E0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ADCBC-B176-FA6F-1D0F-A79C14A1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6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B7C0-6915-4A44-8CD9-A8AAEDFF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0EC4-428E-9B28-6933-1C1405D1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B3941-4F16-AA81-D106-7F52A3A3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F739B-7E69-E8DE-A0C2-9A28ACA8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6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38109-5C18-08BE-D750-9178903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6A9AF-F2FF-1910-D78A-1786FE4A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AEFA0-12C8-C663-1109-E92BFA03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1B18-8176-A240-E880-27BEF6C1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CB83-7180-9CFA-4100-DAB74F05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296C-CA30-7C83-D777-019DDF7C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3F08F-2B50-5592-FA7E-D79C6406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3AED1-7FE8-A7B7-0AE8-33704622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10CDD-ECCC-AFB7-0948-7E3D1416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6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B151-5E2B-2FC9-BA2B-FA86009E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23B7F-D87C-FE1D-6418-7B592771D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B092-07A3-619B-4463-829F7B1C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E30DC-ADDD-B663-7045-4EAB3990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A7FD9-A68B-B5D5-70EC-5B66A507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D34D-5DC7-7003-9FCD-428E74E0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0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05A4-6C83-BA7A-87CA-9B7EE854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7ADF5-4031-0487-A1A8-524A3CA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9108-A14E-7FB5-DA78-CCD84C16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960A3-D330-CD88-6A13-03E71A0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88C5-2375-67E6-8FBD-214AF09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1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7342C-DB85-8F13-4679-98D681DF7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4C3F-9B59-552C-9E95-43FA6C2B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8F91-6C07-AC99-F05A-B3497694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A672D-6DA3-A79C-B4CE-90CEC944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3B418-4BFE-9C8E-C08E-0C8C2EFA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7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E26C-B91D-0441-88A4-4D270EFB6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AED4F-79CE-1642-BE9D-180EBAB01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F62D-0364-5649-8A63-8610A85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E7C3-AC3C-BE4E-A232-0119EE00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8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1CCB-358C-DA40-B3C1-1E36CA06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D5B8-5DAF-7741-A6E3-1801DC72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6E270-08A6-284D-8111-A8B4EFB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20209-8D53-B84D-949E-8C7BE408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211CA-7F3F-764F-AF9B-DBDDD27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74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84F4-26AA-E04B-A704-C5B032C5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B616-9A6A-574F-94CF-810B0C28E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562F-1E54-F34B-B77D-D1AD45AA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119E-3E75-1C45-8C5B-D0EFDC16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D8CE-23AE-CD46-B294-21C530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0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F2C7-4F28-0048-AFB3-5714A562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409B-5E7D-0640-8ABF-D9CD2BDEE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1D158-0338-3B46-97A3-8CC7418B2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D5F43-FDBB-C746-A86A-6AA52C43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18A6-FCF4-4042-985E-DFCD99D7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A9B04-FCA7-B245-9F9D-FA48E7E8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00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70BA-1A95-B742-8EF0-AE2BFB20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4854F-37B5-2448-96C5-B29D78FA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36EC7-5357-5E4E-8C1C-CC4288106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96119-D174-B940-BDA5-13F98A832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774A9-99CD-FB44-BAED-2F900E589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A8954-E937-9F47-9DAC-8D3ADA1D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75FF9-160D-894C-AF61-A20840DE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E1326-810B-4E41-9AF5-C4612B3E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14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F6A8-24A7-0245-82A7-F40A1B79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1DC51-EFEA-6B44-A25A-45B61380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152CF-4CD8-9146-A70F-7791833A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0D0E-CF50-1549-869E-69190C7A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83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B7D06-F11B-4B49-86F7-1941C0FB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6DE51-0308-4E4A-AB60-5BF32C6C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0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A95D-0036-FE4E-A985-425E0F4B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02784-2C8D-954E-AE8B-9E0D6C2F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FAFDC-BBDA-C74A-9312-A486A93EE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B3ABA-7DBC-184F-B3CC-53013718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8FCAC-4C8E-FF49-AF09-8A78A4B5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31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4CC5-07DC-C643-B594-7B71E6A0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17136-F422-6942-BE91-E50830CD4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CC896-0DDB-5B44-88DD-7282D7DFF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E3F26-4F96-9C47-927E-6F3E6D81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6B22E-E838-BB48-8532-14331EF6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92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AFB3-7042-5044-9F63-DF0BAD69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65916-BDEC-FC41-95E9-80AEEF9E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9500-FA0F-6440-8576-5BE545DE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B613-E4FB-2543-9682-FF71EE8D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2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F9EB3-7A8C-104B-AA18-2E5184677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3E140-87E8-084C-AD27-D5CA291E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16EF-702B-8C45-843B-D9478175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1EF0C-AAB0-F24C-93B9-00DF199A0CB1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ED5E-C5B9-964D-B41C-146F5AB6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27C0C-12FE-2442-988A-52D84E76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BA641-2B7C-1C40-9A20-5D2E073DD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0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9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A33E0B-D72D-F1B5-8A0B-9C15759FA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5508449"/>
            <a:ext cx="1469460" cy="13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1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3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3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tif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8371EA-A13C-4841-8593-D492126E9BB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6F4D1A-9222-4CAA-AA52-56513FF2D96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4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B273-5B95-15BF-194F-0A3B4D2A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C74C-5225-2A20-BA4B-08708259D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E18E9-09AE-D26B-C266-848320C4A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49EE8-F95F-4751-96F4-895DEC149415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D7826-229A-5137-C498-F918B7191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419E-9630-7296-F63B-5C2025391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EE7-753F-4DFE-A5E9-12490D3D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1242A-8274-DA46-AED4-929805A0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7CA60-D0D1-E640-A933-CEA254A4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2.tif" descr="Picture 8">
            <a:extLst>
              <a:ext uri="{FF2B5EF4-FFF2-40B4-BE49-F238E27FC236}">
                <a16:creationId xmlns:a16="http://schemas.microsoft.com/office/drawing/2014/main" id="{1DC6ED1A-A694-ED46-BC71-8FA4F60545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274" y="6838776"/>
            <a:ext cx="12225600" cy="722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16">
            <a:extLst>
              <a:ext uri="{FF2B5EF4-FFF2-40B4-BE49-F238E27FC236}">
                <a16:creationId xmlns:a16="http://schemas.microsoft.com/office/drawing/2014/main" id="{9EE8A705-6A30-194D-AC80-887DB2AF3E5E}"/>
              </a:ext>
            </a:extLst>
          </p:cNvPr>
          <p:cNvSpPr/>
          <p:nvPr userDrawn="1"/>
        </p:nvSpPr>
        <p:spPr>
          <a:xfrm>
            <a:off x="-73152" y="-54864"/>
            <a:ext cx="12298751" cy="870615"/>
          </a:xfrm>
          <a:prstGeom prst="rect">
            <a:avLst/>
          </a:pr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2900">
                <a:solidFill>
                  <a:srgbClr val="FFFFFF"/>
                </a:solidFill>
                <a:latin typeface="Futura PT"/>
                <a:ea typeface="Futura PT"/>
                <a:cs typeface="Futura PT"/>
                <a:sym typeface="Futura PT"/>
              </a:defRPr>
            </a:pPr>
            <a:endParaRPr dirty="0"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81581537-D03F-0F4A-9B9F-D3E9072600B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8677740" y="6309272"/>
            <a:ext cx="1315975" cy="14848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21">
            <a:extLst>
              <a:ext uri="{FF2B5EF4-FFF2-40B4-BE49-F238E27FC236}">
                <a16:creationId xmlns:a16="http://schemas.microsoft.com/office/drawing/2014/main" id="{B61F6A9D-732A-6D4C-BCEA-9113732A1393}"/>
              </a:ext>
            </a:extLst>
          </p:cNvPr>
          <p:cNvSpPr/>
          <p:nvPr userDrawn="1"/>
        </p:nvSpPr>
        <p:spPr>
          <a:xfrm flipV="1">
            <a:off x="10622800" y="6119278"/>
            <a:ext cx="1" cy="528421"/>
          </a:xfrm>
          <a:prstGeom prst="line">
            <a:avLst/>
          </a:prstGeom>
          <a:ln w="38100">
            <a:solidFill>
              <a:srgbClr val="7B809A">
                <a:alpha val="49264"/>
              </a:srgbClr>
            </a:solidFill>
            <a:miter/>
          </a:ln>
        </p:spPr>
        <p:txBody>
          <a:bodyPr lIns="45719" rIns="45719"/>
          <a:lstStyle/>
          <a:p>
            <a:pPr>
              <a:defRPr b="1"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7" name="Shape 216">
            <a:extLst>
              <a:ext uri="{FF2B5EF4-FFF2-40B4-BE49-F238E27FC236}">
                <a16:creationId xmlns:a16="http://schemas.microsoft.com/office/drawing/2014/main" id="{42CA8148-CF49-CF4B-8E65-5F47753A4E8A}"/>
              </a:ext>
            </a:extLst>
          </p:cNvPr>
          <p:cNvSpPr/>
          <p:nvPr userDrawn="1"/>
        </p:nvSpPr>
        <p:spPr>
          <a:xfrm>
            <a:off x="-73152" y="814491"/>
            <a:ext cx="12298751" cy="5081024"/>
          </a:xfrm>
          <a:prstGeom prst="rect">
            <a:avLst/>
          </a:prstGeom>
          <a:solidFill>
            <a:srgbClr val="363F66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2900">
                <a:solidFill>
                  <a:srgbClr val="FFFFFF"/>
                </a:solidFill>
                <a:latin typeface="Futura PT"/>
                <a:ea typeface="Futura PT"/>
                <a:cs typeface="Futura PT"/>
                <a:sym typeface="Futura PT"/>
              </a:defRPr>
            </a:pPr>
            <a:endParaRPr dirty="0"/>
          </a:p>
        </p:txBody>
      </p:sp>
      <p:sp>
        <p:nvSpPr>
          <p:cNvPr id="15" name="Shape 216">
            <a:extLst>
              <a:ext uri="{FF2B5EF4-FFF2-40B4-BE49-F238E27FC236}">
                <a16:creationId xmlns:a16="http://schemas.microsoft.com/office/drawing/2014/main" id="{1A965DC5-D76C-B44C-B8BD-265E64B6A5A6}"/>
              </a:ext>
            </a:extLst>
          </p:cNvPr>
          <p:cNvSpPr/>
          <p:nvPr userDrawn="1"/>
        </p:nvSpPr>
        <p:spPr>
          <a:xfrm>
            <a:off x="-73152" y="814491"/>
            <a:ext cx="12298751" cy="5081024"/>
          </a:xfrm>
          <a:prstGeom prst="rect">
            <a:avLst/>
          </a:prstGeom>
          <a:gradFill flip="none" rotWithShape="1">
            <a:gsLst>
              <a:gs pos="20000">
                <a:srgbClr val="515F9C"/>
              </a:gs>
              <a:gs pos="0">
                <a:srgbClr val="363F66">
                  <a:lumMod val="88000"/>
                  <a:lumOff val="12000"/>
                </a:srgbClr>
              </a:gs>
              <a:gs pos="99000">
                <a:srgbClr val="30B1C3"/>
              </a:gs>
            </a:gsLst>
            <a:lin ang="0" scaled="1"/>
            <a:tileRect/>
          </a:gradFill>
          <a:ln w="12700">
            <a:noFill/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2900">
                <a:solidFill>
                  <a:srgbClr val="FFFFFF"/>
                </a:solidFill>
                <a:latin typeface="Futura PT"/>
                <a:ea typeface="Futura PT"/>
                <a:cs typeface="Futura PT"/>
                <a:sym typeface="Futura PT"/>
              </a:defRPr>
            </a:pP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28AA34-DDEE-204A-BE53-A0897FD6C5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8000" y="247834"/>
            <a:ext cx="2128624" cy="294200"/>
          </a:xfrm>
          <a:prstGeom prst="rect">
            <a:avLst/>
          </a:prstGeom>
        </p:spPr>
      </p:pic>
      <p:sp>
        <p:nvSpPr>
          <p:cNvPr id="19" name="Shape 222">
            <a:extLst>
              <a:ext uri="{FF2B5EF4-FFF2-40B4-BE49-F238E27FC236}">
                <a16:creationId xmlns:a16="http://schemas.microsoft.com/office/drawing/2014/main" id="{D014ECDF-17FD-4F41-831C-4F8CFBA9A0F8}"/>
              </a:ext>
            </a:extLst>
          </p:cNvPr>
          <p:cNvSpPr/>
          <p:nvPr userDrawn="1"/>
        </p:nvSpPr>
        <p:spPr>
          <a:xfrm>
            <a:off x="1528398" y="6191718"/>
            <a:ext cx="226760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D15E6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dirty="0">
                <a:solidFill>
                  <a:srgbClr val="00C5C3"/>
                </a:solidFill>
                <a:latin typeface="Futura PT Book"/>
              </a:rPr>
              <a:t>Strengths Workshop</a:t>
            </a:r>
            <a:endParaRPr dirty="0">
              <a:solidFill>
                <a:srgbClr val="00C5C3"/>
              </a:solidFill>
              <a:latin typeface="Futura PT Book"/>
            </a:endParaRPr>
          </a:p>
        </p:txBody>
      </p:sp>
      <p:sp>
        <p:nvSpPr>
          <p:cNvPr id="20" name="Shape 221">
            <a:extLst>
              <a:ext uri="{FF2B5EF4-FFF2-40B4-BE49-F238E27FC236}">
                <a16:creationId xmlns:a16="http://schemas.microsoft.com/office/drawing/2014/main" id="{3994D978-F7BB-419A-B974-DCAF0E0C6107}"/>
              </a:ext>
            </a:extLst>
          </p:cNvPr>
          <p:cNvSpPr/>
          <p:nvPr userDrawn="1"/>
        </p:nvSpPr>
        <p:spPr>
          <a:xfrm flipV="1">
            <a:off x="10775200" y="6271678"/>
            <a:ext cx="1" cy="528421"/>
          </a:xfrm>
          <a:prstGeom prst="line">
            <a:avLst/>
          </a:prstGeom>
          <a:ln w="38100">
            <a:solidFill>
              <a:srgbClr val="FFFFFF">
                <a:alpha val="49264"/>
              </a:srgbClr>
            </a:solidFill>
            <a:miter/>
          </a:ln>
        </p:spPr>
        <p:txBody>
          <a:bodyPr lIns="45719" rIns="45719"/>
          <a:lstStyle/>
          <a:p>
            <a:pPr>
              <a:defRPr b="1"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>
              <a:solidFill>
                <a:srgbClr val="363F66"/>
              </a:solidFill>
              <a:latin typeface="Helvetica"/>
              <a:ea typeface="+mj-ea"/>
              <a:cs typeface="+mj-cs"/>
              <a:sym typeface="Helvetic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78C0ED-D30D-4359-9FEB-568E59B1BF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1670" y="5989755"/>
            <a:ext cx="987638" cy="76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688BF-7835-4F51-9C8F-91BBD2B9E67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3409" y="5978845"/>
            <a:ext cx="983829" cy="762543"/>
          </a:xfrm>
          <a:prstGeom prst="rect">
            <a:avLst/>
          </a:prstGeom>
        </p:spPr>
      </p:pic>
      <p:sp>
        <p:nvSpPr>
          <p:cNvPr id="24" name="Shape 645">
            <a:extLst>
              <a:ext uri="{FF2B5EF4-FFF2-40B4-BE49-F238E27FC236}">
                <a16:creationId xmlns:a16="http://schemas.microsoft.com/office/drawing/2014/main" id="{BB8D0826-2A3A-244C-B38B-C8166989325C}"/>
              </a:ext>
            </a:extLst>
          </p:cNvPr>
          <p:cNvSpPr txBox="1">
            <a:spLocks/>
          </p:cNvSpPr>
          <p:nvPr userDrawn="1"/>
        </p:nvSpPr>
        <p:spPr>
          <a:xfrm>
            <a:off x="10897971" y="6237288"/>
            <a:ext cx="26609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0" cap="none" spc="0" normalizeH="0" baseline="0" noProof="0" smtClean="0">
                <a:ln>
                  <a:noFill/>
                </a:ln>
                <a:solidFill>
                  <a:srgbClr val="1D6A5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1D6A5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966F70-52EB-4019-8E1D-B68022F9B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15" y="6254049"/>
            <a:ext cx="1371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2648" y="1565858"/>
            <a:ext cx="4581131" cy="369545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862575" marR="856240" indent="-576" algn="ctr">
              <a:spcBef>
                <a:spcPts val="86"/>
              </a:spcBef>
            </a:pPr>
            <a:r>
              <a:rPr sz="2539" b="1" spc="45" dirty="0">
                <a:solidFill>
                  <a:srgbClr val="333F48"/>
                </a:solidFill>
                <a:latin typeface="Calibri"/>
                <a:cs typeface="Calibri"/>
              </a:rPr>
              <a:t>ICBE </a:t>
            </a:r>
            <a:r>
              <a:rPr lang="en-IE" sz="2539" b="1" spc="45" dirty="0">
                <a:solidFill>
                  <a:srgbClr val="333F48"/>
                </a:solidFill>
                <a:latin typeface="Calibri"/>
                <a:cs typeface="Calibri"/>
              </a:rPr>
              <a:t>Lunchtime Webinar</a:t>
            </a:r>
            <a:endParaRPr lang="en-IE" sz="2539" b="1" spc="9" dirty="0">
              <a:solidFill>
                <a:srgbClr val="333F48"/>
              </a:solidFill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r>
              <a:rPr lang="en-GB" sz="1814" b="1" i="1" spc="9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Using Your Strengths to </a:t>
            </a:r>
            <a:br>
              <a:rPr lang="en-GB" sz="1814" b="1" i="1" spc="9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GB" sz="1814" b="1" i="1" spc="9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Re-Energise Yourself </a:t>
            </a:r>
            <a:br>
              <a:rPr lang="en-GB" sz="1814" b="1" i="1" spc="9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GB" sz="1814" b="1" i="1" spc="9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&amp; Unlock Potential</a:t>
            </a:r>
          </a:p>
          <a:p>
            <a:pPr marL="862575" marR="856240" indent="-576" algn="ctr">
              <a:spcBef>
                <a:spcPts val="86"/>
              </a:spcBef>
            </a:pPr>
            <a:r>
              <a:rPr lang="en-GB" sz="1814" b="1" spc="9" dirty="0">
                <a:latin typeface="Calibri"/>
                <a:cs typeface="Calibri"/>
              </a:rPr>
              <a:t>Thursday</a:t>
            </a:r>
            <a:r>
              <a:rPr lang="en-GB" sz="1814" b="1" spc="9">
                <a:latin typeface="Calibri"/>
                <a:cs typeface="Calibri"/>
              </a:rPr>
              <a:t>, October 6</a:t>
            </a:r>
            <a:r>
              <a:rPr lang="en-GB" sz="1814" b="1" spc="9" baseline="30000">
                <a:latin typeface="Calibri"/>
                <a:cs typeface="Calibri"/>
              </a:rPr>
              <a:t>th</a:t>
            </a:r>
            <a:r>
              <a:rPr lang="en-GB" sz="1814" b="1" spc="9">
                <a:latin typeface="Calibri"/>
                <a:cs typeface="Calibri"/>
              </a:rPr>
              <a:t> @ </a:t>
            </a:r>
            <a:r>
              <a:rPr lang="en-GB" sz="1814" b="1" spc="9" dirty="0">
                <a:latin typeface="Calibri"/>
                <a:cs typeface="Calibri"/>
              </a:rPr>
              <a:t>1pm</a:t>
            </a:r>
          </a:p>
          <a:p>
            <a:pPr marL="862575" marR="856240" indent="-576" algn="ctr">
              <a:spcBef>
                <a:spcPts val="86"/>
              </a:spcBef>
            </a:pPr>
            <a:endParaRPr lang="en-IE" sz="907" b="1" i="1" spc="9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endParaRPr lang="en-IE" sz="2040" spc="-82" dirty="0">
              <a:solidFill>
                <a:srgbClr val="D91683"/>
              </a:solidFill>
              <a:latin typeface="Calibri"/>
              <a:cs typeface="Calibri"/>
            </a:endParaRPr>
          </a:p>
          <a:p>
            <a:pPr marL="862575" marR="856240" indent="-576" algn="ctr">
              <a:spcBef>
                <a:spcPts val="86"/>
              </a:spcBef>
            </a:pPr>
            <a:r>
              <a:rPr sz="2040" spc="-82" dirty="0">
                <a:solidFill>
                  <a:srgbClr val="D91683"/>
                </a:solidFill>
                <a:latin typeface="Calibri"/>
                <a:cs typeface="Calibri"/>
              </a:rPr>
              <a:t>We </a:t>
            </a:r>
            <a:r>
              <a:rPr sz="2040" spc="18" dirty="0">
                <a:solidFill>
                  <a:srgbClr val="D91683"/>
                </a:solidFill>
                <a:latin typeface="Calibri"/>
                <a:cs typeface="Calibri"/>
              </a:rPr>
              <a:t>will </a:t>
            </a:r>
            <a:r>
              <a:rPr sz="2040" spc="45" dirty="0">
                <a:solidFill>
                  <a:srgbClr val="D91683"/>
                </a:solidFill>
                <a:latin typeface="Calibri"/>
                <a:cs typeface="Calibri"/>
              </a:rPr>
              <a:t>be </a:t>
            </a:r>
            <a:r>
              <a:rPr sz="2040" spc="27" dirty="0">
                <a:solidFill>
                  <a:srgbClr val="D91683"/>
                </a:solidFill>
                <a:latin typeface="Calibri"/>
                <a:cs typeface="Calibri"/>
              </a:rPr>
              <a:t>starting </a:t>
            </a:r>
            <a:r>
              <a:rPr sz="2040" spc="32" dirty="0">
                <a:solidFill>
                  <a:srgbClr val="D91683"/>
                </a:solidFill>
                <a:latin typeface="Calibri"/>
                <a:cs typeface="Calibri"/>
              </a:rPr>
              <a:t>in </a:t>
            </a:r>
            <a:r>
              <a:rPr sz="2040" dirty="0">
                <a:solidFill>
                  <a:srgbClr val="D91683"/>
                </a:solidFill>
                <a:latin typeface="Calibri"/>
                <a:cs typeface="Calibri"/>
              </a:rPr>
              <a:t>a </a:t>
            </a:r>
            <a:r>
              <a:rPr sz="2040" spc="-5" dirty="0">
                <a:solidFill>
                  <a:srgbClr val="D91683"/>
                </a:solidFill>
                <a:latin typeface="Calibri"/>
                <a:cs typeface="Calibri"/>
              </a:rPr>
              <a:t>few</a:t>
            </a:r>
            <a:r>
              <a:rPr sz="2040" spc="-295" dirty="0">
                <a:solidFill>
                  <a:srgbClr val="D91683"/>
                </a:solidFill>
                <a:latin typeface="Calibri"/>
                <a:cs typeface="Calibri"/>
              </a:rPr>
              <a:t> </a:t>
            </a:r>
            <a:r>
              <a:rPr sz="2040" spc="23" dirty="0">
                <a:solidFill>
                  <a:srgbClr val="D91683"/>
                </a:solidFill>
                <a:latin typeface="Calibri"/>
                <a:cs typeface="Calibri"/>
              </a:rPr>
              <a:t>minutes</a:t>
            </a:r>
            <a:r>
              <a:rPr lang="en-IE" sz="2040" spc="23" dirty="0">
                <a:solidFill>
                  <a:srgbClr val="D91683"/>
                </a:solidFill>
                <a:latin typeface="Calibri"/>
                <a:cs typeface="Calibri"/>
              </a:rPr>
              <a:t>  </a:t>
            </a:r>
          </a:p>
          <a:p>
            <a:pPr marL="862575" marR="856240" indent="-576" algn="ctr">
              <a:spcBef>
                <a:spcPts val="86"/>
              </a:spcBef>
            </a:pPr>
            <a:br>
              <a:rPr lang="en-IE" sz="2040" spc="23" dirty="0">
                <a:solidFill>
                  <a:srgbClr val="D91683"/>
                </a:solidFill>
                <a:latin typeface="Calibri"/>
                <a:cs typeface="Calibri"/>
              </a:rPr>
            </a:br>
            <a:r>
              <a:rPr lang="en-IE" sz="2040" spc="36" dirty="0">
                <a:solidFill>
                  <a:srgbClr val="333F48"/>
                </a:solidFill>
                <a:latin typeface="Calibri"/>
                <a:cs typeface="Calibri"/>
              </a:rPr>
              <a:t>April</a:t>
            </a:r>
            <a:endParaRPr sz="204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8893" y="4696746"/>
            <a:ext cx="1486660" cy="122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027" y="2304"/>
            <a:ext cx="6095425" cy="6855696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5988" y="7559992"/>
                </a:lnTo>
                <a:lnTo>
                  <a:pt x="534598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33F4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4632" y="1109445"/>
            <a:ext cx="10001667" cy="446586"/>
          </a:xfrm>
          <a:prstGeom prst="rect">
            <a:avLst/>
          </a:prstGeom>
        </p:spPr>
        <p:txBody>
          <a:bodyPr vert="horz" wrap="square" lIns="0" tIns="15547" rIns="0" bIns="0" rtlCol="0" anchor="b">
            <a:spAutoFit/>
          </a:bodyPr>
          <a:lstStyle/>
          <a:p>
            <a:pPr marL="4863935">
              <a:spcBef>
                <a:spcPts val="122"/>
              </a:spcBef>
            </a:pPr>
            <a:r>
              <a:rPr spc="73" dirty="0"/>
              <a:t>WE</a:t>
            </a:r>
            <a:r>
              <a:rPr spc="190" dirty="0"/>
              <a:t>L</a:t>
            </a:r>
            <a:r>
              <a:rPr spc="141" dirty="0"/>
              <a:t>C</a:t>
            </a:r>
            <a:r>
              <a:rPr spc="91" dirty="0"/>
              <a:t>OME</a:t>
            </a:r>
          </a:p>
        </p:txBody>
      </p:sp>
      <p:sp>
        <p:nvSpPr>
          <p:cNvPr id="6" name="object 6"/>
          <p:cNvSpPr/>
          <p:nvPr/>
        </p:nvSpPr>
        <p:spPr>
          <a:xfrm>
            <a:off x="661834" y="1362331"/>
            <a:ext cx="4473307" cy="260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1139073" y="3812835"/>
            <a:ext cx="351882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i="1" spc="-41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632" i="1" spc="-5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1632" i="1" spc="-14" dirty="0">
                <a:solidFill>
                  <a:srgbClr val="FFFFFF"/>
                </a:solidFill>
                <a:latin typeface="Calibri"/>
                <a:cs typeface="Calibri"/>
              </a:rPr>
              <a:t>is shared </a:t>
            </a:r>
            <a:r>
              <a:rPr sz="1632" i="1" spc="18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32" i="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i="1" spc="-5" dirty="0">
                <a:solidFill>
                  <a:srgbClr val="FFFFFF"/>
                </a:solidFill>
                <a:latin typeface="Calibri"/>
                <a:cs typeface="Calibri"/>
              </a:rPr>
              <a:t>multiplied</a:t>
            </a:r>
            <a:endParaRPr sz="163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511-0EE4-0997-4656-C24F0183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spotting                                </a:t>
            </a:r>
            <a:r>
              <a:rPr lang="en-GB" sz="1050" i="1" dirty="0"/>
              <a:t>ref; Strengths </a:t>
            </a:r>
            <a:r>
              <a:rPr lang="en-GB" sz="1100" i="1" dirty="0"/>
              <a:t>profile White Paper, Capp &amp; Co Ltd 2018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5EB0E3-DAF3-D3C2-026D-C2285A6B7A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7" y="1970844"/>
            <a:ext cx="3719744" cy="474067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D22820-C24C-493E-DB20-966AD6769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7" y="1970844"/>
            <a:ext cx="3566137" cy="4740674"/>
          </a:xfrm>
        </p:spPr>
      </p:pic>
    </p:spTree>
    <p:extLst>
      <p:ext uri="{BB962C8B-B14F-4D97-AF65-F5344CB8AC3E}">
        <p14:creationId xmlns:p14="http://schemas.microsoft.com/office/powerpoint/2010/main" val="31789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BEB1-FE49-1EE4-C09D-8644C126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Strength Spotting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8715AF-193D-DA50-1F34-A3767C719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1940767"/>
            <a:ext cx="8740090" cy="38908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80E5C-1A74-15BB-D1A9-CE3995F46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0005" y="6128342"/>
            <a:ext cx="2260362" cy="549430"/>
          </a:xfrm>
        </p:spPr>
        <p:txBody>
          <a:bodyPr>
            <a:noAutofit/>
          </a:bodyPr>
          <a:lstStyle/>
          <a:p>
            <a:r>
              <a:rPr lang="en-GB" sz="1600" i="1" dirty="0">
                <a:solidFill>
                  <a:srgbClr val="00B0F0"/>
                </a:solidFill>
              </a:rPr>
              <a:t>Source; Cappfinity</a:t>
            </a:r>
          </a:p>
        </p:txBody>
      </p:sp>
    </p:spTree>
    <p:extLst>
      <p:ext uri="{BB962C8B-B14F-4D97-AF65-F5344CB8AC3E}">
        <p14:creationId xmlns:p14="http://schemas.microsoft.com/office/powerpoint/2010/main" val="258809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9855-A4DC-CCF8-4F72-19CBB766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Unlocking potential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D67541-F57F-F88E-EEDC-027032682D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945098"/>
            <a:ext cx="9486900" cy="418324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76DD-B257-C67B-7C6D-EC96F4C2F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7658" y="5920542"/>
            <a:ext cx="2210540" cy="746588"/>
          </a:xfrm>
        </p:spPr>
        <p:txBody>
          <a:bodyPr>
            <a:normAutofit/>
          </a:bodyPr>
          <a:lstStyle/>
          <a:p>
            <a:r>
              <a:rPr lang="en-GB" sz="1600" i="1" dirty="0">
                <a:solidFill>
                  <a:srgbClr val="00B0F0"/>
                </a:solidFill>
              </a:rPr>
              <a:t>Source; Cappfinity</a:t>
            </a:r>
          </a:p>
        </p:txBody>
      </p:sp>
    </p:spTree>
    <p:extLst>
      <p:ext uri="{BB962C8B-B14F-4D97-AF65-F5344CB8AC3E}">
        <p14:creationId xmlns:p14="http://schemas.microsoft.com/office/powerpoint/2010/main" val="346776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B6AE-3CF3-607F-2BE2-1EB37AB6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Unblocking potential &amp;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884E2-1834-B975-D844-924D91C49F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68497"/>
            <a:ext cx="8987531" cy="39771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B5017-B3B5-5BB3-E812-BD4ACE29C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82" y="5699922"/>
            <a:ext cx="1259605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E469-03A8-BB2E-70D9-6F5469D5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2D8E-706B-ACC8-89BD-6EB3D6F4D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Understand who we are and what we are capable of!</a:t>
            </a:r>
          </a:p>
          <a:p>
            <a:r>
              <a:rPr lang="en-GB" dirty="0"/>
              <a:t>Confidence when we truly recognise and utilise our strengths</a:t>
            </a:r>
          </a:p>
          <a:p>
            <a:r>
              <a:rPr lang="en-GB" dirty="0"/>
              <a:t>Celebrate our uniqueness</a:t>
            </a:r>
          </a:p>
          <a:p>
            <a:r>
              <a:rPr lang="en-GB" dirty="0"/>
              <a:t>Show up and be our Best Selves!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4C287-DDE9-3373-BE0A-7B45EDECC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C267-FF3F-592F-E81B-095A6C51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6DE6-F04F-072A-5E18-075E6E371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31214-8146-9097-C8E2-D372E306F4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1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958" y="4169245"/>
            <a:ext cx="5590047" cy="183859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algn="ctr">
              <a:spcBef>
                <a:spcPts val="82"/>
              </a:spcBef>
            </a:pPr>
            <a:r>
              <a:rPr lang="en-IE" sz="2358" b="1" i="1" spc="68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lang="en-IE" sz="2358" spc="68" dirty="0">
                <a:solidFill>
                  <a:srgbClr val="FFFFFF"/>
                </a:solidFill>
                <a:latin typeface="Calibri"/>
                <a:cs typeface="Calibri"/>
              </a:rPr>
              <a:t>icbe.ie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50" dirty="0">
                <a:solidFill>
                  <a:srgbClr val="FFFFFF"/>
                </a:solidFill>
                <a:latin typeface="Calibri"/>
                <a:cs typeface="Calibri"/>
              </a:rPr>
              <a:t>LinkedIn: </a:t>
            </a:r>
            <a:r>
              <a:rPr sz="2358" spc="5" dirty="0">
                <a:solidFill>
                  <a:srgbClr val="FFFFFF"/>
                </a:solidFill>
                <a:latin typeface="Calibri"/>
                <a:cs typeface="Calibri"/>
              </a:rPr>
              <a:t>Irish Centre </a:t>
            </a:r>
            <a:r>
              <a:rPr sz="2358" spc="-27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358" spc="-2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18" dirty="0">
                <a:solidFill>
                  <a:srgbClr val="FFFFFF"/>
                </a:solidFill>
                <a:latin typeface="Calibri"/>
                <a:cs typeface="Calibri"/>
              </a:rPr>
              <a:t>Excellence</a:t>
            </a:r>
            <a:endParaRPr sz="2358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4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58" b="1" i="1" spc="-5" dirty="0">
                <a:solidFill>
                  <a:srgbClr val="FFFFFF"/>
                </a:solidFill>
                <a:latin typeface="Calibri"/>
                <a:cs typeface="Calibri"/>
              </a:rPr>
              <a:t>Twitter:</a:t>
            </a:r>
            <a:r>
              <a:rPr sz="2358" b="1" i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spc="-14" dirty="0">
                <a:solidFill>
                  <a:srgbClr val="FFFFFF"/>
                </a:solidFill>
                <a:latin typeface="Calibri"/>
                <a:cs typeface="Calibri"/>
              </a:rPr>
              <a:t>@ICBE_Business</a:t>
            </a:r>
            <a:endParaRPr sz="2358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4823" y="441016"/>
            <a:ext cx="6041079" cy="352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A258-6177-CA32-4E66-2B57D0E80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Using your strengths to Re-Energise &amp; Unlock Potential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7DA6A-A46C-99E6-C1CA-5BDE71AA4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ICBE Oct 6</a:t>
            </a:r>
            <a:r>
              <a:rPr lang="en-GB" baseline="30000" dirty="0"/>
              <a:t>th</a:t>
            </a:r>
            <a:r>
              <a:rPr lang="en-GB" dirty="0"/>
              <a:t> 2022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4AAA5A-075C-C583-9363-0B1E339A5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78" y="4924425"/>
            <a:ext cx="1677162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3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54D49-E869-386F-CF0D-0BEC8D152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19" y="2820143"/>
            <a:ext cx="4362220" cy="2448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A600D-4247-675A-977C-88C47BE9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7B13-CA3C-BC25-4979-3CD6344CD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590807"/>
            <a:ext cx="2819783" cy="2907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Pep in your step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Fire in your belly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Mojo 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Swagger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Buzz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Flow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57CAB-7002-6727-1F38-2E11AAC1D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8882" y="2590807"/>
            <a:ext cx="4091424" cy="2907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Strengths in Action!</a:t>
            </a:r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6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05C0-F531-E663-2107-EEA750CF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04BF-3E31-FDB3-100C-DF47A85948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Positive Psychology-Playing to our Strengths</a:t>
            </a:r>
          </a:p>
          <a:p>
            <a:r>
              <a:rPr lang="en-GB" dirty="0"/>
              <a:t>Negativity Bias of our Brains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E41CE-99BB-3394-FF7B-C4F41304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2499" y="5476875"/>
            <a:ext cx="1276351" cy="384175"/>
          </a:xfrm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5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F252-B24D-94BE-F292-ACB37063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Effects of pandemic on our Psyche.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9EE7-2DCF-4388-3C15-12B413E25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Our capacity to be open to new concepts</a:t>
            </a:r>
          </a:p>
          <a:p>
            <a:r>
              <a:rPr lang="en-GB" dirty="0"/>
              <a:t>Our tendency to reach out to others</a:t>
            </a:r>
          </a:p>
          <a:p>
            <a:r>
              <a:rPr lang="en-GB" dirty="0"/>
              <a:t>Our desire to strive towards goals, do tasks well, take responsibility.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51215-DC8D-54F0-0899-FA174F465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526" y="5681709"/>
            <a:ext cx="5770487" cy="689354"/>
          </a:xfrm>
        </p:spPr>
        <p:txBody>
          <a:bodyPr/>
          <a:lstStyle/>
          <a:p>
            <a:r>
              <a:rPr lang="en-GB" i="1" dirty="0"/>
              <a:t>Ref; Dr Jolanta Burke, RCSI Health Sciences 28 Sep 2022</a:t>
            </a:r>
          </a:p>
        </p:txBody>
      </p:sp>
    </p:spTree>
    <p:extLst>
      <p:ext uri="{BB962C8B-B14F-4D97-AF65-F5344CB8AC3E}">
        <p14:creationId xmlns:p14="http://schemas.microsoft.com/office/powerpoint/2010/main" val="213071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F2D814-288F-0346-A5F1-D5713778C960}"/>
              </a:ext>
            </a:extLst>
          </p:cNvPr>
          <p:cNvSpPr/>
          <p:nvPr/>
        </p:nvSpPr>
        <p:spPr>
          <a:xfrm>
            <a:off x="1682219" y="1942840"/>
            <a:ext cx="8947681" cy="4038859"/>
          </a:xfrm>
          <a:prstGeom prst="roundRect">
            <a:avLst>
              <a:gd name="adj" fmla="val 1817"/>
            </a:avLst>
          </a:prstGeom>
          <a:solidFill>
            <a:schemeClr val="bg1"/>
          </a:solidFill>
          <a:ln>
            <a:noFill/>
          </a:ln>
          <a:effectLst>
            <a:outerShdw blurRad="279400" dist="12700" dir="5400000" sx="103000" sy="103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" name="Shape 651" descr="Title 1">
            <a:extLst>
              <a:ext uri="{FF2B5EF4-FFF2-40B4-BE49-F238E27FC236}">
                <a16:creationId xmlns:a16="http://schemas.microsoft.com/office/drawing/2014/main" id="{16FA0B70-D74E-0F43-B0BA-0FEE9EBF0D02}"/>
              </a:ext>
            </a:extLst>
          </p:cNvPr>
          <p:cNvSpPr txBox="1">
            <a:spLocks/>
          </p:cNvSpPr>
          <p:nvPr/>
        </p:nvSpPr>
        <p:spPr>
          <a:xfrm>
            <a:off x="838200" y="-8976"/>
            <a:ext cx="10515600" cy="63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5pPr>
            <a:lvl6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6pPr>
            <a:lvl7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7pPr>
            <a:lvl8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8pPr>
            <a:lvl9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utura PT"/>
                <a:ea typeface="Futura PT"/>
                <a:cs typeface="Futura PT"/>
                <a:sym typeface="Futura 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1" i="0" u="none" strike="noStrike" kern="0" cap="none" spc="0" normalizeH="0" baseline="0" noProof="0" dirty="0">
              <a:ln>
                <a:noFill/>
              </a:ln>
              <a:solidFill>
                <a:srgbClr val="363F66">
                  <a:alpha val="40000"/>
                </a:srgbClr>
              </a:solidFill>
              <a:effectLst/>
              <a:uLnTx/>
              <a:uFillTx/>
              <a:latin typeface="Futura PT"/>
              <a:sym typeface="Futura P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8A31A-2B9D-2E4F-B3E8-810FD52E5334}"/>
              </a:ext>
            </a:extLst>
          </p:cNvPr>
          <p:cNvSpPr/>
          <p:nvPr/>
        </p:nvSpPr>
        <p:spPr>
          <a:xfrm>
            <a:off x="1677284" y="1562773"/>
            <a:ext cx="8947681" cy="2492834"/>
          </a:xfrm>
          <a:prstGeom prst="roundRect">
            <a:avLst>
              <a:gd name="adj" fmla="val 1817"/>
            </a:avLst>
          </a:prstGeom>
          <a:solidFill>
            <a:srgbClr val="363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5" name="Energy_ico.pdf">
            <a:extLst>
              <a:ext uri="{FF2B5EF4-FFF2-40B4-BE49-F238E27FC236}">
                <a16:creationId xmlns:a16="http://schemas.microsoft.com/office/drawing/2014/main" id="{A299B36D-8DD4-1745-A9FD-97FA20FA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10" y="2045809"/>
            <a:ext cx="1481328" cy="14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erformance-icon.pdf">
            <a:extLst>
              <a:ext uri="{FF2B5EF4-FFF2-40B4-BE49-F238E27FC236}">
                <a16:creationId xmlns:a16="http://schemas.microsoft.com/office/drawing/2014/main" id="{89F55530-8717-F14C-AAA8-B9277641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23" y="2047699"/>
            <a:ext cx="1792224" cy="148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se_icon.pdf">
            <a:extLst>
              <a:ext uri="{FF2B5EF4-FFF2-40B4-BE49-F238E27FC236}">
                <a16:creationId xmlns:a16="http://schemas.microsoft.com/office/drawing/2014/main" id="{4B9C6C96-6B24-024A-A2FD-97C7C7DE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848" y="2035820"/>
            <a:ext cx="1572768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713">
            <a:extLst>
              <a:ext uri="{FF2B5EF4-FFF2-40B4-BE49-F238E27FC236}">
                <a16:creationId xmlns:a16="http://schemas.microsoft.com/office/drawing/2014/main" id="{670A9A3E-7509-5048-9325-082D70363BC8}"/>
              </a:ext>
            </a:extLst>
          </p:cNvPr>
          <p:cNvSpPr/>
          <p:nvPr/>
        </p:nvSpPr>
        <p:spPr>
          <a:xfrm>
            <a:off x="2458548" y="4134363"/>
            <a:ext cx="15029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  <a:sym typeface="Helvetica"/>
              </a:rPr>
              <a:t>Performance</a:t>
            </a:r>
          </a:p>
        </p:txBody>
      </p:sp>
      <p:sp>
        <p:nvSpPr>
          <p:cNvPr id="11" name="Shape 714">
            <a:extLst>
              <a:ext uri="{FF2B5EF4-FFF2-40B4-BE49-F238E27FC236}">
                <a16:creationId xmlns:a16="http://schemas.microsoft.com/office/drawing/2014/main" id="{DEAADCC2-C7A1-F245-8401-14507EB32C2A}"/>
              </a:ext>
            </a:extLst>
          </p:cNvPr>
          <p:cNvSpPr/>
          <p:nvPr/>
        </p:nvSpPr>
        <p:spPr>
          <a:xfrm>
            <a:off x="5658343" y="4134363"/>
            <a:ext cx="8745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  <a:sym typeface="Helvetica"/>
              </a:rPr>
              <a:t>Energy</a:t>
            </a:r>
          </a:p>
        </p:txBody>
      </p:sp>
      <p:sp>
        <p:nvSpPr>
          <p:cNvPr id="12" name="Shape 715">
            <a:extLst>
              <a:ext uri="{FF2B5EF4-FFF2-40B4-BE49-F238E27FC236}">
                <a16:creationId xmlns:a16="http://schemas.microsoft.com/office/drawing/2014/main" id="{64DE3C5F-0386-874A-B3E3-944F8230FF00}"/>
              </a:ext>
            </a:extLst>
          </p:cNvPr>
          <p:cNvSpPr/>
          <p:nvPr/>
        </p:nvSpPr>
        <p:spPr>
          <a:xfrm>
            <a:off x="8863450" y="4134363"/>
            <a:ext cx="5155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  <a:sym typeface="Helvetica"/>
              </a:rPr>
              <a:t>Use</a:t>
            </a:r>
          </a:p>
        </p:txBody>
      </p:sp>
      <p:sp>
        <p:nvSpPr>
          <p:cNvPr id="13" name="Shape 716">
            <a:extLst>
              <a:ext uri="{FF2B5EF4-FFF2-40B4-BE49-F238E27FC236}">
                <a16:creationId xmlns:a16="http://schemas.microsoft.com/office/drawing/2014/main" id="{F8E9FF9A-DADC-1F46-A1C7-DC5D0EE940EF}"/>
              </a:ext>
            </a:extLst>
          </p:cNvPr>
          <p:cNvSpPr/>
          <p:nvPr/>
        </p:nvSpPr>
        <p:spPr>
          <a:xfrm>
            <a:off x="2087587" y="4578468"/>
            <a:ext cx="2244897" cy="84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How well you perform when using these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strength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s </a:t>
            </a:r>
          </a:p>
        </p:txBody>
      </p:sp>
      <p:sp>
        <p:nvSpPr>
          <p:cNvPr id="14" name="Shape 717">
            <a:extLst>
              <a:ext uri="{FF2B5EF4-FFF2-40B4-BE49-F238E27FC236}">
                <a16:creationId xmlns:a16="http://schemas.microsoft.com/office/drawing/2014/main" id="{3199A1DE-C478-0341-87F5-9773E70293FD}"/>
              </a:ext>
            </a:extLst>
          </p:cNvPr>
          <p:cNvSpPr/>
          <p:nvPr/>
        </p:nvSpPr>
        <p:spPr>
          <a:xfrm>
            <a:off x="5000780" y="4578468"/>
            <a:ext cx="2175923" cy="84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How energised you are by using these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strengths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15" name="Shape 718">
            <a:extLst>
              <a:ext uri="{FF2B5EF4-FFF2-40B4-BE49-F238E27FC236}">
                <a16:creationId xmlns:a16="http://schemas.microsoft.com/office/drawing/2014/main" id="{D515CDE7-4326-5148-A4D0-9E6BDE25EE29}"/>
              </a:ext>
            </a:extLst>
          </p:cNvPr>
          <p:cNvSpPr/>
          <p:nvPr/>
        </p:nvSpPr>
        <p:spPr>
          <a:xfrm>
            <a:off x="8152042" y="4578468"/>
            <a:ext cx="193834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>
                <a:solidFill>
                  <a:srgbClr val="363F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How often you use these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63F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"/>
              </a:rPr>
              <a:t>strengths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363F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Helvetica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EBB1673-603B-2145-9756-217F9DA91333}"/>
              </a:ext>
            </a:extLst>
          </p:cNvPr>
          <p:cNvSpPr/>
          <p:nvPr/>
        </p:nvSpPr>
        <p:spPr>
          <a:xfrm>
            <a:off x="1682217" y="3635941"/>
            <a:ext cx="8825239" cy="278101"/>
          </a:xfrm>
          <a:prstGeom prst="roundRect">
            <a:avLst>
              <a:gd name="adj" fmla="val 0"/>
            </a:avLst>
          </a:prstGeom>
          <a:solidFill>
            <a:srgbClr val="363F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B69F888-4092-8D45-B211-7A8AC14DFDCA}"/>
              </a:ext>
            </a:extLst>
          </p:cNvPr>
          <p:cNvSpPr/>
          <p:nvPr/>
        </p:nvSpPr>
        <p:spPr>
          <a:xfrm rot="18900000">
            <a:off x="9019215" y="3645098"/>
            <a:ext cx="298034" cy="298034"/>
          </a:xfrm>
          <a:prstGeom prst="rtTriangle">
            <a:avLst/>
          </a:prstGeom>
          <a:solidFill>
            <a:srgbClr val="36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CD9B3CB-2211-464C-AE77-C5117AED6FCC}"/>
              </a:ext>
            </a:extLst>
          </p:cNvPr>
          <p:cNvSpPr/>
          <p:nvPr/>
        </p:nvSpPr>
        <p:spPr>
          <a:xfrm rot="18900000">
            <a:off x="5946983" y="3645098"/>
            <a:ext cx="298034" cy="298034"/>
          </a:xfrm>
          <a:prstGeom prst="rtTriangle">
            <a:avLst/>
          </a:prstGeom>
          <a:solidFill>
            <a:srgbClr val="36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41E4816-67EE-3449-860E-40A3B186592B}"/>
              </a:ext>
            </a:extLst>
          </p:cNvPr>
          <p:cNvSpPr/>
          <p:nvPr/>
        </p:nvSpPr>
        <p:spPr>
          <a:xfrm rot="18900000">
            <a:off x="3061018" y="3643646"/>
            <a:ext cx="298034" cy="298034"/>
          </a:xfrm>
          <a:prstGeom prst="rtTriangle">
            <a:avLst/>
          </a:prstGeom>
          <a:solidFill>
            <a:srgbClr val="36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4233A-51A2-CBA6-E925-383FDBF4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3548"/>
          </a:xfrm>
        </p:spPr>
        <p:txBody>
          <a:bodyPr/>
          <a:lstStyle/>
          <a:p>
            <a:pPr algn="ctr"/>
            <a:r>
              <a:rPr lang="en-GB" dirty="0"/>
              <a:t>Defining Strengths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C4DA72-A458-FDF3-413C-FE895084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042" y="5564912"/>
            <a:ext cx="3458766" cy="590931"/>
          </a:xfrm>
        </p:spPr>
        <p:txBody>
          <a:bodyPr>
            <a:normAutofit/>
          </a:bodyPr>
          <a:lstStyle/>
          <a:p>
            <a:r>
              <a:rPr lang="en-GB" sz="1600" i="1" dirty="0">
                <a:solidFill>
                  <a:srgbClr val="00B0F0"/>
                </a:solidFill>
              </a:rPr>
              <a:t>Source Cappfinity</a:t>
            </a:r>
          </a:p>
        </p:txBody>
      </p:sp>
    </p:spTree>
    <p:extLst>
      <p:ext uri="{BB962C8B-B14F-4D97-AF65-F5344CB8AC3E}">
        <p14:creationId xmlns:p14="http://schemas.microsoft.com/office/powerpoint/2010/main" val="186062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118E-59A6-D359-B1BE-0228DC7A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Benefits of Strengths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EF0BBB-A326-AF6E-E664-34ED27521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7" y="2049956"/>
            <a:ext cx="8881648" cy="3794124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B7533C-923B-43A7-C50B-36F36538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0126" y="2894120"/>
            <a:ext cx="2005172" cy="21057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7C1720A-236C-C2C3-309F-BE1257E482B0}"/>
              </a:ext>
            </a:extLst>
          </p:cNvPr>
          <p:cNvSpPr txBox="1">
            <a:spLocks/>
          </p:cNvSpPr>
          <p:nvPr/>
        </p:nvSpPr>
        <p:spPr>
          <a:xfrm>
            <a:off x="8087557" y="6128342"/>
            <a:ext cx="1799391" cy="4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600" i="1" dirty="0">
                <a:solidFill>
                  <a:srgbClr val="00B0F0"/>
                </a:solidFill>
              </a:rPr>
              <a:t>Source; Cappfinity</a:t>
            </a:r>
          </a:p>
        </p:txBody>
      </p:sp>
    </p:spTree>
    <p:extLst>
      <p:ext uri="{BB962C8B-B14F-4D97-AF65-F5344CB8AC3E}">
        <p14:creationId xmlns:p14="http://schemas.microsoft.com/office/powerpoint/2010/main" val="216779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E8C2-7CBC-D5F1-C53A-355E6ABC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Benefits of strengths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CCFB1-753D-9030-2EAF-E6279E371E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FED405A-8748-8AC5-178A-91C1E46A8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" y="2135008"/>
            <a:ext cx="8864228" cy="3819036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87F539-CF57-F057-485B-3D6E940EE708}"/>
              </a:ext>
            </a:extLst>
          </p:cNvPr>
          <p:cNvSpPr txBox="1">
            <a:spLocks/>
          </p:cNvSpPr>
          <p:nvPr/>
        </p:nvSpPr>
        <p:spPr>
          <a:xfrm>
            <a:off x="7963270" y="6128342"/>
            <a:ext cx="1923678" cy="41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600" i="1" dirty="0">
                <a:solidFill>
                  <a:srgbClr val="00B0F0"/>
                </a:solidFill>
              </a:rPr>
              <a:t>Source; Cappfinity</a:t>
            </a:r>
          </a:p>
        </p:txBody>
      </p:sp>
    </p:spTree>
    <p:extLst>
      <p:ext uri="{BB962C8B-B14F-4D97-AF65-F5344CB8AC3E}">
        <p14:creationId xmlns:p14="http://schemas.microsoft.com/office/powerpoint/2010/main" val="238670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D733-3702-4835-32FB-D2089DB1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Benefits Of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3B89-6850-B257-181C-F0999D2AA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28825"/>
            <a:ext cx="8458200" cy="3832225"/>
          </a:xfrm>
          <a:gradFill>
            <a:gsLst>
              <a:gs pos="80392">
                <a:srgbClr val="3E85A8">
                  <a:alpha val="72000"/>
                </a:srgbClr>
              </a:gs>
              <a:gs pos="100000">
                <a:srgbClr val="3E85A8"/>
              </a:gs>
              <a:gs pos="98000">
                <a:srgbClr val="126C88">
                  <a:alpha val="66000"/>
                </a:srgbClr>
              </a:gs>
              <a:gs pos="100000">
                <a:srgbClr val="5498C7"/>
              </a:gs>
              <a:gs pos="0">
                <a:srgbClr val="009999"/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rgbClr val="009999"/>
              </a:gs>
              <a:gs pos="1000">
                <a:srgbClr val="0066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Results</a:t>
            </a:r>
          </a:p>
          <a:p>
            <a:r>
              <a:rPr lang="en-GB" dirty="0">
                <a:solidFill>
                  <a:schemeClr val="bg1"/>
                </a:solidFill>
              </a:rPr>
              <a:t>42% high performers say managers talk about strengths</a:t>
            </a:r>
          </a:p>
          <a:p>
            <a:r>
              <a:rPr lang="en-GB" dirty="0">
                <a:solidFill>
                  <a:schemeClr val="bg1"/>
                </a:solidFill>
              </a:rPr>
              <a:t>6% increase in employee engagement </a:t>
            </a:r>
          </a:p>
          <a:p>
            <a:r>
              <a:rPr lang="en-GB" dirty="0">
                <a:solidFill>
                  <a:schemeClr val="bg1"/>
                </a:solidFill>
              </a:rPr>
              <a:t>7.8% increase in productivity</a:t>
            </a:r>
          </a:p>
          <a:p>
            <a:r>
              <a:rPr lang="en-GB" dirty="0">
                <a:solidFill>
                  <a:schemeClr val="bg1"/>
                </a:solidFill>
              </a:rPr>
              <a:t>54% positive change in perception of employer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6FA0E-6A47-903D-2DB0-54EE95CA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5962650"/>
            <a:ext cx="2600325" cy="895350"/>
          </a:xfrm>
        </p:spPr>
        <p:txBody>
          <a:bodyPr/>
          <a:lstStyle/>
          <a:p>
            <a:r>
              <a:rPr lang="en-GB" sz="1800" i="1" dirty="0">
                <a:solidFill>
                  <a:srgbClr val="00B0F0"/>
                </a:solidFill>
              </a:rPr>
              <a:t>Source; Cappfinity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304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8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4.9|4.6|24.5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735</TotalTime>
  <Words>288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Futura PT</vt:lpstr>
      <vt:lpstr>Futura PT Book</vt:lpstr>
      <vt:lpstr>Gill Sans MT</vt:lpstr>
      <vt:lpstr>Helvetica</vt:lpstr>
      <vt:lpstr>Times New Roman</vt:lpstr>
      <vt:lpstr>Wingdings</vt:lpstr>
      <vt:lpstr>Wingdings 2</vt:lpstr>
      <vt:lpstr>Dividend</vt:lpstr>
      <vt:lpstr>Custom Design</vt:lpstr>
      <vt:lpstr>1_Custom Design</vt:lpstr>
      <vt:lpstr>WELCOME</vt:lpstr>
      <vt:lpstr>Using your strengths to Re-Energise &amp; Unlock Potential</vt:lpstr>
      <vt:lpstr>What is energy?</vt:lpstr>
      <vt:lpstr>Strengths</vt:lpstr>
      <vt:lpstr>Negative Effects of pandemic on our Psyche.</vt:lpstr>
      <vt:lpstr>Defining Strengths</vt:lpstr>
      <vt:lpstr>Benefits of Strengths</vt:lpstr>
      <vt:lpstr>Benefits of strengths</vt:lpstr>
      <vt:lpstr>Benefits Of strengths</vt:lpstr>
      <vt:lpstr>Strengths spotting                                ref; Strengths profile White Paper, Capp &amp; Co Ltd 2018</vt:lpstr>
      <vt:lpstr>Strength Spotting</vt:lpstr>
      <vt:lpstr>Unlocking potential</vt:lpstr>
      <vt:lpstr>Unblocking potential &amp; development</vt:lpstr>
      <vt:lpstr>Summary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merrick</dc:creator>
  <cp:lastModifiedBy>fiona.walsh Walsh</cp:lastModifiedBy>
  <cp:revision>29</cp:revision>
  <dcterms:created xsi:type="dcterms:W3CDTF">2022-09-05T09:27:29Z</dcterms:created>
  <dcterms:modified xsi:type="dcterms:W3CDTF">2022-10-06T14:46:48Z</dcterms:modified>
</cp:coreProperties>
</file>