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0"/>
  </p:notesMasterIdLst>
  <p:sldIdLst>
    <p:sldId id="2220" r:id="rId3"/>
    <p:sldId id="2221" r:id="rId4"/>
    <p:sldId id="2216" r:id="rId5"/>
    <p:sldId id="2218" r:id="rId6"/>
    <p:sldId id="2290" r:id="rId7"/>
    <p:sldId id="2291" r:id="rId8"/>
    <p:sldId id="2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DC8F1-0124-4743-BC19-140774AE8C42}" v="2" dt="2024-01-15T09:44:56.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p:cViewPr varScale="1">
        <p:scale>
          <a:sx n="120" d="100"/>
          <a:sy n="120" d="100"/>
        </p:scale>
        <p:origin x="8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220BB-8FD6-45B2-BB1B-20B957B94004}"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886FD-D71B-49D8-9AF1-9685C8A796E7}" type="slidenum">
              <a:rPr lang="en-GB" smtClean="0"/>
              <a:t>‹#›</a:t>
            </a:fld>
            <a:endParaRPr lang="en-GB"/>
          </a:p>
        </p:txBody>
      </p:sp>
    </p:spTree>
    <p:extLst>
      <p:ext uri="{BB962C8B-B14F-4D97-AF65-F5344CB8AC3E}">
        <p14:creationId xmlns:p14="http://schemas.microsoft.com/office/powerpoint/2010/main" val="269794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 /Guide</a:t>
            </a:r>
            <a:r>
              <a:rPr lang="en-US"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development of this data literacy course has come from discussions with a large network of Irish companies. These companies have recognised a need to </a:t>
            </a:r>
            <a:r>
              <a:rPr lang="en-US" sz="1200" kern="1200" dirty="0">
                <a:solidFill>
                  <a:schemeClr val="tx1"/>
                </a:solidFill>
                <a:effectLst/>
                <a:latin typeface="+mn-lt"/>
                <a:ea typeface="+mn-ea"/>
                <a:cs typeface="+mn-cs"/>
              </a:rPr>
              <a:t>improve the overall data analytics maturity of their organizations. For many years the LEAN certifications of Yellow, Green and Black belt have been the standard bearers for process quality certifications, especially within the manufacturing industry. However, it is now felt that these certifications do not specifically prepare professionals to fully take account of the new advancements in both design thinking and data analytics technology architectures.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intended that the 3 levels of the course are meant to align with the six-sigma yellow, green and black belts</a:t>
            </a:r>
          </a:p>
          <a:p>
            <a:endParaRPr lang="en-GB" dirty="0"/>
          </a:p>
        </p:txBody>
      </p:sp>
      <p:sp>
        <p:nvSpPr>
          <p:cNvPr id="4" name="Footer Placeholder 3"/>
          <p:cNvSpPr>
            <a:spLocks noGrp="1"/>
          </p:cNvSpPr>
          <p:nvPr>
            <p:ph type="ftr" sz="quarter" idx="4"/>
          </p:nvPr>
        </p:nvSpPr>
        <p:spPr/>
        <p:txBody>
          <a:bodyPr/>
          <a:lstStyle/>
          <a:p>
            <a:r>
              <a:rPr lang="en-GB"/>
              <a:t>LEADING DIGITAL TRANSFORMATION</a:t>
            </a:r>
          </a:p>
        </p:txBody>
      </p:sp>
      <p:sp>
        <p:nvSpPr>
          <p:cNvPr id="5" name="Slide Number Placeholder 4"/>
          <p:cNvSpPr>
            <a:spLocks noGrp="1"/>
          </p:cNvSpPr>
          <p:nvPr>
            <p:ph type="sldNum" sz="quarter" idx="5"/>
          </p:nvPr>
        </p:nvSpPr>
        <p:spPr/>
        <p:txBody>
          <a:bodyPr/>
          <a:lstStyle/>
          <a:p>
            <a:fld id="{EC3D8477-381C-4E26-9F5A-AE113E807F08}" type="slidenum">
              <a:rPr lang="en-GB" smtClean="0"/>
              <a:t>2</a:t>
            </a:fld>
            <a:endParaRPr lang="en-GB"/>
          </a:p>
        </p:txBody>
      </p:sp>
    </p:spTree>
    <p:extLst>
      <p:ext uri="{BB962C8B-B14F-4D97-AF65-F5344CB8AC3E}">
        <p14:creationId xmlns:p14="http://schemas.microsoft.com/office/powerpoint/2010/main" val="355762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building of the three key understandings that the course is designed to achieve are conducted through 6 separate modules as listed. Governance and Ethics are becoming a massive area of conversation and requirement in business. It is planned that further modules will be offered as part of the Level2 Practitioner training and assessment.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07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51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72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39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
        <p:nvSpPr>
          <p:cNvPr id="13"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23/01/2024</a:t>
            </a:fld>
            <a:endParaRPr lang="en-GB"/>
          </a:p>
        </p:txBody>
      </p:sp>
      <p:sp>
        <p:nvSpPr>
          <p:cNvPr id="14"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1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385174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281B9E2F-AD63-43D3-BC2F-DFB00A7A59B2}"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02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309A3F9D-E54E-4546-AA20-3C3BCAC31276}"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62113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ottom Title centered">
    <p:spTree>
      <p:nvGrpSpPr>
        <p:cNvPr id="1" name=""/>
        <p:cNvGrpSpPr/>
        <p:nvPr/>
      </p:nvGrpSpPr>
      <p:grpSpPr>
        <a:xfrm>
          <a:off x="0" y="0"/>
          <a:ext cx="0" cy="0"/>
          <a:chOff x="0" y="0"/>
          <a:chExt cx="0" cy="0"/>
        </a:xfrm>
      </p:grpSpPr>
      <p:pic>
        <p:nvPicPr>
          <p:cNvPr id="9" name="Picture 8" descr="1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2000" cy="4777791"/>
          </a:xfrm>
          <a:prstGeom prst="rect">
            <a:avLst/>
          </a:prstGeom>
        </p:spPr>
      </p:pic>
      <p:sp>
        <p:nvSpPr>
          <p:cNvPr id="10" name="Rectangle 9"/>
          <p:cNvSpPr/>
          <p:nvPr userDrawn="1"/>
        </p:nvSpPr>
        <p:spPr>
          <a:xfrm>
            <a:off x="0" y="3764438"/>
            <a:ext cx="12192000" cy="1013354"/>
          </a:xfrm>
          <a:prstGeom prst="rect">
            <a:avLst/>
          </a:prstGeom>
          <a:gradFill flip="none" rotWithShape="1">
            <a:gsLst>
              <a:gs pos="5000">
                <a:schemeClr val="bg1"/>
              </a:gs>
              <a:gs pos="100000">
                <a:schemeClr val="bg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508000" y="4777792"/>
            <a:ext cx="11277600" cy="609600"/>
          </a:xfrm>
          <a:prstGeom prst="rect">
            <a:avLst/>
          </a:prstGeom>
        </p:spPr>
        <p:txBody>
          <a:bodyPr lIns="0" tIns="0" rIns="0" bIns="0" anchor="t" anchorCtr="0"/>
          <a:lstStyle>
            <a:lvl1pPr algn="ctr">
              <a:lnSpc>
                <a:spcPct val="90000"/>
              </a:lnSpc>
              <a:defRPr sz="3200">
                <a:solidFill>
                  <a:srgbClr val="000000"/>
                </a:solidFill>
              </a:defRPr>
            </a:lvl1pPr>
          </a:lstStyle>
          <a:p>
            <a:r>
              <a:rPr lang="en-US"/>
              <a:t>CLICK TO EDIT MASTER TITLE STYLE</a:t>
            </a:r>
          </a:p>
        </p:txBody>
      </p:sp>
      <p:sp>
        <p:nvSpPr>
          <p:cNvPr id="4" name="Subtitle 2"/>
          <p:cNvSpPr>
            <a:spLocks noGrp="1"/>
          </p:cNvSpPr>
          <p:nvPr>
            <p:ph type="subTitle" idx="1" hasCustomPrompt="1"/>
          </p:nvPr>
        </p:nvSpPr>
        <p:spPr>
          <a:xfrm>
            <a:off x="519290" y="5387395"/>
            <a:ext cx="11266311" cy="403223"/>
          </a:xfrm>
          <a:prstGeom prst="rect">
            <a:avLst/>
          </a:prstGeom>
        </p:spPr>
        <p:txBody>
          <a:bodyPr lIns="0" tIns="0" rIns="0" bIns="0"/>
          <a:lstStyle>
            <a:lvl1pPr marL="0" indent="0" algn="ctr">
              <a:buNone/>
              <a:defRPr sz="2000">
                <a:solidFill>
                  <a:schemeClr val="bg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624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ottom Title cent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5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
        <p:nvSpPr>
          <p:cNvPr id="13"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23/01/2024</a:t>
            </a:fld>
            <a:endParaRPr lang="en-GB"/>
          </a:p>
        </p:txBody>
      </p:sp>
      <p:sp>
        <p:nvSpPr>
          <p:cNvPr id="14"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1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266429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9907" y="6356352"/>
            <a:ext cx="27432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32307" y="6356352"/>
            <a:ext cx="2743200" cy="365125"/>
          </a:xfrm>
          <a:prstGeom prst="rect">
            <a:avLst/>
          </a:prstGeo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96787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7E17DE3A-8BF9-4833-AC38-46CE42B4E4A3}"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75266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D0E229CF-64B5-49FA-AE8D-39992A32788A}"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27061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215347" y="6356352"/>
            <a:ext cx="2743200" cy="365125"/>
          </a:xfrm>
          <a:prstGeom prst="rect">
            <a:avLst/>
          </a:prstGeom>
        </p:spPr>
        <p:txBody>
          <a:bodyPr/>
          <a:lstStyle/>
          <a:p>
            <a:fld id="{EA34A33B-6B82-4B53-8DF3-AC27737A60C6}" type="datetime1">
              <a:rPr lang="en-GB" smtClean="0"/>
              <a:t>23/01/2024</a:t>
            </a:fld>
            <a:endParaRPr lang="en-GB"/>
          </a:p>
        </p:txBody>
      </p:sp>
      <p:sp>
        <p:nvSpPr>
          <p:cNvPr id="8" name="Footer Placeholder 7"/>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9" name="Slide Number Placeholder 8"/>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241645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347" y="6356352"/>
            <a:ext cx="2743200" cy="365125"/>
          </a:xfrm>
          <a:prstGeom prst="rect">
            <a:avLst/>
          </a:prstGeom>
        </p:spPr>
        <p:txBody>
          <a:bodyPr/>
          <a:lstStyle/>
          <a:p>
            <a:fld id="{D1F8EDCA-C4B0-4D9C-8CF7-50B7AF004402}" type="datetime1">
              <a:rPr lang="en-GB" smtClean="0"/>
              <a:t>23/01/2024</a:t>
            </a:fld>
            <a:endParaRPr lang="en-GB"/>
          </a:p>
        </p:txBody>
      </p:sp>
      <p:sp>
        <p:nvSpPr>
          <p:cNvPr id="3" name="Footer Placeholder 2"/>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4" name="Slide Number Placeholder 3"/>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64980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9907" y="6356352"/>
            <a:ext cx="27432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32307" y="6356352"/>
            <a:ext cx="2743200" cy="365125"/>
          </a:xfrm>
          <a:prstGeom prst="rect">
            <a:avLst/>
          </a:prstGeo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34969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215347" y="6356352"/>
            <a:ext cx="2743200" cy="365125"/>
          </a:xfrm>
          <a:prstGeom prst="rect">
            <a:avLst/>
          </a:prstGeom>
        </p:spPr>
        <p:txBody>
          <a:bodyPr/>
          <a:lstStyle/>
          <a:p>
            <a:fld id="{175B3F70-9490-4504-A8AC-3C9DF2ABDE03}" type="datetime1">
              <a:rPr lang="en-GB" smtClean="0"/>
              <a:t>23/01/2024</a:t>
            </a:fld>
            <a:endParaRPr lang="en-GB"/>
          </a:p>
        </p:txBody>
      </p:sp>
      <p:sp>
        <p:nvSpPr>
          <p:cNvPr id="4" name="Footer Placeholder 3"/>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5" name="Slide Number Placeholder 4"/>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79231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F4DEE006-A0CB-43F0-AB64-A101FE6320CF}"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04746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79A2220E-2E38-44FC-B2E2-0E1BE540FB8E}"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97270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281B9E2F-AD63-43D3-BC2F-DFB00A7A59B2}"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213595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309A3F9D-E54E-4546-AA20-3C3BCAC31276}"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60086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ttom Title centered">
    <p:spTree>
      <p:nvGrpSpPr>
        <p:cNvPr id="1" name=""/>
        <p:cNvGrpSpPr/>
        <p:nvPr/>
      </p:nvGrpSpPr>
      <p:grpSpPr>
        <a:xfrm>
          <a:off x="0" y="0"/>
          <a:ext cx="0" cy="0"/>
          <a:chOff x="0" y="0"/>
          <a:chExt cx="0" cy="0"/>
        </a:xfrm>
      </p:grpSpPr>
      <p:pic>
        <p:nvPicPr>
          <p:cNvPr id="9" name="Picture 8" descr="1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2000" cy="4777791"/>
          </a:xfrm>
          <a:prstGeom prst="rect">
            <a:avLst/>
          </a:prstGeom>
        </p:spPr>
      </p:pic>
      <p:sp>
        <p:nvSpPr>
          <p:cNvPr id="10" name="Rectangle 9"/>
          <p:cNvSpPr/>
          <p:nvPr userDrawn="1"/>
        </p:nvSpPr>
        <p:spPr>
          <a:xfrm>
            <a:off x="0" y="3764438"/>
            <a:ext cx="12192000" cy="1013354"/>
          </a:xfrm>
          <a:prstGeom prst="rect">
            <a:avLst/>
          </a:prstGeom>
          <a:gradFill flip="none" rotWithShape="1">
            <a:gsLst>
              <a:gs pos="5000">
                <a:schemeClr val="bg1"/>
              </a:gs>
              <a:gs pos="100000">
                <a:schemeClr val="bg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508000" y="4777792"/>
            <a:ext cx="11277600" cy="609600"/>
          </a:xfrm>
          <a:prstGeom prst="rect">
            <a:avLst/>
          </a:prstGeom>
        </p:spPr>
        <p:txBody>
          <a:bodyPr lIns="0" tIns="0" rIns="0" bIns="0" anchor="t" anchorCtr="0"/>
          <a:lstStyle>
            <a:lvl1pPr algn="ctr">
              <a:lnSpc>
                <a:spcPct val="90000"/>
              </a:lnSpc>
              <a:defRPr sz="3200">
                <a:solidFill>
                  <a:srgbClr val="000000"/>
                </a:solidFill>
              </a:defRPr>
            </a:lvl1pPr>
          </a:lstStyle>
          <a:p>
            <a:r>
              <a:rPr lang="en-US"/>
              <a:t>CLICK TO EDIT MASTER TITLE STYLE</a:t>
            </a:r>
          </a:p>
        </p:txBody>
      </p:sp>
      <p:sp>
        <p:nvSpPr>
          <p:cNvPr id="4" name="Subtitle 2"/>
          <p:cNvSpPr>
            <a:spLocks noGrp="1"/>
          </p:cNvSpPr>
          <p:nvPr>
            <p:ph type="subTitle" idx="1" hasCustomPrompt="1"/>
          </p:nvPr>
        </p:nvSpPr>
        <p:spPr>
          <a:xfrm>
            <a:off x="519290" y="5387395"/>
            <a:ext cx="11266311" cy="403223"/>
          </a:xfrm>
          <a:prstGeom prst="rect">
            <a:avLst/>
          </a:prstGeom>
        </p:spPr>
        <p:txBody>
          <a:bodyPr lIns="0" tIns="0" rIns="0" bIns="0"/>
          <a:lstStyle>
            <a:lvl1pPr marL="0" indent="0" algn="ctr">
              <a:buNone/>
              <a:defRPr sz="2000">
                <a:solidFill>
                  <a:schemeClr val="bg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127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ottom Title cent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9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7E17DE3A-8BF9-4833-AC38-46CE42B4E4A3}" type="datetime1">
              <a:rPr lang="en-GB" smtClean="0"/>
              <a:t>23/01/2024</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02833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D0E229CF-64B5-49FA-AE8D-39992A32788A}"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43613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215347" y="6356352"/>
            <a:ext cx="2743200" cy="365125"/>
          </a:xfrm>
          <a:prstGeom prst="rect">
            <a:avLst/>
          </a:prstGeom>
        </p:spPr>
        <p:txBody>
          <a:bodyPr/>
          <a:lstStyle/>
          <a:p>
            <a:fld id="{EA34A33B-6B82-4B53-8DF3-AC27737A60C6}" type="datetime1">
              <a:rPr lang="en-GB" smtClean="0"/>
              <a:t>23/01/2024</a:t>
            </a:fld>
            <a:endParaRPr lang="en-GB"/>
          </a:p>
        </p:txBody>
      </p:sp>
      <p:sp>
        <p:nvSpPr>
          <p:cNvPr id="8" name="Footer Placeholder 7"/>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9" name="Slide Number Placeholder 8"/>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464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347" y="6356352"/>
            <a:ext cx="2743200" cy="365125"/>
          </a:xfrm>
          <a:prstGeom prst="rect">
            <a:avLst/>
          </a:prstGeom>
        </p:spPr>
        <p:txBody>
          <a:bodyPr/>
          <a:lstStyle/>
          <a:p>
            <a:fld id="{D1F8EDCA-C4B0-4D9C-8CF7-50B7AF004402}" type="datetime1">
              <a:rPr lang="en-GB" smtClean="0"/>
              <a:t>23/01/2024</a:t>
            </a:fld>
            <a:endParaRPr lang="en-GB"/>
          </a:p>
        </p:txBody>
      </p:sp>
      <p:sp>
        <p:nvSpPr>
          <p:cNvPr id="3" name="Footer Placeholder 2"/>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4" name="Slide Number Placeholder 3"/>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4384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215347" y="6356352"/>
            <a:ext cx="2743200" cy="365125"/>
          </a:xfrm>
          <a:prstGeom prst="rect">
            <a:avLst/>
          </a:prstGeom>
        </p:spPr>
        <p:txBody>
          <a:bodyPr/>
          <a:lstStyle/>
          <a:p>
            <a:fld id="{175B3F70-9490-4504-A8AC-3C9DF2ABDE03}" type="datetime1">
              <a:rPr lang="en-GB" smtClean="0"/>
              <a:t>23/01/2024</a:t>
            </a:fld>
            <a:endParaRPr lang="en-GB"/>
          </a:p>
        </p:txBody>
      </p:sp>
      <p:sp>
        <p:nvSpPr>
          <p:cNvPr id="4" name="Footer Placeholder 3"/>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5" name="Slide Number Placeholder 4"/>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9414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F4DEE006-A0CB-43F0-AB64-A101FE6320CF}"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27416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79A2220E-2E38-44FC-B2E2-0E1BE540FB8E}" type="datetime1">
              <a:rPr lang="en-GB" smtClean="0"/>
              <a:t>23/01/2024</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0025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23/01/2024</a:t>
            </a:fld>
            <a:endParaRPr lang="en-GB"/>
          </a:p>
        </p:txBody>
      </p:sp>
      <p:sp>
        <p:nvSpPr>
          <p:cNvPr id="6"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576963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23/01/2024</a:t>
            </a:fld>
            <a:endParaRPr lang="en-GB"/>
          </a:p>
        </p:txBody>
      </p:sp>
      <p:sp>
        <p:nvSpPr>
          <p:cNvPr id="6"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34386536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F76B82-AC3C-4B9F-AAA2-69E613A9B3D6}"/>
              </a:ext>
            </a:extLst>
          </p:cNvPr>
          <p:cNvSpPr>
            <a:spLocks noGrp="1"/>
          </p:cNvSpPr>
          <p:nvPr>
            <p:ph type="dt" sz="half" idx="4294967295"/>
          </p:nvPr>
        </p:nvSpPr>
        <p:spPr>
          <a:xfrm>
            <a:off x="0" y="6356350"/>
            <a:ext cx="2743200" cy="365125"/>
          </a:xfrm>
        </p:spPr>
        <p:txBody>
          <a:bodyPr/>
          <a:lstStyle/>
          <a:p>
            <a:fld id="{175B3F70-9490-4504-A8AC-3C9DF2ABDE03}" type="datetime1">
              <a:rPr lang="en-GB" smtClean="0"/>
              <a:t>23/01/2024</a:t>
            </a:fld>
            <a:endParaRPr lang="en-GB"/>
          </a:p>
        </p:txBody>
      </p:sp>
      <p:sp>
        <p:nvSpPr>
          <p:cNvPr id="4" name="Footer Placeholder 3">
            <a:extLst>
              <a:ext uri="{FF2B5EF4-FFF2-40B4-BE49-F238E27FC236}">
                <a16:creationId xmlns:a16="http://schemas.microsoft.com/office/drawing/2014/main" id="{214FE9AF-92F0-4E88-A618-C8BB4AF8BDBF}"/>
              </a:ext>
            </a:extLst>
          </p:cNvPr>
          <p:cNvSpPr>
            <a:spLocks noGrp="1"/>
          </p:cNvSpPr>
          <p:nvPr>
            <p:ph type="ftr" sz="quarter" idx="4294967295"/>
          </p:nvPr>
        </p:nvSpPr>
        <p:spPr>
          <a:xfrm>
            <a:off x="0" y="6356350"/>
            <a:ext cx="4114800" cy="365125"/>
          </a:xfrm>
        </p:spPr>
        <p:txBody>
          <a:bodyPr/>
          <a:lstStyle/>
          <a:p>
            <a:r>
              <a:rPr lang="en-GB"/>
              <a:t>LEADING DIGITAL TRANSFORMATION</a:t>
            </a:r>
          </a:p>
        </p:txBody>
      </p:sp>
      <p:sp>
        <p:nvSpPr>
          <p:cNvPr id="5" name="Slide Number Placeholder 4">
            <a:extLst>
              <a:ext uri="{FF2B5EF4-FFF2-40B4-BE49-F238E27FC236}">
                <a16:creationId xmlns:a16="http://schemas.microsoft.com/office/drawing/2014/main" id="{7E4BDAC3-66BE-4FCA-AFB1-ADA9BCEB851B}"/>
              </a:ext>
            </a:extLst>
          </p:cNvPr>
          <p:cNvSpPr>
            <a:spLocks noGrp="1"/>
          </p:cNvSpPr>
          <p:nvPr>
            <p:ph type="sldNum" sz="quarter" idx="4294967295"/>
          </p:nvPr>
        </p:nvSpPr>
        <p:spPr>
          <a:xfrm>
            <a:off x="9448800" y="6356350"/>
            <a:ext cx="2743200" cy="365125"/>
          </a:xfrm>
        </p:spPr>
        <p:txBody>
          <a:bodyPr/>
          <a:lstStyle/>
          <a:p>
            <a:fld id="{DD3D9084-D904-4228-947C-8428FEA28FCE}" type="slidenum">
              <a:rPr lang="en-GB" smtClean="0"/>
              <a:t>1</a:t>
            </a:fld>
            <a:endParaRPr lang="en-GB"/>
          </a:p>
        </p:txBody>
      </p:sp>
      <p:sp>
        <p:nvSpPr>
          <p:cNvPr id="6" name="Title 1">
            <a:extLst>
              <a:ext uri="{FF2B5EF4-FFF2-40B4-BE49-F238E27FC236}">
                <a16:creationId xmlns:a16="http://schemas.microsoft.com/office/drawing/2014/main" id="{43B9B355-F17D-4F06-90E4-28151C4D36C4}"/>
              </a:ext>
            </a:extLst>
          </p:cNvPr>
          <p:cNvSpPr txBox="1">
            <a:spLocks/>
          </p:cNvSpPr>
          <p:nvPr/>
        </p:nvSpPr>
        <p:spPr>
          <a:xfrm>
            <a:off x="2351088" y="2159000"/>
            <a:ext cx="8242150" cy="266700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GB" altLang="en-US" dirty="0"/>
            </a:br>
            <a:r>
              <a:rPr lang="en-GB" altLang="en-US" sz="4000" b="1" i="1" dirty="0"/>
              <a:t>Data Analytics Start Your Journey Level 1: </a:t>
            </a:r>
            <a:br>
              <a:rPr lang="en-GB" altLang="en-US" sz="4000" b="1" i="1" dirty="0"/>
            </a:br>
            <a:r>
              <a:rPr lang="en-GB" altLang="en-US" sz="4000" b="1" i="1" dirty="0"/>
              <a:t>Business Support Functions</a:t>
            </a:r>
            <a:br>
              <a:rPr lang="en-GB" altLang="en-US" i="1" dirty="0"/>
            </a:br>
            <a:endParaRPr lang="en-GB" altLang="en-US" sz="1600" dirty="0"/>
          </a:p>
        </p:txBody>
      </p:sp>
      <p:pic>
        <p:nvPicPr>
          <p:cNvPr id="7" name="Picture 3">
            <a:extLst>
              <a:ext uri="{FF2B5EF4-FFF2-40B4-BE49-F238E27FC236}">
                <a16:creationId xmlns:a16="http://schemas.microsoft.com/office/drawing/2014/main" id="{69D2B7ED-237C-4741-B346-E19F37BE2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476250"/>
            <a:ext cx="20288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 screenshot of a cell phone&#10;&#10;Description generated with very high confidence">
            <a:extLst>
              <a:ext uri="{FF2B5EF4-FFF2-40B4-BE49-F238E27FC236}">
                <a16:creationId xmlns:a16="http://schemas.microsoft.com/office/drawing/2014/main" id="{5D1115F4-42C6-43D2-AF77-EE4D0B4CA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954589"/>
            <a:ext cx="64627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6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7A0D0F-2DDF-499F-9AB3-784AC907C218}"/>
              </a:ext>
            </a:extLst>
          </p:cNvPr>
          <p:cNvGrpSpPr/>
          <p:nvPr/>
        </p:nvGrpSpPr>
        <p:grpSpPr>
          <a:xfrm>
            <a:off x="830096" y="2563144"/>
            <a:ext cx="4136218" cy="3503837"/>
            <a:chOff x="678851" y="1553973"/>
            <a:chExt cx="4136218" cy="3503837"/>
          </a:xfrm>
        </p:grpSpPr>
        <p:sp>
          <p:nvSpPr>
            <p:cNvPr id="6" name="Isosceles Triangle 5">
              <a:extLst>
                <a:ext uri="{FF2B5EF4-FFF2-40B4-BE49-F238E27FC236}">
                  <a16:creationId xmlns:a16="http://schemas.microsoft.com/office/drawing/2014/main" id="{C82DD345-C22C-4FFA-BC79-6F074E5CCD1D}"/>
                </a:ext>
              </a:extLst>
            </p:cNvPr>
            <p:cNvSpPr/>
            <p:nvPr/>
          </p:nvSpPr>
          <p:spPr>
            <a:xfrm>
              <a:off x="1895269" y="1553973"/>
              <a:ext cx="1831779" cy="1509164"/>
            </a:xfrm>
            <a:prstGeom prst="triangle">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t>Level 3</a:t>
              </a:r>
            </a:p>
          </p:txBody>
        </p:sp>
        <p:sp>
          <p:nvSpPr>
            <p:cNvPr id="7" name="Trapezoid 6">
              <a:extLst>
                <a:ext uri="{FF2B5EF4-FFF2-40B4-BE49-F238E27FC236}">
                  <a16:creationId xmlns:a16="http://schemas.microsoft.com/office/drawing/2014/main" id="{53267D7F-4D93-435F-A4DA-D681978861AE}"/>
                </a:ext>
              </a:extLst>
            </p:cNvPr>
            <p:cNvSpPr/>
            <p:nvPr/>
          </p:nvSpPr>
          <p:spPr>
            <a:xfrm>
              <a:off x="1372755" y="3264062"/>
              <a:ext cx="2782556" cy="644973"/>
            </a:xfrm>
            <a:prstGeom prst="trapezoid">
              <a:avLst>
                <a:gd name="adj" fmla="val 61232"/>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t>Level 2</a:t>
              </a:r>
            </a:p>
          </p:txBody>
        </p:sp>
        <p:sp>
          <p:nvSpPr>
            <p:cNvPr id="8" name="Trapezoid 7">
              <a:extLst>
                <a:ext uri="{FF2B5EF4-FFF2-40B4-BE49-F238E27FC236}">
                  <a16:creationId xmlns:a16="http://schemas.microsoft.com/office/drawing/2014/main" id="{93A9A587-CDF7-4EA5-9B24-9AE0A4F9E7BF}"/>
                </a:ext>
              </a:extLst>
            </p:cNvPr>
            <p:cNvSpPr/>
            <p:nvPr/>
          </p:nvSpPr>
          <p:spPr>
            <a:xfrm>
              <a:off x="678851" y="4109962"/>
              <a:ext cx="4136218" cy="947848"/>
            </a:xfrm>
            <a:prstGeom prst="trapezoid">
              <a:avLst>
                <a:gd name="adj" fmla="val 61232"/>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Level 1</a:t>
              </a:r>
            </a:p>
          </p:txBody>
        </p:sp>
      </p:grpSp>
      <p:sp>
        <p:nvSpPr>
          <p:cNvPr id="9" name="Title 1">
            <a:extLst>
              <a:ext uri="{FF2B5EF4-FFF2-40B4-BE49-F238E27FC236}">
                <a16:creationId xmlns:a16="http://schemas.microsoft.com/office/drawing/2014/main" id="{5F87B98D-7B16-43CA-9BE9-3AD5AD971DAE}"/>
              </a:ext>
            </a:extLst>
          </p:cNvPr>
          <p:cNvSpPr txBox="1">
            <a:spLocks/>
          </p:cNvSpPr>
          <p:nvPr/>
        </p:nvSpPr>
        <p:spPr>
          <a:xfrm>
            <a:off x="124344" y="95221"/>
            <a:ext cx="7165002" cy="850958"/>
          </a:xfrm>
          <a:prstGeom prst="rect">
            <a:avLst/>
          </a:prstGeom>
          <a:noFill/>
        </p:spPr>
        <p:txBody>
          <a:bodyPr vert="horz" lIns="0" tIns="0" rIns="0" bIns="0" rtlCol="0" anchor="ctr" anchorCtr="0">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a:solidFill>
                  <a:schemeClr val="accent1"/>
                </a:solidFill>
                <a:latin typeface="Arial"/>
                <a:cs typeface="Arial"/>
              </a:rPr>
              <a:t>Data Analytics Program Overview</a:t>
            </a:r>
          </a:p>
          <a:p>
            <a:endParaRPr lang="en-GB" sz="2600" i="1" dirty="0">
              <a:solidFill>
                <a:schemeClr val="accent1"/>
              </a:solidFill>
              <a:latin typeface="Arial"/>
              <a:cs typeface="Arial"/>
            </a:endParaRPr>
          </a:p>
          <a:p>
            <a:r>
              <a:rPr lang="en-GB" sz="2600" i="1" dirty="0">
                <a:solidFill>
                  <a:schemeClr val="accent1"/>
                </a:solidFill>
                <a:latin typeface="Arial"/>
                <a:cs typeface="Arial"/>
              </a:rPr>
              <a:t>- Business Excellence Skillnet Overall Program Goal</a:t>
            </a:r>
          </a:p>
        </p:txBody>
      </p:sp>
      <p:sp>
        <p:nvSpPr>
          <p:cNvPr id="11" name="Content Placeholder 5">
            <a:extLst>
              <a:ext uri="{FF2B5EF4-FFF2-40B4-BE49-F238E27FC236}">
                <a16:creationId xmlns:a16="http://schemas.microsoft.com/office/drawing/2014/main" id="{0CBFBD0F-CD6D-4FD4-9623-D25262372B9B}"/>
              </a:ext>
            </a:extLst>
          </p:cNvPr>
          <p:cNvSpPr txBox="1">
            <a:spLocks/>
          </p:cNvSpPr>
          <p:nvPr/>
        </p:nvSpPr>
        <p:spPr>
          <a:xfrm>
            <a:off x="293913" y="1118352"/>
            <a:ext cx="11571515" cy="12726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defRPr/>
            </a:pPr>
            <a:r>
              <a:rPr lang="en-GB" sz="2400" dirty="0"/>
              <a:t>To help increase the overall data literacy and analytics maturity of the support functions of organisations such as finance, supply chain, HR, procurement. This is in order to facilitate these organisational groups to fully capitalise on the strategic and financial benefits in leveraging what the newer data analytics technologies have to offer</a:t>
            </a:r>
          </a:p>
          <a:p>
            <a:pPr marL="0" indent="0">
              <a:buNone/>
            </a:pPr>
            <a:endParaRPr lang="en-GB" sz="2000" dirty="0"/>
          </a:p>
        </p:txBody>
      </p:sp>
      <p:sp>
        <p:nvSpPr>
          <p:cNvPr id="12" name="TextBox 11">
            <a:extLst>
              <a:ext uri="{FF2B5EF4-FFF2-40B4-BE49-F238E27FC236}">
                <a16:creationId xmlns:a16="http://schemas.microsoft.com/office/drawing/2014/main" id="{919145BE-7D76-430B-AFA9-FA352FA0546F}"/>
              </a:ext>
            </a:extLst>
          </p:cNvPr>
          <p:cNvSpPr txBox="1"/>
          <p:nvPr/>
        </p:nvSpPr>
        <p:spPr>
          <a:xfrm>
            <a:off x="5430645" y="5119133"/>
            <a:ext cx="6434783" cy="1200329"/>
          </a:xfrm>
          <a:prstGeom prst="rect">
            <a:avLst/>
          </a:prstGeom>
          <a:noFill/>
        </p:spPr>
        <p:txBody>
          <a:bodyPr wrap="square" rtlCol="0">
            <a:spAutoFit/>
          </a:bodyPr>
          <a:lstStyle/>
          <a:p>
            <a:r>
              <a:rPr lang="en-GB" sz="2400" b="1" dirty="0"/>
              <a:t>Level 1: Alignment and Understanding:</a:t>
            </a:r>
            <a:r>
              <a:rPr lang="en-GB" sz="2400" dirty="0"/>
              <a:t> Overview of Data Literacy Framework model with exercises in Power BI / Qlik / Tableau / Pyramid</a:t>
            </a:r>
          </a:p>
        </p:txBody>
      </p:sp>
      <p:sp>
        <p:nvSpPr>
          <p:cNvPr id="13" name="TextBox 12">
            <a:extLst>
              <a:ext uri="{FF2B5EF4-FFF2-40B4-BE49-F238E27FC236}">
                <a16:creationId xmlns:a16="http://schemas.microsoft.com/office/drawing/2014/main" id="{EB30EB2B-DE00-4D78-A648-2D7019F12277}"/>
              </a:ext>
            </a:extLst>
          </p:cNvPr>
          <p:cNvSpPr txBox="1"/>
          <p:nvPr/>
        </p:nvSpPr>
        <p:spPr>
          <a:xfrm>
            <a:off x="5430645" y="4051529"/>
            <a:ext cx="6053784" cy="830997"/>
          </a:xfrm>
          <a:prstGeom prst="rect">
            <a:avLst/>
          </a:prstGeom>
          <a:noFill/>
        </p:spPr>
        <p:txBody>
          <a:bodyPr wrap="square" rtlCol="0">
            <a:spAutoFit/>
          </a:bodyPr>
          <a:lstStyle/>
          <a:p>
            <a:r>
              <a:rPr lang="en-GB" sz="2400" b="1" dirty="0"/>
              <a:t>Level 2: Practitioner Level: </a:t>
            </a:r>
            <a:r>
              <a:rPr lang="en-GB" sz="2400" dirty="0"/>
              <a:t>Use of Level 1 learning with company team and data </a:t>
            </a:r>
          </a:p>
        </p:txBody>
      </p:sp>
      <p:sp>
        <p:nvSpPr>
          <p:cNvPr id="14" name="TextBox 13">
            <a:extLst>
              <a:ext uri="{FF2B5EF4-FFF2-40B4-BE49-F238E27FC236}">
                <a16:creationId xmlns:a16="http://schemas.microsoft.com/office/drawing/2014/main" id="{86518CEC-0DA6-4DC0-A187-52E951204F7E}"/>
              </a:ext>
            </a:extLst>
          </p:cNvPr>
          <p:cNvSpPr txBox="1"/>
          <p:nvPr/>
        </p:nvSpPr>
        <p:spPr>
          <a:xfrm>
            <a:off x="5430645" y="3013501"/>
            <a:ext cx="6053784" cy="830997"/>
          </a:xfrm>
          <a:prstGeom prst="rect">
            <a:avLst/>
          </a:prstGeom>
          <a:noFill/>
        </p:spPr>
        <p:txBody>
          <a:bodyPr wrap="square" rtlCol="0">
            <a:spAutoFit/>
          </a:bodyPr>
          <a:lstStyle/>
          <a:p>
            <a:r>
              <a:rPr lang="en-GB" sz="2400" b="1" dirty="0"/>
              <a:t>Level 3: Master Level:  </a:t>
            </a:r>
            <a:r>
              <a:rPr lang="en-GB" sz="2400" dirty="0"/>
              <a:t>Advanced analytics use cases, mentoring of other analytics projects</a:t>
            </a:r>
          </a:p>
        </p:txBody>
      </p:sp>
      <p:sp>
        <p:nvSpPr>
          <p:cNvPr id="17" name="Rectangle: Rounded Corners 16">
            <a:extLst>
              <a:ext uri="{FF2B5EF4-FFF2-40B4-BE49-F238E27FC236}">
                <a16:creationId xmlns:a16="http://schemas.microsoft.com/office/drawing/2014/main" id="{2566185E-FD27-49FC-90FA-4DB4179E13A6}"/>
              </a:ext>
            </a:extLst>
          </p:cNvPr>
          <p:cNvSpPr/>
          <p:nvPr/>
        </p:nvSpPr>
        <p:spPr>
          <a:xfrm>
            <a:off x="674915" y="5006331"/>
            <a:ext cx="4496068" cy="1200329"/>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6">
            <a:extLst>
              <a:ext uri="{FF2B5EF4-FFF2-40B4-BE49-F238E27FC236}">
                <a16:creationId xmlns:a16="http://schemas.microsoft.com/office/drawing/2014/main" id="{FCE0266A-5004-4C4C-A89E-F26826CCAA05}"/>
              </a:ext>
            </a:extLst>
          </p:cNvPr>
          <p:cNvSpPr>
            <a:spLocks noGrp="1"/>
          </p:cNvSpPr>
          <p:nvPr>
            <p:ph type="sldNum" sz="quarter" idx="12"/>
          </p:nvPr>
        </p:nvSpPr>
        <p:spPr>
          <a:xfrm>
            <a:off x="10957862" y="6400095"/>
            <a:ext cx="276037" cy="307777"/>
          </a:xfrm>
          <a:noFill/>
        </p:spPr>
        <p:txBody>
          <a:bodyPr wrap="none" rtlCol="0">
            <a:spAutoFit/>
          </a:bodyPr>
          <a:lstStyle/>
          <a:p>
            <a:pPr algn="ctr"/>
            <a:fld id="{DD3D9084-D904-4228-947C-8428FEA28FCE}" type="slidenum">
              <a:rPr lang="en-GB" sz="1400"/>
              <a:pPr algn="ctr"/>
              <a:t>2</a:t>
            </a:fld>
            <a:endParaRPr lang="en-GB" sz="1400" dirty="0"/>
          </a:p>
        </p:txBody>
      </p:sp>
      <p:sp>
        <p:nvSpPr>
          <p:cNvPr id="22" name="TextBox 21">
            <a:extLst>
              <a:ext uri="{FF2B5EF4-FFF2-40B4-BE49-F238E27FC236}">
                <a16:creationId xmlns:a16="http://schemas.microsoft.com/office/drawing/2014/main" id="{EF166D9E-0ED6-48A2-A159-11B4C6B813D8}"/>
              </a:ext>
            </a:extLst>
          </p:cNvPr>
          <p:cNvSpPr txBox="1"/>
          <p:nvPr/>
        </p:nvSpPr>
        <p:spPr>
          <a:xfrm>
            <a:off x="9089" y="6340660"/>
            <a:ext cx="4554517" cy="307777"/>
          </a:xfrm>
          <a:prstGeom prst="rect">
            <a:avLst/>
          </a:prstGeom>
          <a:noFill/>
        </p:spPr>
        <p:txBody>
          <a:bodyPr wrap="none" rtlCol="0">
            <a:spAutoFit/>
          </a:bodyPr>
          <a:lstStyle/>
          <a:p>
            <a:pPr algn="ctr"/>
            <a:r>
              <a:rPr lang="en-IE" sz="1400" b="1" dirty="0">
                <a:solidFill>
                  <a:schemeClr val="bg1"/>
                </a:solidFill>
              </a:rPr>
              <a:t>Data Analytics Applied Business Excellence Level 1 Training</a:t>
            </a:r>
          </a:p>
        </p:txBody>
      </p:sp>
      <p:sp>
        <p:nvSpPr>
          <p:cNvPr id="23" name="TextBox 22">
            <a:extLst>
              <a:ext uri="{FF2B5EF4-FFF2-40B4-BE49-F238E27FC236}">
                <a16:creationId xmlns:a16="http://schemas.microsoft.com/office/drawing/2014/main" id="{DACEC92D-58AB-4350-A662-F0993A4CA38F}"/>
              </a:ext>
            </a:extLst>
          </p:cNvPr>
          <p:cNvSpPr txBox="1"/>
          <p:nvPr/>
        </p:nvSpPr>
        <p:spPr>
          <a:xfrm>
            <a:off x="45720" y="6591835"/>
            <a:ext cx="5306668" cy="276999"/>
          </a:xfrm>
          <a:prstGeom prst="rect">
            <a:avLst/>
          </a:prstGeom>
          <a:noFill/>
        </p:spPr>
        <p:txBody>
          <a:bodyPr wrap="square" rtlCol="0">
            <a:spAutoFit/>
          </a:bodyPr>
          <a:lstStyle/>
          <a:p>
            <a:r>
              <a:rPr lang="en-IE" sz="1200" b="1" dirty="0">
                <a:solidFill>
                  <a:schemeClr val="bg1"/>
                </a:solidFill>
              </a:rPr>
              <a:t>Copyright © 2020  Clarke Analytics Ltd. &amp; ICBE All Rights Reserved</a:t>
            </a:r>
          </a:p>
        </p:txBody>
      </p:sp>
      <p:pic>
        <p:nvPicPr>
          <p:cNvPr id="16" name="Picture 15" descr="A close up of a logo&#10;&#10;Description automatically generated">
            <a:extLst>
              <a:ext uri="{FF2B5EF4-FFF2-40B4-BE49-F238E27FC236}">
                <a16:creationId xmlns:a16="http://schemas.microsoft.com/office/drawing/2014/main" id="{EACBC3F3-DE8C-E1F3-5C9E-8319F3F2E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600" y="5959"/>
            <a:ext cx="803400" cy="710339"/>
          </a:xfrm>
          <a:prstGeom prst="rect">
            <a:avLst/>
          </a:prstGeom>
        </p:spPr>
      </p:pic>
    </p:spTree>
    <p:extLst>
      <p:ext uri="{BB962C8B-B14F-4D97-AF65-F5344CB8AC3E}">
        <p14:creationId xmlns:p14="http://schemas.microsoft.com/office/powerpoint/2010/main" val="136287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803BD9B-DF01-48C5-86F8-1FDB5D646672}"/>
              </a:ext>
            </a:extLst>
          </p:cNvPr>
          <p:cNvSpPr/>
          <p:nvPr/>
        </p:nvSpPr>
        <p:spPr>
          <a:xfrm>
            <a:off x="6195464" y="950536"/>
            <a:ext cx="5169222" cy="586933"/>
          </a:xfrm>
          <a:prstGeom prst="round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1: Introduction to Modern Data Services &amp; Business Analytics</a:t>
            </a:r>
          </a:p>
        </p:txBody>
      </p:sp>
      <p:sp>
        <p:nvSpPr>
          <p:cNvPr id="17" name="Rectangle: Rounded Corners 16">
            <a:extLst>
              <a:ext uri="{FF2B5EF4-FFF2-40B4-BE49-F238E27FC236}">
                <a16:creationId xmlns:a16="http://schemas.microsoft.com/office/drawing/2014/main" id="{9B68D291-D00E-4A4B-A184-113F1263E161}"/>
              </a:ext>
            </a:extLst>
          </p:cNvPr>
          <p:cNvSpPr/>
          <p:nvPr/>
        </p:nvSpPr>
        <p:spPr>
          <a:xfrm>
            <a:off x="6195464" y="1759276"/>
            <a:ext cx="5169222" cy="365125"/>
          </a:xfrm>
          <a:prstGeom prst="round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2: Data Analytics Collaboration &amp; Lifecycle</a:t>
            </a:r>
          </a:p>
        </p:txBody>
      </p:sp>
      <p:sp>
        <p:nvSpPr>
          <p:cNvPr id="18" name="Rectangle: Rounded Corners 17">
            <a:extLst>
              <a:ext uri="{FF2B5EF4-FFF2-40B4-BE49-F238E27FC236}">
                <a16:creationId xmlns:a16="http://schemas.microsoft.com/office/drawing/2014/main" id="{0529B30D-A2E8-48C1-8AFD-2C532BFE177D}"/>
              </a:ext>
            </a:extLst>
          </p:cNvPr>
          <p:cNvSpPr/>
          <p:nvPr/>
        </p:nvSpPr>
        <p:spPr>
          <a:xfrm>
            <a:off x="6195461" y="2834885"/>
            <a:ext cx="5169222" cy="450047"/>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4: Review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of Data</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BA434570-FB34-453F-97E0-D32C5F522F7B}"/>
              </a:ext>
            </a:extLst>
          </p:cNvPr>
          <p:cNvSpPr/>
          <p:nvPr/>
        </p:nvSpPr>
        <p:spPr>
          <a:xfrm>
            <a:off x="6210697" y="2317576"/>
            <a:ext cx="5153989" cy="365125"/>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3: Modern Data Architectures &amp; Technology</a:t>
            </a:r>
          </a:p>
        </p:txBody>
      </p:sp>
      <p:sp>
        <p:nvSpPr>
          <p:cNvPr id="20" name="Rectangle: Rounded Corners 19">
            <a:extLst>
              <a:ext uri="{FF2B5EF4-FFF2-40B4-BE49-F238E27FC236}">
                <a16:creationId xmlns:a16="http://schemas.microsoft.com/office/drawing/2014/main" id="{2058BE5A-4D5C-43C6-87AC-17E6974927D8}"/>
              </a:ext>
            </a:extLst>
          </p:cNvPr>
          <p:cNvSpPr/>
          <p:nvPr/>
        </p:nvSpPr>
        <p:spPr>
          <a:xfrm>
            <a:off x="6195462" y="3445419"/>
            <a:ext cx="5169221" cy="365125"/>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5: Advanced Analytics – Theory &amp; Methods  </a:t>
            </a:r>
          </a:p>
        </p:txBody>
      </p:sp>
      <p:sp>
        <p:nvSpPr>
          <p:cNvPr id="21" name="Rectangle: Rounded Corners 20">
            <a:extLst>
              <a:ext uri="{FF2B5EF4-FFF2-40B4-BE49-F238E27FC236}">
                <a16:creationId xmlns:a16="http://schemas.microsoft.com/office/drawing/2014/main" id="{0FB4D8C1-58AB-4C27-A1D5-F27E76F877AA}"/>
              </a:ext>
            </a:extLst>
          </p:cNvPr>
          <p:cNvSpPr/>
          <p:nvPr/>
        </p:nvSpPr>
        <p:spPr>
          <a:xfrm>
            <a:off x="6195462" y="4049741"/>
            <a:ext cx="5169221" cy="365125"/>
          </a:xfrm>
          <a:prstGeom prst="round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6: Putting it all together </a:t>
            </a:r>
          </a:p>
        </p:txBody>
      </p:sp>
      <p:sp>
        <p:nvSpPr>
          <p:cNvPr id="22" name="Title 1">
            <a:extLst>
              <a:ext uri="{FF2B5EF4-FFF2-40B4-BE49-F238E27FC236}">
                <a16:creationId xmlns:a16="http://schemas.microsoft.com/office/drawing/2014/main" id="{279DE1EA-6994-4973-A627-1A52375B996B}"/>
              </a:ext>
            </a:extLst>
          </p:cNvPr>
          <p:cNvSpPr>
            <a:spLocks noGrp="1"/>
          </p:cNvSpPr>
          <p:nvPr>
            <p:ph type="title"/>
          </p:nvPr>
        </p:nvSpPr>
        <p:spPr>
          <a:xfrm>
            <a:off x="114815" y="93235"/>
            <a:ext cx="11330951" cy="631014"/>
          </a:xfrm>
          <a:noFill/>
        </p:spPr>
        <p:txBody>
          <a:bodyPr vert="horz" lIns="0" tIns="0" rIns="0" bIns="0" rtlCol="0" anchor="ctr" anchorCtr="0">
            <a:noAutofit/>
          </a:bodyPr>
          <a:lstStyle/>
          <a:p>
            <a:r>
              <a:rPr lang="en-GB" sz="2800" dirty="0">
                <a:solidFill>
                  <a:schemeClr val="accent1"/>
                </a:solidFill>
                <a:latin typeface="Arial"/>
                <a:cs typeface="Arial"/>
              </a:rPr>
              <a:t>Business Excellence Lecture Structure Overview – Level 1</a:t>
            </a:r>
            <a:br>
              <a:rPr lang="en-GB" sz="2800" dirty="0">
                <a:solidFill>
                  <a:schemeClr val="accent1"/>
                </a:solidFill>
                <a:latin typeface="Arial"/>
                <a:cs typeface="Arial"/>
              </a:rPr>
            </a:br>
            <a:r>
              <a:rPr lang="en-GB" sz="1800" dirty="0">
                <a:solidFill>
                  <a:schemeClr val="accent1"/>
                </a:solidFill>
                <a:latin typeface="Arial"/>
                <a:cs typeface="Arial"/>
              </a:rPr>
              <a:t>(Alignment and understanding)</a:t>
            </a:r>
            <a:endParaRPr lang="en-GB" sz="2800" dirty="0">
              <a:solidFill>
                <a:schemeClr val="accent1"/>
              </a:solidFill>
              <a:latin typeface="Arial"/>
              <a:cs typeface="Arial"/>
            </a:endParaRPr>
          </a:p>
        </p:txBody>
      </p:sp>
      <p:grpSp>
        <p:nvGrpSpPr>
          <p:cNvPr id="60" name="Group 59">
            <a:extLst>
              <a:ext uri="{FF2B5EF4-FFF2-40B4-BE49-F238E27FC236}">
                <a16:creationId xmlns:a16="http://schemas.microsoft.com/office/drawing/2014/main" id="{F5FD0DC9-3B27-4589-9A0B-83785401150F}"/>
              </a:ext>
            </a:extLst>
          </p:cNvPr>
          <p:cNvGrpSpPr/>
          <p:nvPr/>
        </p:nvGrpSpPr>
        <p:grpSpPr>
          <a:xfrm>
            <a:off x="713928" y="4724624"/>
            <a:ext cx="1135884" cy="1036560"/>
            <a:chOff x="713928" y="4724624"/>
            <a:chExt cx="812817" cy="830920"/>
          </a:xfrm>
        </p:grpSpPr>
        <p:sp>
          <p:nvSpPr>
            <p:cNvPr id="23" name="Rectangle: Rounded Corners 22">
              <a:extLst>
                <a:ext uri="{FF2B5EF4-FFF2-40B4-BE49-F238E27FC236}">
                  <a16:creationId xmlns:a16="http://schemas.microsoft.com/office/drawing/2014/main" id="{DCF7BD52-7C92-408E-9229-15C8C7D311E0}"/>
                </a:ext>
              </a:extLst>
            </p:cNvPr>
            <p:cNvSpPr/>
            <p:nvPr/>
          </p:nvSpPr>
          <p:spPr>
            <a:xfrm>
              <a:off x="713928" y="4724624"/>
              <a:ext cx="812817" cy="82918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9C2ACB1-A350-4A0A-B914-019A04A54F70}"/>
                </a:ext>
              </a:extLst>
            </p:cNvPr>
            <p:cNvSpPr/>
            <p:nvPr/>
          </p:nvSpPr>
          <p:spPr>
            <a:xfrm>
              <a:off x="716254" y="5333573"/>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Introduction</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descr="Packing Box Open">
              <a:extLst>
                <a:ext uri="{FF2B5EF4-FFF2-40B4-BE49-F238E27FC236}">
                  <a16:creationId xmlns:a16="http://schemas.microsoft.com/office/drawing/2014/main" id="{0D864547-6917-4794-B34B-73D0DAAD6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897" y="4791143"/>
              <a:ext cx="552831" cy="552831"/>
            </a:xfrm>
            <a:prstGeom prst="rect">
              <a:avLst/>
            </a:prstGeom>
          </p:spPr>
        </p:pic>
      </p:grpSp>
      <p:grpSp>
        <p:nvGrpSpPr>
          <p:cNvPr id="2" name="Group 1">
            <a:extLst>
              <a:ext uri="{FF2B5EF4-FFF2-40B4-BE49-F238E27FC236}">
                <a16:creationId xmlns:a16="http://schemas.microsoft.com/office/drawing/2014/main" id="{EA3474D6-5E4B-47E7-B86A-30B31B011808}"/>
              </a:ext>
            </a:extLst>
          </p:cNvPr>
          <p:cNvGrpSpPr/>
          <p:nvPr/>
        </p:nvGrpSpPr>
        <p:grpSpPr>
          <a:xfrm>
            <a:off x="2588712" y="4724623"/>
            <a:ext cx="1135884" cy="1042268"/>
            <a:chOff x="2059364" y="4756881"/>
            <a:chExt cx="837469" cy="833748"/>
          </a:xfrm>
        </p:grpSpPr>
        <p:sp>
          <p:nvSpPr>
            <p:cNvPr id="27" name="Rectangle: Rounded Corners 26">
              <a:extLst>
                <a:ext uri="{FF2B5EF4-FFF2-40B4-BE49-F238E27FC236}">
                  <a16:creationId xmlns:a16="http://schemas.microsoft.com/office/drawing/2014/main" id="{8C14458F-2263-4766-A95D-910F1E0D8ECF}"/>
                </a:ext>
              </a:extLst>
            </p:cNvPr>
            <p:cNvSpPr/>
            <p:nvPr/>
          </p:nvSpPr>
          <p:spPr>
            <a:xfrm>
              <a:off x="2059364" y="4756881"/>
              <a:ext cx="837469" cy="829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D8E2EB9D-249F-4EC3-87A9-C2EB93B888F4}"/>
                </a:ext>
              </a:extLst>
            </p:cNvPr>
            <p:cNvSpPr/>
            <p:nvPr/>
          </p:nvSpPr>
          <p:spPr>
            <a:xfrm>
              <a:off x="2061690" y="5376915"/>
              <a:ext cx="835143" cy="213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Collaboration</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Graphic 29" descr="Meeting">
              <a:extLst>
                <a:ext uri="{FF2B5EF4-FFF2-40B4-BE49-F238E27FC236}">
                  <a16:creationId xmlns:a16="http://schemas.microsoft.com/office/drawing/2014/main" id="{BD87D206-4B73-4A00-9E69-67B05786D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3825" y="4802240"/>
              <a:ext cx="527779" cy="527779"/>
            </a:xfrm>
            <a:prstGeom prst="rect">
              <a:avLst/>
            </a:prstGeom>
          </p:spPr>
        </p:pic>
      </p:grpSp>
      <p:sp>
        <p:nvSpPr>
          <p:cNvPr id="31" name="Rectangle: Rounded Corners 30">
            <a:extLst>
              <a:ext uri="{FF2B5EF4-FFF2-40B4-BE49-F238E27FC236}">
                <a16:creationId xmlns:a16="http://schemas.microsoft.com/office/drawing/2014/main" id="{7E14E9C6-3F93-432B-A449-2DAB5FB87D3B}"/>
              </a:ext>
            </a:extLst>
          </p:cNvPr>
          <p:cNvSpPr/>
          <p:nvPr/>
        </p:nvSpPr>
        <p:spPr>
          <a:xfrm>
            <a:off x="6250998" y="4748753"/>
            <a:ext cx="1041426" cy="10250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3AB5170D-9360-4EC5-BC30-AAA10261A2CF}"/>
              </a:ext>
            </a:extLst>
          </p:cNvPr>
          <p:cNvSpPr/>
          <p:nvPr/>
        </p:nvSpPr>
        <p:spPr>
          <a:xfrm>
            <a:off x="6252855" y="5530623"/>
            <a:ext cx="1039569" cy="260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Review of Data</a:t>
            </a:r>
          </a:p>
        </p:txBody>
      </p:sp>
      <p:pic>
        <p:nvPicPr>
          <p:cNvPr id="34" name="Graphic 33" descr="Bar graph with upward trend">
            <a:extLst>
              <a:ext uri="{FF2B5EF4-FFF2-40B4-BE49-F238E27FC236}">
                <a16:creationId xmlns:a16="http://schemas.microsoft.com/office/drawing/2014/main" id="{E02930F6-F3C4-41ED-93F7-F41C478583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9126" y="4832119"/>
            <a:ext cx="714256" cy="698504"/>
          </a:xfrm>
          <a:prstGeom prst="rect">
            <a:avLst/>
          </a:prstGeom>
        </p:spPr>
      </p:pic>
      <p:grpSp>
        <p:nvGrpSpPr>
          <p:cNvPr id="5" name="Group 4">
            <a:extLst>
              <a:ext uri="{FF2B5EF4-FFF2-40B4-BE49-F238E27FC236}">
                <a16:creationId xmlns:a16="http://schemas.microsoft.com/office/drawing/2014/main" id="{FCEC9333-0CF3-4B0A-9A00-09FD7216837D}"/>
              </a:ext>
            </a:extLst>
          </p:cNvPr>
          <p:cNvGrpSpPr/>
          <p:nvPr/>
        </p:nvGrpSpPr>
        <p:grpSpPr>
          <a:xfrm>
            <a:off x="4376213" y="4744787"/>
            <a:ext cx="1135884" cy="1049850"/>
            <a:chOff x="5304541" y="5357175"/>
            <a:chExt cx="810491" cy="830920"/>
          </a:xfrm>
        </p:grpSpPr>
        <p:sp>
          <p:nvSpPr>
            <p:cNvPr id="35" name="Rectangle: Rounded Corners 34">
              <a:extLst>
                <a:ext uri="{FF2B5EF4-FFF2-40B4-BE49-F238E27FC236}">
                  <a16:creationId xmlns:a16="http://schemas.microsoft.com/office/drawing/2014/main" id="{89567D21-B5DC-4CFA-918F-BBF4B7674470}"/>
                </a:ext>
              </a:extLst>
            </p:cNvPr>
            <p:cNvSpPr/>
            <p:nvPr/>
          </p:nvSpPr>
          <p:spPr>
            <a:xfrm>
              <a:off x="5304541" y="5357175"/>
              <a:ext cx="810491" cy="8309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5ED0E65-7F4A-4DEF-AECE-88904C8C7035}"/>
                </a:ext>
              </a:extLst>
            </p:cNvPr>
            <p:cNvSpPr/>
            <p:nvPr/>
          </p:nvSpPr>
          <p:spPr>
            <a:xfrm>
              <a:off x="5304541" y="5966123"/>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Architectures</a:t>
              </a:r>
            </a:p>
          </p:txBody>
        </p:sp>
        <p:pic>
          <p:nvPicPr>
            <p:cNvPr id="38" name="Graphic 37" descr="Greek Temple">
              <a:extLst>
                <a:ext uri="{FF2B5EF4-FFF2-40B4-BE49-F238E27FC236}">
                  <a16:creationId xmlns:a16="http://schemas.microsoft.com/office/drawing/2014/main" id="{94BC79C5-5138-47B0-B7EE-1F017B1B48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0286" y="5365126"/>
              <a:ext cx="593047" cy="593047"/>
            </a:xfrm>
            <a:prstGeom prst="rect">
              <a:avLst/>
            </a:prstGeom>
          </p:spPr>
        </p:pic>
      </p:grpSp>
      <p:grpSp>
        <p:nvGrpSpPr>
          <p:cNvPr id="61" name="Group 60">
            <a:extLst>
              <a:ext uri="{FF2B5EF4-FFF2-40B4-BE49-F238E27FC236}">
                <a16:creationId xmlns:a16="http://schemas.microsoft.com/office/drawing/2014/main" id="{2C868FD3-FC7A-4148-8ACB-36B19CE48EB7}"/>
              </a:ext>
            </a:extLst>
          </p:cNvPr>
          <p:cNvGrpSpPr/>
          <p:nvPr/>
        </p:nvGrpSpPr>
        <p:grpSpPr>
          <a:xfrm>
            <a:off x="8031324" y="4745139"/>
            <a:ext cx="1041426" cy="1049498"/>
            <a:chOff x="8031324" y="4745139"/>
            <a:chExt cx="1041426" cy="1049498"/>
          </a:xfrm>
        </p:grpSpPr>
        <p:sp>
          <p:nvSpPr>
            <p:cNvPr id="39" name="Rectangle: Rounded Corners 38">
              <a:extLst>
                <a:ext uri="{FF2B5EF4-FFF2-40B4-BE49-F238E27FC236}">
                  <a16:creationId xmlns:a16="http://schemas.microsoft.com/office/drawing/2014/main" id="{16D7CC4E-04E7-49EE-BA36-69C708ED2B9C}"/>
                </a:ext>
              </a:extLst>
            </p:cNvPr>
            <p:cNvSpPr/>
            <p:nvPr/>
          </p:nvSpPr>
          <p:spPr>
            <a:xfrm>
              <a:off x="8031324" y="4745139"/>
              <a:ext cx="1041426" cy="10250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27AD4E32-5D7E-4F67-AE35-65B805E778A2}"/>
                </a:ext>
              </a:extLst>
            </p:cNvPr>
            <p:cNvSpPr/>
            <p:nvPr/>
          </p:nvSpPr>
          <p:spPr>
            <a:xfrm>
              <a:off x="8031324" y="5520816"/>
              <a:ext cx="1041426" cy="2738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Adv Analytics</a:t>
              </a:r>
            </a:p>
          </p:txBody>
        </p:sp>
        <p:cxnSp>
          <p:nvCxnSpPr>
            <p:cNvPr id="42" name="Straight Connector 41">
              <a:extLst>
                <a:ext uri="{FF2B5EF4-FFF2-40B4-BE49-F238E27FC236}">
                  <a16:creationId xmlns:a16="http://schemas.microsoft.com/office/drawing/2014/main" id="{779BAD30-E9E8-4BDE-AEEA-B3FF5F6AA755}"/>
                </a:ext>
              </a:extLst>
            </p:cNvPr>
            <p:cNvCxnSpPr>
              <a:cxnSpLocks/>
            </p:cNvCxnSpPr>
            <p:nvPr/>
          </p:nvCxnSpPr>
          <p:spPr>
            <a:xfrm>
              <a:off x="8274822" y="4912346"/>
              <a:ext cx="0" cy="499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4E293D5-40DC-4A3C-8F35-4CF41050F2EE}"/>
                </a:ext>
              </a:extLst>
            </p:cNvPr>
            <p:cNvCxnSpPr>
              <a:cxnSpLocks/>
            </p:cNvCxnSpPr>
            <p:nvPr/>
          </p:nvCxnSpPr>
          <p:spPr>
            <a:xfrm flipV="1">
              <a:off x="8273999" y="5409750"/>
              <a:ext cx="634401" cy="8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3703AB-8DB4-4A50-8876-A504AE64EF0F}"/>
                </a:ext>
              </a:extLst>
            </p:cNvPr>
            <p:cNvCxnSpPr>
              <a:cxnSpLocks/>
            </p:cNvCxnSpPr>
            <p:nvPr/>
          </p:nvCxnSpPr>
          <p:spPr>
            <a:xfrm>
              <a:off x="8440904" y="5067559"/>
              <a:ext cx="0" cy="3505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5B0E5F-947E-49CA-BA2F-2D153F1787CF}"/>
                </a:ext>
              </a:extLst>
            </p:cNvPr>
            <p:cNvCxnSpPr>
              <a:cxnSpLocks/>
              <a:stCxn id="51" idx="2"/>
            </p:cNvCxnSpPr>
            <p:nvPr/>
          </p:nvCxnSpPr>
          <p:spPr>
            <a:xfrm>
              <a:off x="8512861" y="4988302"/>
              <a:ext cx="4637" cy="4298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39B79D-2BD7-4952-94ED-0133A8EA7249}"/>
                </a:ext>
              </a:extLst>
            </p:cNvPr>
            <p:cNvCxnSpPr>
              <a:cxnSpLocks/>
            </p:cNvCxnSpPr>
            <p:nvPr/>
          </p:nvCxnSpPr>
          <p:spPr>
            <a:xfrm>
              <a:off x="8666545" y="4910686"/>
              <a:ext cx="0" cy="4991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CD8031B8-4168-47E4-9D13-1F6A96851957}"/>
                </a:ext>
              </a:extLst>
            </p:cNvPr>
            <p:cNvSpPr/>
            <p:nvPr/>
          </p:nvSpPr>
          <p:spPr>
            <a:xfrm>
              <a:off x="8273999" y="4882940"/>
              <a:ext cx="587471" cy="526810"/>
            </a:xfrm>
            <a:custGeom>
              <a:avLst/>
              <a:gdLst>
                <a:gd name="connsiteX0" fmla="*/ 0 w 457200"/>
                <a:gd name="connsiteY0" fmla="*/ 427055 h 427055"/>
                <a:gd name="connsiteX1" fmla="*/ 85411 w 457200"/>
                <a:gd name="connsiteY1" fmla="*/ 205992 h 427055"/>
                <a:gd name="connsiteX2" fmla="*/ 185895 w 457200"/>
                <a:gd name="connsiteY2" fmla="*/ 85411 h 427055"/>
                <a:gd name="connsiteX3" fmla="*/ 271306 w 457200"/>
                <a:gd name="connsiteY3" fmla="*/ 35170 h 427055"/>
                <a:gd name="connsiteX4" fmla="*/ 457200 w 457200"/>
                <a:gd name="connsiteY4" fmla="*/ 0 h 427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27055">
                  <a:moveTo>
                    <a:pt x="0" y="427055"/>
                  </a:moveTo>
                  <a:cubicBezTo>
                    <a:pt x="27214" y="344994"/>
                    <a:pt x="54429" y="262933"/>
                    <a:pt x="85411" y="205992"/>
                  </a:cubicBezTo>
                  <a:cubicBezTo>
                    <a:pt x="116393" y="149051"/>
                    <a:pt x="154913" y="113881"/>
                    <a:pt x="185895" y="85411"/>
                  </a:cubicBezTo>
                  <a:cubicBezTo>
                    <a:pt x="216877" y="56941"/>
                    <a:pt x="226089" y="49405"/>
                    <a:pt x="271306" y="35170"/>
                  </a:cubicBezTo>
                  <a:cubicBezTo>
                    <a:pt x="316523" y="20935"/>
                    <a:pt x="386861" y="10467"/>
                    <a:pt x="457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D1A928C-18AC-4D5E-ABFB-649AE4555E59}"/>
              </a:ext>
            </a:extLst>
          </p:cNvPr>
          <p:cNvGrpSpPr/>
          <p:nvPr/>
        </p:nvGrpSpPr>
        <p:grpSpPr>
          <a:xfrm>
            <a:off x="9811651" y="4748754"/>
            <a:ext cx="1041426" cy="1042269"/>
            <a:chOff x="7345021" y="4893656"/>
            <a:chExt cx="810491" cy="830920"/>
          </a:xfrm>
        </p:grpSpPr>
        <p:sp>
          <p:nvSpPr>
            <p:cNvPr id="53" name="Rectangle: Rounded Corners 52">
              <a:extLst>
                <a:ext uri="{FF2B5EF4-FFF2-40B4-BE49-F238E27FC236}">
                  <a16:creationId xmlns:a16="http://schemas.microsoft.com/office/drawing/2014/main" id="{522A75E7-5AF3-4E87-B436-FD0CFB2DA55F}"/>
                </a:ext>
              </a:extLst>
            </p:cNvPr>
            <p:cNvSpPr/>
            <p:nvPr/>
          </p:nvSpPr>
          <p:spPr>
            <a:xfrm>
              <a:off x="7345021" y="4893656"/>
              <a:ext cx="810491" cy="8309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8A15C8E1-5EF7-4C1B-A799-D6C260408BC8}"/>
                </a:ext>
              </a:extLst>
            </p:cNvPr>
            <p:cNvSpPr/>
            <p:nvPr/>
          </p:nvSpPr>
          <p:spPr>
            <a:xfrm>
              <a:off x="7345021" y="5502604"/>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Presentation</a:t>
              </a:r>
            </a:p>
          </p:txBody>
        </p:sp>
        <p:pic>
          <p:nvPicPr>
            <p:cNvPr id="62" name="Graphic 61" descr="Presentation with bar chart">
              <a:extLst>
                <a:ext uri="{FF2B5EF4-FFF2-40B4-BE49-F238E27FC236}">
                  <a16:creationId xmlns:a16="http://schemas.microsoft.com/office/drawing/2014/main" id="{8612C526-5D33-49A3-ACE8-5317B07EA2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5055" y="4958181"/>
              <a:ext cx="513649" cy="513649"/>
            </a:xfrm>
            <a:prstGeom prst="rect">
              <a:avLst/>
            </a:prstGeom>
          </p:spPr>
        </p:pic>
      </p:grpSp>
      <p:grpSp>
        <p:nvGrpSpPr>
          <p:cNvPr id="63" name="Group 62">
            <a:extLst>
              <a:ext uri="{FF2B5EF4-FFF2-40B4-BE49-F238E27FC236}">
                <a16:creationId xmlns:a16="http://schemas.microsoft.com/office/drawing/2014/main" id="{74EF54DB-229A-4E52-B998-FE205A953FDB}"/>
              </a:ext>
            </a:extLst>
          </p:cNvPr>
          <p:cNvGrpSpPr/>
          <p:nvPr/>
        </p:nvGrpSpPr>
        <p:grpSpPr>
          <a:xfrm>
            <a:off x="222085" y="857495"/>
            <a:ext cx="5759220" cy="3688347"/>
            <a:chOff x="1438601" y="1173313"/>
            <a:chExt cx="9466565" cy="4993653"/>
          </a:xfrm>
        </p:grpSpPr>
        <p:sp>
          <p:nvSpPr>
            <p:cNvPr id="64" name="Cube 63">
              <a:extLst>
                <a:ext uri="{FF2B5EF4-FFF2-40B4-BE49-F238E27FC236}">
                  <a16:creationId xmlns:a16="http://schemas.microsoft.com/office/drawing/2014/main" id="{48DDD66D-BCA6-4DBD-A873-D99DC989B3D7}"/>
                </a:ext>
              </a:extLst>
            </p:cNvPr>
            <p:cNvSpPr/>
            <p:nvPr/>
          </p:nvSpPr>
          <p:spPr bwMode="auto">
            <a:xfrm>
              <a:off x="1438601" y="5329921"/>
              <a:ext cx="6878081" cy="837045"/>
            </a:xfrm>
            <a:prstGeom prst="cube">
              <a:avLst>
                <a:gd name="adj" fmla="val 19404"/>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Projects &amp;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Skill sets, Training, Teaming, Methodology, Mentorship</a:t>
              </a:r>
            </a:p>
          </p:txBody>
        </p:sp>
        <p:sp>
          <p:nvSpPr>
            <p:cNvPr id="65" name="Cube 64">
              <a:extLst>
                <a:ext uri="{FF2B5EF4-FFF2-40B4-BE49-F238E27FC236}">
                  <a16:creationId xmlns:a16="http://schemas.microsoft.com/office/drawing/2014/main" id="{0FA081FF-E592-460E-9FEE-80CD5B088B68}"/>
                </a:ext>
              </a:extLst>
            </p:cNvPr>
            <p:cNvSpPr/>
            <p:nvPr/>
          </p:nvSpPr>
          <p:spPr bwMode="auto">
            <a:xfrm>
              <a:off x="1438604" y="4396145"/>
              <a:ext cx="6878081" cy="963726"/>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Technical Data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Applications, Tools, 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Big, Fast, Structured, Un-structured, Relational, Data Lake</a:t>
              </a:r>
            </a:p>
          </p:txBody>
        </p:sp>
        <p:sp>
          <p:nvSpPr>
            <p:cNvPr id="66" name="Cube 65">
              <a:extLst>
                <a:ext uri="{FF2B5EF4-FFF2-40B4-BE49-F238E27FC236}">
                  <a16:creationId xmlns:a16="http://schemas.microsoft.com/office/drawing/2014/main" id="{1545378F-F7A1-4E7C-8DB8-314556B33AC4}"/>
                </a:ext>
              </a:extLst>
            </p:cNvPr>
            <p:cNvSpPr/>
            <p:nvPr/>
          </p:nvSpPr>
          <p:spPr bwMode="auto">
            <a:xfrm>
              <a:off x="1438605" y="3578007"/>
              <a:ext cx="6878082" cy="837045"/>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Customer, Process, Inventory, Granularity</a:t>
              </a:r>
            </a:p>
          </p:txBody>
        </p:sp>
        <p:sp>
          <p:nvSpPr>
            <p:cNvPr id="67" name="Cube 66">
              <a:extLst>
                <a:ext uri="{FF2B5EF4-FFF2-40B4-BE49-F238E27FC236}">
                  <a16:creationId xmlns:a16="http://schemas.microsoft.com/office/drawing/2014/main" id="{3D99305C-B2FE-4EB5-8AF9-2C5EC6AE15E3}"/>
                </a:ext>
              </a:extLst>
            </p:cNvPr>
            <p:cNvSpPr/>
            <p:nvPr/>
          </p:nvSpPr>
          <p:spPr bwMode="auto">
            <a:xfrm>
              <a:off x="1438605" y="2751848"/>
              <a:ext cx="6878082" cy="837045"/>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 Process Lifecycle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 analysis methods, ML, AI </a:t>
              </a:r>
            </a:p>
          </p:txBody>
        </p:sp>
        <p:sp>
          <p:nvSpPr>
            <p:cNvPr id="68" name="Cube 67">
              <a:extLst>
                <a:ext uri="{FF2B5EF4-FFF2-40B4-BE49-F238E27FC236}">
                  <a16:creationId xmlns:a16="http://schemas.microsoft.com/office/drawing/2014/main" id="{6E1B940C-1097-4901-8640-D98CDB2175AD}"/>
                </a:ext>
              </a:extLst>
            </p:cNvPr>
            <p:cNvSpPr/>
            <p:nvPr/>
          </p:nvSpPr>
          <p:spPr bwMode="auto">
            <a:xfrm>
              <a:off x="1438604" y="1796143"/>
              <a:ext cx="6913324" cy="963726"/>
            </a:xfrm>
            <a:prstGeom prst="cube">
              <a:avLst>
                <a:gd name="adj" fmla="val 19404"/>
              </a:avLst>
            </a:prstGeom>
            <a:solidFill>
              <a:schemeClr val="accent6"/>
            </a:solidFill>
            <a:ln>
              <a:gradFill>
                <a:gsLst>
                  <a:gs pos="0">
                    <a:schemeClr val="accent1">
                      <a:lumMod val="5000"/>
                      <a:lumOff val="95000"/>
                    </a:schemeClr>
                  </a:gs>
                  <a:gs pos="45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Data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Data Insight to drive business action for productivity or growth</a:t>
              </a:r>
            </a:p>
          </p:txBody>
        </p:sp>
        <p:sp>
          <p:nvSpPr>
            <p:cNvPr id="69" name="Oval 68">
              <a:extLst>
                <a:ext uri="{FF2B5EF4-FFF2-40B4-BE49-F238E27FC236}">
                  <a16:creationId xmlns:a16="http://schemas.microsoft.com/office/drawing/2014/main" id="{C7041EA0-26AE-4721-884B-9AA352BC5196}"/>
                </a:ext>
              </a:extLst>
            </p:cNvPr>
            <p:cNvSpPr/>
            <p:nvPr/>
          </p:nvSpPr>
          <p:spPr>
            <a:xfrm>
              <a:off x="1552856" y="1173313"/>
              <a:ext cx="2226616"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Gains</a:t>
              </a:r>
            </a:p>
          </p:txBody>
        </p:sp>
        <p:sp>
          <p:nvSpPr>
            <p:cNvPr id="70" name="Oval 69">
              <a:extLst>
                <a:ext uri="{FF2B5EF4-FFF2-40B4-BE49-F238E27FC236}">
                  <a16:creationId xmlns:a16="http://schemas.microsoft.com/office/drawing/2014/main" id="{833BD630-47D1-4B6E-898D-EDDB3D568B79}"/>
                </a:ext>
              </a:extLst>
            </p:cNvPr>
            <p:cNvSpPr/>
            <p:nvPr/>
          </p:nvSpPr>
          <p:spPr>
            <a:xfrm>
              <a:off x="6319342" y="1188705"/>
              <a:ext cx="1951634"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Growth</a:t>
              </a:r>
            </a:p>
          </p:txBody>
        </p:sp>
        <p:sp>
          <p:nvSpPr>
            <p:cNvPr id="71" name="Cube 70">
              <a:extLst>
                <a:ext uri="{FF2B5EF4-FFF2-40B4-BE49-F238E27FC236}">
                  <a16:creationId xmlns:a16="http://schemas.microsoft.com/office/drawing/2014/main" id="{4FA5FA4C-3C4C-436E-859B-168262C6FFBD}"/>
                </a:ext>
              </a:extLst>
            </p:cNvPr>
            <p:cNvSpPr/>
            <p:nvPr/>
          </p:nvSpPr>
          <p:spPr bwMode="auto">
            <a:xfrm>
              <a:off x="8256714" y="1796143"/>
              <a:ext cx="1342941" cy="4292999"/>
            </a:xfrm>
            <a:prstGeom prst="cube">
              <a:avLst>
                <a:gd name="adj" fmla="val 19404"/>
              </a:avLst>
            </a:prstGeom>
            <a:solidFill>
              <a:schemeClr val="accent1"/>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Collaboration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Teaming, Technology supported</a:t>
              </a:r>
            </a:p>
          </p:txBody>
        </p:sp>
        <p:sp>
          <p:nvSpPr>
            <p:cNvPr id="72" name="Cube 71">
              <a:extLst>
                <a:ext uri="{FF2B5EF4-FFF2-40B4-BE49-F238E27FC236}">
                  <a16:creationId xmlns:a16="http://schemas.microsoft.com/office/drawing/2014/main" id="{07553708-878E-420F-A174-21ED7C24F777}"/>
                </a:ext>
              </a:extLst>
            </p:cNvPr>
            <p:cNvSpPr/>
            <p:nvPr/>
          </p:nvSpPr>
          <p:spPr bwMode="auto">
            <a:xfrm>
              <a:off x="9564735" y="1818968"/>
              <a:ext cx="1340431" cy="4270174"/>
            </a:xfrm>
            <a:prstGeom prst="cube">
              <a:avLst>
                <a:gd name="adj" fmla="val 19404"/>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Governance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Compliance, Ethics, Security</a:t>
              </a:r>
            </a:p>
          </p:txBody>
        </p:sp>
        <p:sp>
          <p:nvSpPr>
            <p:cNvPr id="73" name="Oval 72">
              <a:extLst>
                <a:ext uri="{FF2B5EF4-FFF2-40B4-BE49-F238E27FC236}">
                  <a16:creationId xmlns:a16="http://schemas.microsoft.com/office/drawing/2014/main" id="{B814BC24-28E8-49D3-9389-2E30BD636D6A}"/>
                </a:ext>
              </a:extLst>
            </p:cNvPr>
            <p:cNvSpPr/>
            <p:nvPr/>
          </p:nvSpPr>
          <p:spPr>
            <a:xfrm>
              <a:off x="4095797" y="1173313"/>
              <a:ext cx="1951634"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grpSp>
      <p:sp>
        <p:nvSpPr>
          <p:cNvPr id="74" name="Slide Number Placeholder 6">
            <a:extLst>
              <a:ext uri="{FF2B5EF4-FFF2-40B4-BE49-F238E27FC236}">
                <a16:creationId xmlns:a16="http://schemas.microsoft.com/office/drawing/2014/main" id="{B21D7758-11B4-4DFD-8004-30CC16B5EB12}"/>
              </a:ext>
            </a:extLst>
          </p:cNvPr>
          <p:cNvSpPr>
            <a:spLocks noGrp="1"/>
          </p:cNvSpPr>
          <p:nvPr>
            <p:ph type="sldNum" sz="quarter" idx="12"/>
          </p:nvPr>
        </p:nvSpPr>
        <p:spPr>
          <a:xfrm>
            <a:off x="10957862" y="6400095"/>
            <a:ext cx="276037" cy="307777"/>
          </a:xfr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D9084-D904-4228-947C-8428FEA28FCE}" type="slidenum">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9AE01F86-338C-4080-B493-619DD7E4C626}"/>
              </a:ext>
            </a:extLst>
          </p:cNvPr>
          <p:cNvSpPr txBox="1"/>
          <p:nvPr/>
        </p:nvSpPr>
        <p:spPr>
          <a:xfrm>
            <a:off x="-17894" y="6340660"/>
            <a:ext cx="3937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Business Excellence Level 1 Training</a:t>
            </a:r>
          </a:p>
        </p:txBody>
      </p:sp>
      <p:sp>
        <p:nvSpPr>
          <p:cNvPr id="76" name="TextBox 75">
            <a:extLst>
              <a:ext uri="{FF2B5EF4-FFF2-40B4-BE49-F238E27FC236}">
                <a16:creationId xmlns:a16="http://schemas.microsoft.com/office/drawing/2014/main" id="{A19641CD-C8C8-4D89-AFD2-2DF53C63741A}"/>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2024  Clarke Analytics Ltd. &amp; ICBE All Rights Reserved</a:t>
            </a:r>
          </a:p>
        </p:txBody>
      </p:sp>
      <p:pic>
        <p:nvPicPr>
          <p:cNvPr id="4" name="Picture 3" descr="A close up of a logo&#10;&#10;Description automatically generated">
            <a:extLst>
              <a:ext uri="{FF2B5EF4-FFF2-40B4-BE49-F238E27FC236}">
                <a16:creationId xmlns:a16="http://schemas.microsoft.com/office/drawing/2014/main" id="{BCAC633E-AA83-47F4-B7A0-BFB6263BD7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88600" y="5959"/>
            <a:ext cx="803400" cy="710339"/>
          </a:xfrm>
          <a:prstGeom prst="rect">
            <a:avLst/>
          </a:prstGeom>
        </p:spPr>
      </p:pic>
    </p:spTree>
    <p:extLst>
      <p:ext uri="{BB962C8B-B14F-4D97-AF65-F5344CB8AC3E}">
        <p14:creationId xmlns:p14="http://schemas.microsoft.com/office/powerpoint/2010/main" val="70965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31A5B153-FDF1-E1A2-7C01-2997DB34E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600" y="5959"/>
            <a:ext cx="803400" cy="710339"/>
          </a:xfrm>
          <a:prstGeom prst="rect">
            <a:avLst/>
          </a:prstGeom>
        </p:spPr>
      </p:pic>
      <p:sp>
        <p:nvSpPr>
          <p:cNvPr id="8" name="Slide Number Placeholder 6">
            <a:extLst>
              <a:ext uri="{FF2B5EF4-FFF2-40B4-BE49-F238E27FC236}">
                <a16:creationId xmlns:a16="http://schemas.microsoft.com/office/drawing/2014/main" id="{F302E896-E65D-4DAE-8CB4-57016E5C4977}"/>
              </a:ext>
            </a:extLst>
          </p:cNvPr>
          <p:cNvSpPr>
            <a:spLocks noGrp="1"/>
          </p:cNvSpPr>
          <p:nvPr>
            <p:ph type="sldNum" sz="quarter" idx="12"/>
          </p:nvPr>
        </p:nvSpPr>
        <p:spPr>
          <a:xfrm>
            <a:off x="10957862" y="6400095"/>
            <a:ext cx="276037" cy="307777"/>
          </a:xfr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D9084-D904-4228-947C-8428FEA28FCE}" type="slidenum">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22F5338-1D8A-4D88-B1A1-E217A75C2770}"/>
              </a:ext>
            </a:extLst>
          </p:cNvPr>
          <p:cNvSpPr txBox="1"/>
          <p:nvPr/>
        </p:nvSpPr>
        <p:spPr>
          <a:xfrm>
            <a:off x="-17894" y="6340660"/>
            <a:ext cx="3937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Business Excellence Level 1 Training</a:t>
            </a:r>
          </a:p>
        </p:txBody>
      </p:sp>
      <p:sp>
        <p:nvSpPr>
          <p:cNvPr id="14" name="TextBox 13">
            <a:extLst>
              <a:ext uri="{FF2B5EF4-FFF2-40B4-BE49-F238E27FC236}">
                <a16:creationId xmlns:a16="http://schemas.microsoft.com/office/drawing/2014/main" id="{578B67E1-96AB-45C0-94C6-997E1A9066E7}"/>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2024  Clarke Analytics Ltd. &amp; ICBE All Rights Reserved</a:t>
            </a:r>
          </a:p>
        </p:txBody>
      </p:sp>
      <p:sp>
        <p:nvSpPr>
          <p:cNvPr id="11" name="Title 1">
            <a:extLst>
              <a:ext uri="{FF2B5EF4-FFF2-40B4-BE49-F238E27FC236}">
                <a16:creationId xmlns:a16="http://schemas.microsoft.com/office/drawing/2014/main" id="{4B6F202E-6E61-4F11-BBEC-5A915A042D51}"/>
              </a:ext>
            </a:extLst>
          </p:cNvPr>
          <p:cNvSpPr>
            <a:spLocks noGrp="1"/>
          </p:cNvSpPr>
          <p:nvPr>
            <p:ph type="title"/>
          </p:nvPr>
        </p:nvSpPr>
        <p:spPr>
          <a:xfrm>
            <a:off x="106057" y="16204"/>
            <a:ext cx="11536046" cy="631014"/>
          </a:xfrm>
          <a:noFill/>
        </p:spPr>
        <p:txBody>
          <a:bodyPr vert="horz" lIns="0" tIns="0" rIns="0" bIns="0" rtlCol="0" anchor="ctr" anchorCtr="0">
            <a:normAutofit fontScale="90000"/>
          </a:bodyPr>
          <a:lstStyle/>
          <a:p>
            <a:r>
              <a:rPr lang="en-GB" dirty="0">
                <a:solidFill>
                  <a:schemeClr val="accent1"/>
                </a:solidFill>
                <a:latin typeface="Arial"/>
                <a:cs typeface="Arial"/>
              </a:rPr>
              <a:t>Business Excellence  Analytics Training  Structure Detail Overview</a:t>
            </a:r>
          </a:p>
        </p:txBody>
      </p:sp>
      <p:graphicFrame>
        <p:nvGraphicFramePr>
          <p:cNvPr id="6" name="Table 5">
            <a:extLst>
              <a:ext uri="{FF2B5EF4-FFF2-40B4-BE49-F238E27FC236}">
                <a16:creationId xmlns:a16="http://schemas.microsoft.com/office/drawing/2014/main" id="{4FB832CF-4EF2-4B3B-A702-727FB5EA54DA}"/>
              </a:ext>
            </a:extLst>
          </p:cNvPr>
          <p:cNvGraphicFramePr>
            <a:graphicFrameLocks noGrp="1"/>
          </p:cNvGraphicFramePr>
          <p:nvPr>
            <p:extLst>
              <p:ext uri="{D42A27DB-BD31-4B8C-83A1-F6EECF244321}">
                <p14:modId xmlns:p14="http://schemas.microsoft.com/office/powerpoint/2010/main" val="2273590555"/>
              </p:ext>
            </p:extLst>
          </p:nvPr>
        </p:nvGraphicFramePr>
        <p:xfrm>
          <a:off x="171450" y="571500"/>
          <a:ext cx="11280854" cy="5684152"/>
        </p:xfrm>
        <a:graphic>
          <a:graphicData uri="http://schemas.openxmlformats.org/drawingml/2006/table">
            <a:tbl>
              <a:tblPr firstRow="1" bandRow="1">
                <a:tableStyleId>{5C22544A-7EE6-4342-B048-85BDC9FD1C3A}</a:tableStyleId>
              </a:tblPr>
              <a:tblGrid>
                <a:gridCol w="1763191">
                  <a:extLst>
                    <a:ext uri="{9D8B030D-6E8A-4147-A177-3AD203B41FA5}">
                      <a16:colId xmlns:a16="http://schemas.microsoft.com/office/drawing/2014/main" val="3916241629"/>
                    </a:ext>
                  </a:extLst>
                </a:gridCol>
                <a:gridCol w="1838639">
                  <a:extLst>
                    <a:ext uri="{9D8B030D-6E8A-4147-A177-3AD203B41FA5}">
                      <a16:colId xmlns:a16="http://schemas.microsoft.com/office/drawing/2014/main" val="821122659"/>
                    </a:ext>
                  </a:extLst>
                </a:gridCol>
                <a:gridCol w="2000872">
                  <a:extLst>
                    <a:ext uri="{9D8B030D-6E8A-4147-A177-3AD203B41FA5}">
                      <a16:colId xmlns:a16="http://schemas.microsoft.com/office/drawing/2014/main" val="2361537722"/>
                    </a:ext>
                  </a:extLst>
                </a:gridCol>
                <a:gridCol w="2000872">
                  <a:extLst>
                    <a:ext uri="{9D8B030D-6E8A-4147-A177-3AD203B41FA5}">
                      <a16:colId xmlns:a16="http://schemas.microsoft.com/office/drawing/2014/main" val="2081962743"/>
                    </a:ext>
                  </a:extLst>
                </a:gridCol>
                <a:gridCol w="1838640">
                  <a:extLst>
                    <a:ext uri="{9D8B030D-6E8A-4147-A177-3AD203B41FA5}">
                      <a16:colId xmlns:a16="http://schemas.microsoft.com/office/drawing/2014/main" val="2971212256"/>
                    </a:ext>
                  </a:extLst>
                </a:gridCol>
                <a:gridCol w="1838640">
                  <a:extLst>
                    <a:ext uri="{9D8B030D-6E8A-4147-A177-3AD203B41FA5}">
                      <a16:colId xmlns:a16="http://schemas.microsoft.com/office/drawing/2014/main" val="2083364662"/>
                    </a:ext>
                  </a:extLst>
                </a:gridCol>
              </a:tblGrid>
              <a:tr h="916799">
                <a:tc>
                  <a:txBody>
                    <a:bodyPr/>
                    <a:lstStyle/>
                    <a:p>
                      <a:r>
                        <a:rPr lang="en-GB" sz="1800" dirty="0"/>
                        <a:t>Intro to Data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800" dirty="0"/>
                        <a:t>Collaboration &amp; Lifecycle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800" dirty="0"/>
                        <a:t>Modern Data Architectures</a:t>
                      </a:r>
                    </a:p>
                    <a:p>
                      <a:r>
                        <a:rPr lang="en-GB" sz="1800" dirty="0"/>
                        <a:t>[Acquire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Review of Data</a:t>
                      </a:r>
                    </a:p>
                    <a:p>
                      <a:r>
                        <a:rPr lang="en-GB" sz="1800" dirty="0"/>
                        <a:t>[Structure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Advanced Analytics</a:t>
                      </a:r>
                    </a:p>
                    <a:p>
                      <a:r>
                        <a:rPr lang="en-GB" sz="1800" dirty="0"/>
                        <a:t>[Analyse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Bringing it all together</a:t>
                      </a:r>
                    </a:p>
                    <a:p>
                      <a:r>
                        <a:rPr lang="en-GB" sz="1800" dirty="0"/>
                        <a:t>[Present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09671208"/>
                  </a:ext>
                </a:extLst>
              </a:tr>
              <a:tr h="4767353">
                <a:tc>
                  <a:txBody>
                    <a:bodyPr/>
                    <a:lstStyle/>
                    <a:p>
                      <a:r>
                        <a:rPr lang="en-GB" sz="1200" dirty="0"/>
                        <a:t>Organisation departments showing greatest value</a:t>
                      </a:r>
                    </a:p>
                    <a:p>
                      <a:endParaRPr lang="en-GB" sz="1200" dirty="0"/>
                    </a:p>
                    <a:p>
                      <a:r>
                        <a:rPr lang="en-GB" sz="1200" dirty="0"/>
                        <a:t>Modern Data Analytics Use Case approaches</a:t>
                      </a:r>
                    </a:p>
                    <a:p>
                      <a:endParaRPr lang="en-GB" sz="1200" dirty="0"/>
                    </a:p>
                    <a:p>
                      <a:r>
                        <a:rPr lang="en-GB" sz="1200" dirty="0"/>
                        <a:t>Vertical Market Support function use cases</a:t>
                      </a:r>
                    </a:p>
                    <a:p>
                      <a:endParaRPr lang="en-GB" sz="1200" dirty="0"/>
                    </a:p>
                    <a:p>
                      <a:r>
                        <a:rPr lang="en-GB" sz="1200" dirty="0"/>
                        <a:t>Use Case Focus in the data analytics industry</a:t>
                      </a:r>
                    </a:p>
                    <a:p>
                      <a:endParaRPr lang="en-GB" sz="1200" dirty="0"/>
                    </a:p>
                    <a:p>
                      <a:r>
                        <a:rPr lang="en-GB" sz="1200" dirty="0"/>
                        <a:t>What sets the leaders apart</a:t>
                      </a:r>
                    </a:p>
                    <a:p>
                      <a:endParaRPr lang="en-GB" sz="1200" dirty="0"/>
                    </a:p>
                    <a:p>
                      <a:r>
                        <a:rPr lang="en-GB" sz="1200" dirty="0"/>
                        <a:t>Who owns the key questions to address</a:t>
                      </a:r>
                    </a:p>
                    <a:p>
                      <a:endParaRPr lang="en-GB" sz="1000" dirty="0"/>
                    </a:p>
                    <a:p>
                      <a:endParaRPr lang="en-GB" sz="1000" dirty="0"/>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Data Analytics Delivery Lifecycles</a:t>
                      </a:r>
                    </a:p>
                    <a:p>
                      <a:endParaRPr lang="en-GB" sz="1200" dirty="0"/>
                    </a:p>
                    <a:p>
                      <a:r>
                        <a:rPr lang="en-GB" sz="1200" dirty="0"/>
                        <a:t>Data Analytics Team Skills</a:t>
                      </a:r>
                    </a:p>
                    <a:p>
                      <a:endParaRPr lang="en-GB" sz="1200" dirty="0"/>
                    </a:p>
                    <a:p>
                      <a:r>
                        <a:rPr lang="en-GB" sz="1200" dirty="0"/>
                        <a:t>Team Collaboration</a:t>
                      </a:r>
                    </a:p>
                    <a:p>
                      <a:endParaRPr lang="en-GB" sz="1200" dirty="0"/>
                    </a:p>
                    <a:p>
                      <a:r>
                        <a:rPr lang="en-GB" sz="1200" dirty="0"/>
                        <a:t>Structuring the project</a:t>
                      </a:r>
                    </a:p>
                    <a:p>
                      <a:endParaRPr lang="en-GB" sz="1200" dirty="0"/>
                    </a:p>
                    <a:p>
                      <a:r>
                        <a:rPr lang="en-GB" sz="1200" dirty="0"/>
                        <a:t>Sample Analytics Plans</a:t>
                      </a:r>
                    </a:p>
                    <a:p>
                      <a:endParaRPr lang="en-GB" sz="1200" dirty="0"/>
                    </a:p>
                    <a:p>
                      <a:r>
                        <a:rPr lang="en-GB" sz="1200" dirty="0"/>
                        <a:t>The Analytics Workshop with Synectic brainstorming</a:t>
                      </a:r>
                    </a:p>
                    <a:p>
                      <a:endParaRPr lang="en-GB" sz="1200" dirty="0"/>
                    </a:p>
                    <a:p>
                      <a:r>
                        <a:rPr lang="en-GB" sz="1200" dirty="0"/>
                        <a:t>Design thinking vs data science</a:t>
                      </a:r>
                    </a:p>
                    <a:p>
                      <a:endParaRPr lang="en-GB" sz="1200" dirty="0"/>
                    </a:p>
                    <a:p>
                      <a:r>
                        <a:rPr lang="en-GB" sz="1200" dirty="0"/>
                        <a:t>Workshop lessons learned</a:t>
                      </a:r>
                    </a:p>
                    <a:p>
                      <a:endParaRPr lang="en-GB"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Use Case example projects</a:t>
                      </a:r>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Data at scale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Classic Data Systems of Record, ERP, CRM, HCM, ITSM</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Systems of Intelligence , Analytics Sandboxes, Data warehouses and Data Lakes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Systems of engagement, web, mobile, chat</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Analytic Layer and Data Layer architectures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Private, Public, Hybrid cloud</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Data Virtualisation and Data Integrity with validated systems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Integrated &amp; vertically focused No Code / Low Code analytics platforms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Business to Data Understanding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Assessing Data Quality</a:t>
                      </a:r>
                    </a:p>
                    <a:p>
                      <a:pPr marL="0" indent="0">
                        <a:buFont typeface="Arial" panose="020B0604020202020204" pitchFamily="34" charset="0"/>
                        <a:buNone/>
                      </a:pPr>
                      <a:endParaRPr lang="en-GB" sz="12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Understanding Bias, Variance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Descriptive Analytics and initial statistical investigative techniques</a:t>
                      </a:r>
                    </a:p>
                    <a:p>
                      <a:pPr marL="0" indent="0">
                        <a:buFont typeface="Arial" panose="020B0604020202020204" pitchFamily="34" charset="0"/>
                        <a:buNone/>
                      </a:pPr>
                      <a:endParaRPr lang="en-GB" sz="12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No Code / Low Code data visualisation tools standard functionality</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Overview </a:t>
                      </a:r>
                      <a:r>
                        <a:rPr lang="en-GB" sz="1200"/>
                        <a:t>of Analytics Tool </a:t>
                      </a:r>
                      <a:r>
                        <a:rPr lang="en-GB" sz="1200" dirty="0"/>
                        <a:t>analytics functionality</a:t>
                      </a:r>
                    </a:p>
                    <a:p>
                      <a:pPr marL="171450" indent="-171450">
                        <a:buFont typeface="Arial" panose="020B0604020202020204" pitchFamily="34" charset="0"/>
                        <a:buChar char="•"/>
                      </a:pPr>
                      <a:r>
                        <a:rPr lang="en-GB" sz="1200" dirty="0"/>
                        <a:t>Data Import</a:t>
                      </a:r>
                    </a:p>
                    <a:p>
                      <a:pPr marL="171450" indent="-171450">
                        <a:buFont typeface="Arial" panose="020B0604020202020204" pitchFamily="34" charset="0"/>
                        <a:buChar char="•"/>
                      </a:pPr>
                      <a:r>
                        <a:rPr lang="en-GB" sz="1200" dirty="0"/>
                        <a:t>Entities, Tables, Joins and views, ABT’s</a:t>
                      </a:r>
                    </a:p>
                    <a:p>
                      <a:pPr marL="171450" indent="-171450">
                        <a:buFont typeface="Arial" panose="020B0604020202020204" pitchFamily="34" charset="0"/>
                        <a:buChar char="•"/>
                      </a:pPr>
                      <a:r>
                        <a:rPr lang="en-GB" sz="1200" dirty="0"/>
                        <a:t>Data Types </a:t>
                      </a:r>
                    </a:p>
                    <a:p>
                      <a:pPr marL="171450" indent="-171450">
                        <a:buFont typeface="Arial" panose="020B0604020202020204" pitchFamily="34" charset="0"/>
                        <a:buChar char="•"/>
                      </a:pPr>
                      <a:r>
                        <a:rPr lang="en-GB" sz="1200" dirty="0"/>
                        <a:t>Data Visualisations and Dashboards</a:t>
                      </a:r>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Intro to mathematical modelling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Business Question to model mapping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Advanced techniques</a:t>
                      </a:r>
                    </a:p>
                    <a:p>
                      <a:pPr marL="171450" indent="-171450">
                        <a:buFont typeface="Arial" panose="020B0604020202020204" pitchFamily="34" charset="0"/>
                        <a:buChar char="•"/>
                      </a:pPr>
                      <a:r>
                        <a:rPr lang="en-GB" sz="1200" dirty="0"/>
                        <a:t>Clustering</a:t>
                      </a:r>
                    </a:p>
                    <a:p>
                      <a:pPr marL="171450" indent="-171450">
                        <a:buFont typeface="Arial" panose="020B0604020202020204" pitchFamily="34" charset="0"/>
                        <a:buChar char="•"/>
                      </a:pPr>
                      <a:r>
                        <a:rPr lang="en-GB" sz="1200" dirty="0"/>
                        <a:t>Classification</a:t>
                      </a:r>
                    </a:p>
                    <a:p>
                      <a:pPr marL="171450" indent="-171450">
                        <a:buFont typeface="Arial" panose="020B0604020202020204" pitchFamily="34" charset="0"/>
                        <a:buChar char="•"/>
                      </a:pPr>
                      <a:r>
                        <a:rPr lang="en-GB" sz="1200" dirty="0"/>
                        <a:t>Regression</a:t>
                      </a:r>
                    </a:p>
                    <a:p>
                      <a:pPr marL="171450" indent="-171450">
                        <a:buFont typeface="Arial" panose="020B0604020202020204" pitchFamily="34" charset="0"/>
                        <a:buChar char="•"/>
                      </a:pPr>
                      <a:r>
                        <a:rPr lang="en-GB" sz="1200" dirty="0"/>
                        <a:t>Time series</a:t>
                      </a:r>
                      <a:endParaRPr lang="en-GB" sz="1000" dirty="0"/>
                    </a:p>
                    <a:p>
                      <a:pPr marL="0" indent="0">
                        <a:buFont typeface="Arial" panose="020B0604020202020204" pitchFamily="34" charset="0"/>
                        <a:buNone/>
                      </a:pP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Assessing algorithmic performance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Presenting to the project sponsor</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Pilot / Production Go / No Go.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Analytics at a point and place in time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Next analytics use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4739575"/>
                  </a:ext>
                </a:extLst>
              </a:tr>
            </a:tbl>
          </a:graphicData>
        </a:graphic>
      </p:graphicFrame>
    </p:spTree>
    <p:extLst>
      <p:ext uri="{BB962C8B-B14F-4D97-AF65-F5344CB8AC3E}">
        <p14:creationId xmlns:p14="http://schemas.microsoft.com/office/powerpoint/2010/main" val="327610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02E896-E65D-4DAE-8CB4-57016E5C4977}"/>
              </a:ext>
            </a:extLst>
          </p:cNvPr>
          <p:cNvSpPr>
            <a:spLocks noGrp="1"/>
          </p:cNvSpPr>
          <p:nvPr>
            <p:ph type="sldNum" sz="quarter" idx="12"/>
          </p:nvPr>
        </p:nvSpPr>
        <p:spPr>
          <a:xfrm>
            <a:off x="10957862" y="6400095"/>
            <a:ext cx="276037" cy="307777"/>
          </a:xfr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D9084-D904-4228-947C-8428FEA28FCE}" type="slidenum">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22F5338-1D8A-4D88-B1A1-E217A75C2770}"/>
              </a:ext>
            </a:extLst>
          </p:cNvPr>
          <p:cNvSpPr txBox="1"/>
          <p:nvPr/>
        </p:nvSpPr>
        <p:spPr>
          <a:xfrm>
            <a:off x="-17894" y="6340660"/>
            <a:ext cx="3937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Business Excellence Level 1 Training</a:t>
            </a:r>
          </a:p>
        </p:txBody>
      </p:sp>
      <p:sp>
        <p:nvSpPr>
          <p:cNvPr id="14" name="TextBox 13">
            <a:extLst>
              <a:ext uri="{FF2B5EF4-FFF2-40B4-BE49-F238E27FC236}">
                <a16:creationId xmlns:a16="http://schemas.microsoft.com/office/drawing/2014/main" id="{578B67E1-96AB-45C0-94C6-997E1A9066E7}"/>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2024  Clarke Analytics Ltd. &amp; ICBE All Rights Reserved</a:t>
            </a:r>
          </a:p>
        </p:txBody>
      </p:sp>
      <p:sp>
        <p:nvSpPr>
          <p:cNvPr id="11" name="Title 1">
            <a:extLst>
              <a:ext uri="{FF2B5EF4-FFF2-40B4-BE49-F238E27FC236}">
                <a16:creationId xmlns:a16="http://schemas.microsoft.com/office/drawing/2014/main" id="{4B6F202E-6E61-4F11-BBEC-5A915A042D51}"/>
              </a:ext>
            </a:extLst>
          </p:cNvPr>
          <p:cNvSpPr>
            <a:spLocks noGrp="1"/>
          </p:cNvSpPr>
          <p:nvPr>
            <p:ph type="title"/>
          </p:nvPr>
        </p:nvSpPr>
        <p:spPr>
          <a:xfrm>
            <a:off x="106057" y="16204"/>
            <a:ext cx="8953859" cy="631014"/>
          </a:xfrm>
          <a:noFill/>
        </p:spPr>
        <p:txBody>
          <a:bodyPr vert="horz" lIns="0" tIns="0" rIns="0" bIns="0" rtlCol="0" anchor="ctr" anchorCtr="0">
            <a:normAutofit/>
          </a:bodyPr>
          <a:lstStyle/>
          <a:p>
            <a:r>
              <a:rPr lang="en-GB" dirty="0">
                <a:solidFill>
                  <a:schemeClr val="accent1"/>
                </a:solidFill>
                <a:latin typeface="Arial"/>
                <a:cs typeface="Arial"/>
              </a:rPr>
              <a:t>Weeks 1 to 4 Timetable Overview – Level 1</a:t>
            </a:r>
          </a:p>
        </p:txBody>
      </p:sp>
      <p:sp>
        <p:nvSpPr>
          <p:cNvPr id="5" name="TextBox 4">
            <a:extLst>
              <a:ext uri="{FF2B5EF4-FFF2-40B4-BE49-F238E27FC236}">
                <a16:creationId xmlns:a16="http://schemas.microsoft.com/office/drawing/2014/main" id="{DB4FDEBE-616F-4D63-9536-908D5A7E2C85}"/>
              </a:ext>
            </a:extLst>
          </p:cNvPr>
          <p:cNvSpPr txBox="1"/>
          <p:nvPr/>
        </p:nvSpPr>
        <p:spPr>
          <a:xfrm>
            <a:off x="552164" y="1442944"/>
            <a:ext cx="625492" cy="369332"/>
          </a:xfrm>
          <a:prstGeom prst="rect">
            <a:avLst/>
          </a:prstGeom>
          <a:noFill/>
        </p:spPr>
        <p:txBody>
          <a:bodyPr wrap="none" rtlCol="0">
            <a:spAutoFit/>
          </a:bodyPr>
          <a:lstStyle/>
          <a:p>
            <a:r>
              <a:rPr lang="en-GB" dirty="0"/>
              <a:t>Mon</a:t>
            </a:r>
          </a:p>
        </p:txBody>
      </p:sp>
      <p:sp>
        <p:nvSpPr>
          <p:cNvPr id="17" name="TextBox 16">
            <a:extLst>
              <a:ext uri="{FF2B5EF4-FFF2-40B4-BE49-F238E27FC236}">
                <a16:creationId xmlns:a16="http://schemas.microsoft.com/office/drawing/2014/main" id="{7EBBF8A4-2D05-4810-A2D1-6DC12019EBA4}"/>
              </a:ext>
            </a:extLst>
          </p:cNvPr>
          <p:cNvSpPr txBox="1"/>
          <p:nvPr/>
        </p:nvSpPr>
        <p:spPr>
          <a:xfrm>
            <a:off x="1641706" y="1442944"/>
            <a:ext cx="609590" cy="369332"/>
          </a:xfrm>
          <a:prstGeom prst="rect">
            <a:avLst/>
          </a:prstGeom>
          <a:noFill/>
        </p:spPr>
        <p:txBody>
          <a:bodyPr wrap="none" rtlCol="0">
            <a:spAutoFit/>
          </a:bodyPr>
          <a:lstStyle/>
          <a:p>
            <a:r>
              <a:rPr lang="en-GB" dirty="0"/>
              <a:t>Tues</a:t>
            </a:r>
          </a:p>
        </p:txBody>
      </p:sp>
      <p:sp>
        <p:nvSpPr>
          <p:cNvPr id="19" name="TextBox 18">
            <a:extLst>
              <a:ext uri="{FF2B5EF4-FFF2-40B4-BE49-F238E27FC236}">
                <a16:creationId xmlns:a16="http://schemas.microsoft.com/office/drawing/2014/main" id="{B28BEF56-873D-4BB0-A0EA-48895FD980C6}"/>
              </a:ext>
            </a:extLst>
          </p:cNvPr>
          <p:cNvSpPr txBox="1"/>
          <p:nvPr/>
        </p:nvSpPr>
        <p:spPr>
          <a:xfrm>
            <a:off x="2770621" y="1442944"/>
            <a:ext cx="708399" cy="369332"/>
          </a:xfrm>
          <a:prstGeom prst="rect">
            <a:avLst/>
          </a:prstGeom>
          <a:noFill/>
        </p:spPr>
        <p:txBody>
          <a:bodyPr wrap="none" rtlCol="0">
            <a:spAutoFit/>
          </a:bodyPr>
          <a:lstStyle/>
          <a:p>
            <a:r>
              <a:rPr lang="en-GB" dirty="0"/>
              <a:t>Weds</a:t>
            </a:r>
          </a:p>
        </p:txBody>
      </p:sp>
      <p:sp>
        <p:nvSpPr>
          <p:cNvPr id="21" name="TextBox 20">
            <a:extLst>
              <a:ext uri="{FF2B5EF4-FFF2-40B4-BE49-F238E27FC236}">
                <a16:creationId xmlns:a16="http://schemas.microsoft.com/office/drawing/2014/main" id="{1390BADD-1CE3-4188-9646-9865555968BC}"/>
              </a:ext>
            </a:extLst>
          </p:cNvPr>
          <p:cNvSpPr txBox="1"/>
          <p:nvPr/>
        </p:nvSpPr>
        <p:spPr>
          <a:xfrm>
            <a:off x="3977713" y="1439529"/>
            <a:ext cx="706475" cy="369332"/>
          </a:xfrm>
          <a:prstGeom prst="rect">
            <a:avLst/>
          </a:prstGeom>
          <a:noFill/>
        </p:spPr>
        <p:txBody>
          <a:bodyPr wrap="none" rtlCol="0">
            <a:spAutoFit/>
          </a:bodyPr>
          <a:lstStyle/>
          <a:p>
            <a:r>
              <a:rPr lang="en-GB" dirty="0"/>
              <a:t>Thurs</a:t>
            </a:r>
          </a:p>
        </p:txBody>
      </p:sp>
      <p:sp>
        <p:nvSpPr>
          <p:cNvPr id="23" name="TextBox 22">
            <a:extLst>
              <a:ext uri="{FF2B5EF4-FFF2-40B4-BE49-F238E27FC236}">
                <a16:creationId xmlns:a16="http://schemas.microsoft.com/office/drawing/2014/main" id="{E0F8A7FB-6F4B-4647-AF8D-72C12F97CDD2}"/>
              </a:ext>
            </a:extLst>
          </p:cNvPr>
          <p:cNvSpPr txBox="1"/>
          <p:nvPr/>
        </p:nvSpPr>
        <p:spPr>
          <a:xfrm>
            <a:off x="5116950" y="1467337"/>
            <a:ext cx="423514" cy="369332"/>
          </a:xfrm>
          <a:prstGeom prst="rect">
            <a:avLst/>
          </a:prstGeom>
          <a:noFill/>
        </p:spPr>
        <p:txBody>
          <a:bodyPr wrap="none" rtlCol="0">
            <a:spAutoFit/>
          </a:bodyPr>
          <a:lstStyle/>
          <a:p>
            <a:r>
              <a:rPr lang="en-GB" dirty="0"/>
              <a:t>Fri</a:t>
            </a:r>
          </a:p>
        </p:txBody>
      </p:sp>
      <p:sp>
        <p:nvSpPr>
          <p:cNvPr id="25" name="TextBox 24">
            <a:extLst>
              <a:ext uri="{FF2B5EF4-FFF2-40B4-BE49-F238E27FC236}">
                <a16:creationId xmlns:a16="http://schemas.microsoft.com/office/drawing/2014/main" id="{FD36FC24-D153-4CCE-BBD4-386E48BB4631}"/>
              </a:ext>
            </a:extLst>
          </p:cNvPr>
          <p:cNvSpPr txBox="1"/>
          <p:nvPr/>
        </p:nvSpPr>
        <p:spPr>
          <a:xfrm>
            <a:off x="6676198" y="1480328"/>
            <a:ext cx="625492" cy="369332"/>
          </a:xfrm>
          <a:prstGeom prst="rect">
            <a:avLst/>
          </a:prstGeom>
          <a:noFill/>
        </p:spPr>
        <p:txBody>
          <a:bodyPr wrap="none" rtlCol="0">
            <a:spAutoFit/>
          </a:bodyPr>
          <a:lstStyle/>
          <a:p>
            <a:r>
              <a:rPr lang="en-GB" dirty="0"/>
              <a:t>Mon</a:t>
            </a:r>
          </a:p>
        </p:txBody>
      </p:sp>
      <p:sp>
        <p:nvSpPr>
          <p:cNvPr id="27" name="TextBox 26">
            <a:extLst>
              <a:ext uri="{FF2B5EF4-FFF2-40B4-BE49-F238E27FC236}">
                <a16:creationId xmlns:a16="http://schemas.microsoft.com/office/drawing/2014/main" id="{02E9F24A-03F8-4E21-8235-47AE9F49DE85}"/>
              </a:ext>
            </a:extLst>
          </p:cNvPr>
          <p:cNvSpPr txBox="1"/>
          <p:nvPr/>
        </p:nvSpPr>
        <p:spPr>
          <a:xfrm>
            <a:off x="7707040" y="1480328"/>
            <a:ext cx="609590" cy="369332"/>
          </a:xfrm>
          <a:prstGeom prst="rect">
            <a:avLst/>
          </a:prstGeom>
          <a:noFill/>
        </p:spPr>
        <p:txBody>
          <a:bodyPr wrap="none" rtlCol="0">
            <a:spAutoFit/>
          </a:bodyPr>
          <a:lstStyle/>
          <a:p>
            <a:r>
              <a:rPr lang="en-GB" dirty="0"/>
              <a:t>Tues</a:t>
            </a:r>
          </a:p>
        </p:txBody>
      </p:sp>
      <p:sp>
        <p:nvSpPr>
          <p:cNvPr id="29" name="TextBox 28">
            <a:extLst>
              <a:ext uri="{FF2B5EF4-FFF2-40B4-BE49-F238E27FC236}">
                <a16:creationId xmlns:a16="http://schemas.microsoft.com/office/drawing/2014/main" id="{C7976A37-8E9E-4E1F-A1FA-94159ABF7887}"/>
              </a:ext>
            </a:extLst>
          </p:cNvPr>
          <p:cNvSpPr txBox="1"/>
          <p:nvPr/>
        </p:nvSpPr>
        <p:spPr>
          <a:xfrm>
            <a:off x="8705716" y="1488483"/>
            <a:ext cx="708399" cy="369332"/>
          </a:xfrm>
          <a:prstGeom prst="rect">
            <a:avLst/>
          </a:prstGeom>
          <a:noFill/>
        </p:spPr>
        <p:txBody>
          <a:bodyPr wrap="none" rtlCol="0">
            <a:spAutoFit/>
          </a:bodyPr>
          <a:lstStyle/>
          <a:p>
            <a:r>
              <a:rPr lang="en-GB" dirty="0"/>
              <a:t>Weds</a:t>
            </a:r>
          </a:p>
        </p:txBody>
      </p:sp>
      <p:sp>
        <p:nvSpPr>
          <p:cNvPr id="31" name="TextBox 30">
            <a:extLst>
              <a:ext uri="{FF2B5EF4-FFF2-40B4-BE49-F238E27FC236}">
                <a16:creationId xmlns:a16="http://schemas.microsoft.com/office/drawing/2014/main" id="{44059CC0-EB3A-4420-89D7-27650DA2C492}"/>
              </a:ext>
            </a:extLst>
          </p:cNvPr>
          <p:cNvSpPr txBox="1"/>
          <p:nvPr/>
        </p:nvSpPr>
        <p:spPr>
          <a:xfrm>
            <a:off x="9847436" y="1488483"/>
            <a:ext cx="706475" cy="369332"/>
          </a:xfrm>
          <a:prstGeom prst="rect">
            <a:avLst/>
          </a:prstGeom>
          <a:noFill/>
        </p:spPr>
        <p:txBody>
          <a:bodyPr wrap="none" rtlCol="0">
            <a:spAutoFit/>
          </a:bodyPr>
          <a:lstStyle/>
          <a:p>
            <a:r>
              <a:rPr lang="en-GB" dirty="0"/>
              <a:t>Thurs</a:t>
            </a:r>
          </a:p>
        </p:txBody>
      </p:sp>
      <p:sp>
        <p:nvSpPr>
          <p:cNvPr id="33" name="TextBox 32">
            <a:extLst>
              <a:ext uri="{FF2B5EF4-FFF2-40B4-BE49-F238E27FC236}">
                <a16:creationId xmlns:a16="http://schemas.microsoft.com/office/drawing/2014/main" id="{EBE1E3CC-364D-42B2-AAA7-6E1E53863C15}"/>
              </a:ext>
            </a:extLst>
          </p:cNvPr>
          <p:cNvSpPr txBox="1"/>
          <p:nvPr/>
        </p:nvSpPr>
        <p:spPr>
          <a:xfrm>
            <a:off x="11052604" y="1488483"/>
            <a:ext cx="423514" cy="369332"/>
          </a:xfrm>
          <a:prstGeom prst="rect">
            <a:avLst/>
          </a:prstGeom>
          <a:noFill/>
        </p:spPr>
        <p:txBody>
          <a:bodyPr wrap="none" rtlCol="0">
            <a:spAutoFit/>
          </a:bodyPr>
          <a:lstStyle/>
          <a:p>
            <a:r>
              <a:rPr lang="en-GB" dirty="0"/>
              <a:t>Fri</a:t>
            </a:r>
          </a:p>
        </p:txBody>
      </p:sp>
      <p:sp>
        <p:nvSpPr>
          <p:cNvPr id="44" name="Rectangle 43">
            <a:extLst>
              <a:ext uri="{FF2B5EF4-FFF2-40B4-BE49-F238E27FC236}">
                <a16:creationId xmlns:a16="http://schemas.microsoft.com/office/drawing/2014/main" id="{BE3CF010-AF4A-4124-AF54-234A45187DBE}"/>
              </a:ext>
            </a:extLst>
          </p:cNvPr>
          <p:cNvSpPr/>
          <p:nvPr/>
        </p:nvSpPr>
        <p:spPr>
          <a:xfrm>
            <a:off x="447511" y="2813114"/>
            <a:ext cx="726067"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Lecture1</a:t>
            </a:r>
          </a:p>
          <a:p>
            <a:pPr algn="ctr"/>
            <a:r>
              <a:rPr lang="en-GB" sz="1200" b="1" dirty="0"/>
              <a:t>@2PM</a:t>
            </a:r>
          </a:p>
        </p:txBody>
      </p:sp>
      <p:sp>
        <p:nvSpPr>
          <p:cNvPr id="46" name="Rectangle 45">
            <a:extLst>
              <a:ext uri="{FF2B5EF4-FFF2-40B4-BE49-F238E27FC236}">
                <a16:creationId xmlns:a16="http://schemas.microsoft.com/office/drawing/2014/main" id="{C9C6F4BA-B62C-433C-A3DE-4DCE4079C2F5}"/>
              </a:ext>
            </a:extLst>
          </p:cNvPr>
          <p:cNvSpPr/>
          <p:nvPr/>
        </p:nvSpPr>
        <p:spPr>
          <a:xfrm>
            <a:off x="447512" y="1925899"/>
            <a:ext cx="726067"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Intro</a:t>
            </a:r>
          </a:p>
          <a:p>
            <a:pPr algn="ctr"/>
            <a:r>
              <a:rPr lang="en-GB" sz="1200" b="1" dirty="0"/>
              <a:t>@11AM</a:t>
            </a:r>
            <a:endParaRPr lang="en-GB" b="1" dirty="0"/>
          </a:p>
        </p:txBody>
      </p:sp>
      <p:sp>
        <p:nvSpPr>
          <p:cNvPr id="48" name="Rectangle 47">
            <a:extLst>
              <a:ext uri="{FF2B5EF4-FFF2-40B4-BE49-F238E27FC236}">
                <a16:creationId xmlns:a16="http://schemas.microsoft.com/office/drawing/2014/main" id="{B77F0F9D-B4F3-479D-8ED9-B697C06DF39E}"/>
              </a:ext>
            </a:extLst>
          </p:cNvPr>
          <p:cNvSpPr/>
          <p:nvPr/>
        </p:nvSpPr>
        <p:spPr>
          <a:xfrm>
            <a:off x="2772548" y="1915780"/>
            <a:ext cx="726067"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Lecture3</a:t>
            </a:r>
          </a:p>
          <a:p>
            <a:pPr algn="ctr"/>
            <a:r>
              <a:rPr lang="en-GB" sz="1200" b="1" dirty="0"/>
              <a:t>@11AM</a:t>
            </a:r>
            <a:endParaRPr lang="en-GB" b="1" dirty="0"/>
          </a:p>
        </p:txBody>
      </p:sp>
      <p:sp>
        <p:nvSpPr>
          <p:cNvPr id="50" name="Rectangle 49">
            <a:extLst>
              <a:ext uri="{FF2B5EF4-FFF2-40B4-BE49-F238E27FC236}">
                <a16:creationId xmlns:a16="http://schemas.microsoft.com/office/drawing/2014/main" id="{F5CB659B-7F16-4A23-AFA2-60F3ECC64A40}"/>
              </a:ext>
            </a:extLst>
          </p:cNvPr>
          <p:cNvSpPr/>
          <p:nvPr/>
        </p:nvSpPr>
        <p:spPr>
          <a:xfrm>
            <a:off x="1583467" y="1915780"/>
            <a:ext cx="726067" cy="614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Lecture2</a:t>
            </a:r>
          </a:p>
          <a:p>
            <a:pPr algn="ctr"/>
            <a:r>
              <a:rPr lang="en-GB" sz="1200" b="1" dirty="0"/>
              <a:t>@11AM</a:t>
            </a:r>
            <a:endParaRPr lang="en-GB" b="1" dirty="0"/>
          </a:p>
        </p:txBody>
      </p:sp>
      <p:sp>
        <p:nvSpPr>
          <p:cNvPr id="52" name="Rectangle 51">
            <a:extLst>
              <a:ext uri="{FF2B5EF4-FFF2-40B4-BE49-F238E27FC236}">
                <a16:creationId xmlns:a16="http://schemas.microsoft.com/office/drawing/2014/main" id="{E6E79D6C-2C3D-4A1D-903D-460B8C725561}"/>
              </a:ext>
            </a:extLst>
          </p:cNvPr>
          <p:cNvSpPr/>
          <p:nvPr/>
        </p:nvSpPr>
        <p:spPr>
          <a:xfrm>
            <a:off x="6698307" y="1925899"/>
            <a:ext cx="726067"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Lecture5</a:t>
            </a:r>
          </a:p>
          <a:p>
            <a:pPr algn="ctr"/>
            <a:r>
              <a:rPr lang="en-GB" sz="1200" b="1" dirty="0"/>
              <a:t>@11AM</a:t>
            </a:r>
            <a:endParaRPr lang="en-GB" b="1" dirty="0"/>
          </a:p>
        </p:txBody>
      </p:sp>
      <p:sp>
        <p:nvSpPr>
          <p:cNvPr id="54" name="Rectangle 53">
            <a:extLst>
              <a:ext uri="{FF2B5EF4-FFF2-40B4-BE49-F238E27FC236}">
                <a16:creationId xmlns:a16="http://schemas.microsoft.com/office/drawing/2014/main" id="{D8491DD6-3087-432D-9964-379E01FB136C}"/>
              </a:ext>
            </a:extLst>
          </p:cNvPr>
          <p:cNvSpPr/>
          <p:nvPr/>
        </p:nvSpPr>
        <p:spPr>
          <a:xfrm>
            <a:off x="3977713" y="1904605"/>
            <a:ext cx="726067"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Lecture4</a:t>
            </a:r>
          </a:p>
          <a:p>
            <a:pPr algn="ctr"/>
            <a:r>
              <a:rPr lang="en-GB" sz="1200" b="1" dirty="0"/>
              <a:t>@11AM</a:t>
            </a:r>
            <a:endParaRPr lang="en-GB" b="1" dirty="0"/>
          </a:p>
        </p:txBody>
      </p:sp>
      <p:sp>
        <p:nvSpPr>
          <p:cNvPr id="56" name="Rectangle 55">
            <a:extLst>
              <a:ext uri="{FF2B5EF4-FFF2-40B4-BE49-F238E27FC236}">
                <a16:creationId xmlns:a16="http://schemas.microsoft.com/office/drawing/2014/main" id="{55054F6B-CA1E-4052-896B-3E012A84316F}"/>
              </a:ext>
            </a:extLst>
          </p:cNvPr>
          <p:cNvSpPr/>
          <p:nvPr/>
        </p:nvSpPr>
        <p:spPr>
          <a:xfrm>
            <a:off x="7710969" y="1925899"/>
            <a:ext cx="726067"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Lecture6</a:t>
            </a:r>
          </a:p>
          <a:p>
            <a:pPr algn="ctr"/>
            <a:r>
              <a:rPr lang="en-GB" sz="1200" b="1" dirty="0"/>
              <a:t>@11AM</a:t>
            </a:r>
          </a:p>
        </p:txBody>
      </p:sp>
      <p:sp>
        <p:nvSpPr>
          <p:cNvPr id="57" name="Arrow: Left-Right 56">
            <a:extLst>
              <a:ext uri="{FF2B5EF4-FFF2-40B4-BE49-F238E27FC236}">
                <a16:creationId xmlns:a16="http://schemas.microsoft.com/office/drawing/2014/main" id="{08DA81AE-4902-4D70-B0D5-66CC9AC87D8F}"/>
              </a:ext>
            </a:extLst>
          </p:cNvPr>
          <p:cNvSpPr/>
          <p:nvPr/>
        </p:nvSpPr>
        <p:spPr>
          <a:xfrm>
            <a:off x="72767" y="824843"/>
            <a:ext cx="5793195"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1</a:t>
            </a:r>
          </a:p>
        </p:txBody>
      </p:sp>
      <p:sp>
        <p:nvSpPr>
          <p:cNvPr id="59" name="Arrow: Left-Right 58">
            <a:extLst>
              <a:ext uri="{FF2B5EF4-FFF2-40B4-BE49-F238E27FC236}">
                <a16:creationId xmlns:a16="http://schemas.microsoft.com/office/drawing/2014/main" id="{706345F9-0C97-400C-BD14-4548F16FD6F7}"/>
              </a:ext>
            </a:extLst>
          </p:cNvPr>
          <p:cNvSpPr/>
          <p:nvPr/>
        </p:nvSpPr>
        <p:spPr>
          <a:xfrm>
            <a:off x="6326040" y="837362"/>
            <a:ext cx="5421719"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2</a:t>
            </a:r>
          </a:p>
        </p:txBody>
      </p:sp>
      <p:sp>
        <p:nvSpPr>
          <p:cNvPr id="65" name="Rectangle 64">
            <a:extLst>
              <a:ext uri="{FF2B5EF4-FFF2-40B4-BE49-F238E27FC236}">
                <a16:creationId xmlns:a16="http://schemas.microsoft.com/office/drawing/2014/main" id="{D59A5752-E5D4-4F05-AF1B-CC61526D8F76}"/>
              </a:ext>
            </a:extLst>
          </p:cNvPr>
          <p:cNvSpPr/>
          <p:nvPr/>
        </p:nvSpPr>
        <p:spPr>
          <a:xfrm>
            <a:off x="9837639" y="2837703"/>
            <a:ext cx="726067"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cxnSp>
        <p:nvCxnSpPr>
          <p:cNvPr id="71" name="Straight Connector 70">
            <a:extLst>
              <a:ext uri="{FF2B5EF4-FFF2-40B4-BE49-F238E27FC236}">
                <a16:creationId xmlns:a16="http://schemas.microsoft.com/office/drawing/2014/main" id="{433245CC-FCAD-4EF5-AB6C-7ABEE3CAB3D6}"/>
              </a:ext>
            </a:extLst>
          </p:cNvPr>
          <p:cNvCxnSpPr>
            <a:cxnSpLocks/>
          </p:cNvCxnSpPr>
          <p:nvPr/>
        </p:nvCxnSpPr>
        <p:spPr>
          <a:xfrm>
            <a:off x="6098091" y="866672"/>
            <a:ext cx="0" cy="51219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47F7FB8-7C0F-4CA4-BCD1-541B71169347}"/>
              </a:ext>
            </a:extLst>
          </p:cNvPr>
          <p:cNvSpPr/>
          <p:nvPr/>
        </p:nvSpPr>
        <p:spPr>
          <a:xfrm>
            <a:off x="261911" y="4219337"/>
            <a:ext cx="44222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60 Minute lecture</a:t>
            </a:r>
          </a:p>
        </p:txBody>
      </p:sp>
      <p:sp>
        <p:nvSpPr>
          <p:cNvPr id="75" name="Rectangle 74">
            <a:extLst>
              <a:ext uri="{FF2B5EF4-FFF2-40B4-BE49-F238E27FC236}">
                <a16:creationId xmlns:a16="http://schemas.microsoft.com/office/drawing/2014/main" id="{BFA36721-CCFD-4041-B092-B77AD808877B}"/>
              </a:ext>
            </a:extLst>
          </p:cNvPr>
          <p:cNvSpPr/>
          <p:nvPr/>
        </p:nvSpPr>
        <p:spPr>
          <a:xfrm>
            <a:off x="261911" y="3702468"/>
            <a:ext cx="4422276" cy="3693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lecture</a:t>
            </a:r>
          </a:p>
        </p:txBody>
      </p:sp>
      <p:sp>
        <p:nvSpPr>
          <p:cNvPr id="77" name="Rectangle 76">
            <a:extLst>
              <a:ext uri="{FF2B5EF4-FFF2-40B4-BE49-F238E27FC236}">
                <a16:creationId xmlns:a16="http://schemas.microsoft.com/office/drawing/2014/main" id="{802E5D17-8E4F-47BD-B009-2BC530AF7F04}"/>
              </a:ext>
            </a:extLst>
          </p:cNvPr>
          <p:cNvSpPr/>
          <p:nvPr/>
        </p:nvSpPr>
        <p:spPr>
          <a:xfrm>
            <a:off x="261911" y="4770962"/>
            <a:ext cx="442227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90 Minute lecture</a:t>
            </a:r>
          </a:p>
        </p:txBody>
      </p:sp>
      <p:sp>
        <p:nvSpPr>
          <p:cNvPr id="79" name="Rectangle 78">
            <a:extLst>
              <a:ext uri="{FF2B5EF4-FFF2-40B4-BE49-F238E27FC236}">
                <a16:creationId xmlns:a16="http://schemas.microsoft.com/office/drawing/2014/main" id="{36ADC652-FEC5-49A0-B77A-CB536BF1F82F}"/>
              </a:ext>
            </a:extLst>
          </p:cNvPr>
          <p:cNvSpPr/>
          <p:nvPr/>
        </p:nvSpPr>
        <p:spPr>
          <a:xfrm>
            <a:off x="6676198" y="4895296"/>
            <a:ext cx="3895766" cy="3077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Mentoring</a:t>
            </a:r>
          </a:p>
        </p:txBody>
      </p:sp>
      <p:sp>
        <p:nvSpPr>
          <p:cNvPr id="81" name="Rectangle 80">
            <a:extLst>
              <a:ext uri="{FF2B5EF4-FFF2-40B4-BE49-F238E27FC236}">
                <a16:creationId xmlns:a16="http://schemas.microsoft.com/office/drawing/2014/main" id="{A5053FE0-045E-47CA-A239-BE40F23417A8}"/>
              </a:ext>
            </a:extLst>
          </p:cNvPr>
          <p:cNvSpPr/>
          <p:nvPr/>
        </p:nvSpPr>
        <p:spPr>
          <a:xfrm>
            <a:off x="6699599" y="5640595"/>
            <a:ext cx="3898734" cy="31523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8 hours student effort</a:t>
            </a:r>
          </a:p>
        </p:txBody>
      </p:sp>
      <p:sp>
        <p:nvSpPr>
          <p:cNvPr id="87" name="Rectangle 86">
            <a:extLst>
              <a:ext uri="{FF2B5EF4-FFF2-40B4-BE49-F238E27FC236}">
                <a16:creationId xmlns:a16="http://schemas.microsoft.com/office/drawing/2014/main" id="{A1ACB952-1E68-4048-AD78-44811C70F64A}"/>
              </a:ext>
            </a:extLst>
          </p:cNvPr>
          <p:cNvSpPr/>
          <p:nvPr/>
        </p:nvSpPr>
        <p:spPr>
          <a:xfrm>
            <a:off x="261911" y="5771159"/>
            <a:ext cx="4422270" cy="3693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9 hours student time</a:t>
            </a:r>
          </a:p>
        </p:txBody>
      </p:sp>
      <p:sp>
        <p:nvSpPr>
          <p:cNvPr id="91" name="TextBox 90">
            <a:extLst>
              <a:ext uri="{FF2B5EF4-FFF2-40B4-BE49-F238E27FC236}">
                <a16:creationId xmlns:a16="http://schemas.microsoft.com/office/drawing/2014/main" id="{62493AB4-2928-40D0-9D85-D438664D34FD}"/>
              </a:ext>
            </a:extLst>
          </p:cNvPr>
          <p:cNvSpPr txBox="1"/>
          <p:nvPr/>
        </p:nvSpPr>
        <p:spPr>
          <a:xfrm>
            <a:off x="4771837" y="6007627"/>
            <a:ext cx="7420163" cy="307777"/>
          </a:xfrm>
          <a:prstGeom prst="rect">
            <a:avLst/>
          </a:prstGeom>
          <a:noFill/>
        </p:spPr>
        <p:txBody>
          <a:bodyPr wrap="square" rtlCol="0">
            <a:spAutoFit/>
          </a:bodyPr>
          <a:lstStyle/>
          <a:p>
            <a:r>
              <a:rPr lang="en-GB" sz="1400" b="1" dirty="0"/>
              <a:t>Note1: </a:t>
            </a:r>
            <a:r>
              <a:rPr lang="en-GB" sz="1400" dirty="0"/>
              <a:t>Mentoring sessions are at a class level.  Questions should be related to the practice projects </a:t>
            </a:r>
          </a:p>
        </p:txBody>
      </p:sp>
      <p:pic>
        <p:nvPicPr>
          <p:cNvPr id="2" name="Picture 1" descr="A close up of a logo&#10;&#10;Description automatically generated">
            <a:extLst>
              <a:ext uri="{FF2B5EF4-FFF2-40B4-BE49-F238E27FC236}">
                <a16:creationId xmlns:a16="http://schemas.microsoft.com/office/drawing/2014/main" id="{DD4CA6D7-7228-4F33-AEFC-E8C77B4CE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600" y="5959"/>
            <a:ext cx="803400" cy="710339"/>
          </a:xfrm>
          <a:prstGeom prst="rect">
            <a:avLst/>
          </a:prstGeom>
        </p:spPr>
      </p:pic>
      <p:sp>
        <p:nvSpPr>
          <p:cNvPr id="3" name="Rectangle 2">
            <a:extLst>
              <a:ext uri="{FF2B5EF4-FFF2-40B4-BE49-F238E27FC236}">
                <a16:creationId xmlns:a16="http://schemas.microsoft.com/office/drawing/2014/main" id="{4BCBCB44-3F91-CB50-20B6-15493EFE4394}"/>
              </a:ext>
            </a:extLst>
          </p:cNvPr>
          <p:cNvSpPr/>
          <p:nvPr/>
        </p:nvSpPr>
        <p:spPr>
          <a:xfrm>
            <a:off x="261910" y="5288862"/>
            <a:ext cx="4422272" cy="369332"/>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60 Minute Breakout</a:t>
            </a:r>
          </a:p>
        </p:txBody>
      </p:sp>
      <p:sp>
        <p:nvSpPr>
          <p:cNvPr id="4" name="Rectangle 3">
            <a:extLst>
              <a:ext uri="{FF2B5EF4-FFF2-40B4-BE49-F238E27FC236}">
                <a16:creationId xmlns:a16="http://schemas.microsoft.com/office/drawing/2014/main" id="{85517C91-6112-5A5B-5D7E-3A77BF2E34F4}"/>
              </a:ext>
            </a:extLst>
          </p:cNvPr>
          <p:cNvSpPr/>
          <p:nvPr/>
        </p:nvSpPr>
        <p:spPr>
          <a:xfrm>
            <a:off x="1527288" y="2795907"/>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1</a:t>
            </a:r>
          </a:p>
          <a:p>
            <a:pPr algn="ctr"/>
            <a:r>
              <a:rPr lang="en-GB" sz="1200" b="1" dirty="0"/>
              <a:t>@2PM</a:t>
            </a:r>
          </a:p>
        </p:txBody>
      </p:sp>
      <p:sp>
        <p:nvSpPr>
          <p:cNvPr id="6" name="Rectangle 5">
            <a:extLst>
              <a:ext uri="{FF2B5EF4-FFF2-40B4-BE49-F238E27FC236}">
                <a16:creationId xmlns:a16="http://schemas.microsoft.com/office/drawing/2014/main" id="{7AD8EE81-ACC4-28E9-F70A-466534A00540}"/>
              </a:ext>
            </a:extLst>
          </p:cNvPr>
          <p:cNvSpPr/>
          <p:nvPr/>
        </p:nvSpPr>
        <p:spPr>
          <a:xfrm>
            <a:off x="2725849" y="2812178"/>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2</a:t>
            </a:r>
          </a:p>
          <a:p>
            <a:pPr algn="ctr"/>
            <a:r>
              <a:rPr lang="en-GB" sz="1200" b="1" dirty="0"/>
              <a:t>@2PM</a:t>
            </a:r>
          </a:p>
        </p:txBody>
      </p:sp>
      <p:sp>
        <p:nvSpPr>
          <p:cNvPr id="7" name="Rectangle 6">
            <a:extLst>
              <a:ext uri="{FF2B5EF4-FFF2-40B4-BE49-F238E27FC236}">
                <a16:creationId xmlns:a16="http://schemas.microsoft.com/office/drawing/2014/main" id="{B424441B-6F11-5044-0276-8DB23496ACBD}"/>
              </a:ext>
            </a:extLst>
          </p:cNvPr>
          <p:cNvSpPr/>
          <p:nvPr/>
        </p:nvSpPr>
        <p:spPr>
          <a:xfrm>
            <a:off x="3941775" y="2793959"/>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3</a:t>
            </a:r>
          </a:p>
          <a:p>
            <a:pPr algn="ctr"/>
            <a:r>
              <a:rPr lang="en-GB" sz="1200" b="1" dirty="0"/>
              <a:t>@2PM</a:t>
            </a:r>
          </a:p>
        </p:txBody>
      </p:sp>
      <p:sp>
        <p:nvSpPr>
          <p:cNvPr id="9" name="Rectangle 8">
            <a:extLst>
              <a:ext uri="{FF2B5EF4-FFF2-40B4-BE49-F238E27FC236}">
                <a16:creationId xmlns:a16="http://schemas.microsoft.com/office/drawing/2014/main" id="{1CED5D41-FEFA-6680-29AC-F78B5C2D4031}"/>
              </a:ext>
            </a:extLst>
          </p:cNvPr>
          <p:cNvSpPr/>
          <p:nvPr/>
        </p:nvSpPr>
        <p:spPr>
          <a:xfrm>
            <a:off x="6667047" y="2818758"/>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4</a:t>
            </a:r>
          </a:p>
          <a:p>
            <a:pPr algn="ctr"/>
            <a:r>
              <a:rPr lang="en-GB" sz="1200" b="1" dirty="0"/>
              <a:t>@2PM</a:t>
            </a:r>
          </a:p>
        </p:txBody>
      </p:sp>
      <p:sp>
        <p:nvSpPr>
          <p:cNvPr id="10" name="Rectangle 9">
            <a:extLst>
              <a:ext uri="{FF2B5EF4-FFF2-40B4-BE49-F238E27FC236}">
                <a16:creationId xmlns:a16="http://schemas.microsoft.com/office/drawing/2014/main" id="{EFEA600D-BC88-95A7-C484-BED6BB31CCDC}"/>
              </a:ext>
            </a:extLst>
          </p:cNvPr>
          <p:cNvSpPr/>
          <p:nvPr/>
        </p:nvSpPr>
        <p:spPr>
          <a:xfrm>
            <a:off x="7675031" y="2822241"/>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5</a:t>
            </a:r>
          </a:p>
          <a:p>
            <a:pPr algn="ctr"/>
            <a:r>
              <a:rPr lang="en-GB" sz="1200" b="1" dirty="0"/>
              <a:t>@2PM</a:t>
            </a:r>
          </a:p>
        </p:txBody>
      </p:sp>
      <p:sp>
        <p:nvSpPr>
          <p:cNvPr id="12" name="Rectangle 11">
            <a:extLst>
              <a:ext uri="{FF2B5EF4-FFF2-40B4-BE49-F238E27FC236}">
                <a16:creationId xmlns:a16="http://schemas.microsoft.com/office/drawing/2014/main" id="{5E6BAC6E-9AB1-ED02-3B5B-8554C10AE172}"/>
              </a:ext>
            </a:extLst>
          </p:cNvPr>
          <p:cNvSpPr/>
          <p:nvPr/>
        </p:nvSpPr>
        <p:spPr>
          <a:xfrm>
            <a:off x="6671938" y="4525154"/>
            <a:ext cx="3887508" cy="307779"/>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60 Minute Breakout</a:t>
            </a:r>
          </a:p>
        </p:txBody>
      </p:sp>
      <p:sp>
        <p:nvSpPr>
          <p:cNvPr id="15" name="Rectangle 14">
            <a:extLst>
              <a:ext uri="{FF2B5EF4-FFF2-40B4-BE49-F238E27FC236}">
                <a16:creationId xmlns:a16="http://schemas.microsoft.com/office/drawing/2014/main" id="{CFB4E020-80CB-5D32-8CBF-5CC785CC12AF}"/>
              </a:ext>
            </a:extLst>
          </p:cNvPr>
          <p:cNvSpPr/>
          <p:nvPr/>
        </p:nvSpPr>
        <p:spPr>
          <a:xfrm>
            <a:off x="6676198" y="4148407"/>
            <a:ext cx="3877713" cy="3077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lecture</a:t>
            </a:r>
          </a:p>
        </p:txBody>
      </p:sp>
      <p:sp>
        <p:nvSpPr>
          <p:cNvPr id="16" name="Rectangle 15">
            <a:extLst>
              <a:ext uri="{FF2B5EF4-FFF2-40B4-BE49-F238E27FC236}">
                <a16:creationId xmlns:a16="http://schemas.microsoft.com/office/drawing/2014/main" id="{BE3A9386-831C-6797-A249-F86200F7FE84}"/>
              </a:ext>
            </a:extLst>
          </p:cNvPr>
          <p:cNvSpPr/>
          <p:nvPr/>
        </p:nvSpPr>
        <p:spPr>
          <a:xfrm>
            <a:off x="8672391" y="1925899"/>
            <a:ext cx="869497" cy="75382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a:t>
            </a:r>
          </a:p>
          <a:p>
            <a:pPr algn="ctr"/>
            <a:r>
              <a:rPr lang="en-GB" sz="1200" dirty="0"/>
              <a:t>Project Work</a:t>
            </a:r>
            <a:endParaRPr lang="en-GB" sz="1200" b="1" dirty="0"/>
          </a:p>
          <a:p>
            <a:pPr algn="ctr"/>
            <a:r>
              <a:rPr lang="en-GB" sz="1200" b="1" dirty="0"/>
              <a:t>2 hours</a:t>
            </a:r>
          </a:p>
        </p:txBody>
      </p:sp>
      <p:sp>
        <p:nvSpPr>
          <p:cNvPr id="18" name="Rectangle 17">
            <a:extLst>
              <a:ext uri="{FF2B5EF4-FFF2-40B4-BE49-F238E27FC236}">
                <a16:creationId xmlns:a16="http://schemas.microsoft.com/office/drawing/2014/main" id="{7A2DABD8-9133-1E0E-2144-9C10AE53CB4F}"/>
              </a:ext>
            </a:extLst>
          </p:cNvPr>
          <p:cNvSpPr/>
          <p:nvPr/>
        </p:nvSpPr>
        <p:spPr>
          <a:xfrm>
            <a:off x="6705212" y="5270450"/>
            <a:ext cx="3887508" cy="314860"/>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 Hour Student Project Work</a:t>
            </a:r>
          </a:p>
        </p:txBody>
      </p:sp>
      <p:sp>
        <p:nvSpPr>
          <p:cNvPr id="20" name="Rectangle 19">
            <a:extLst>
              <a:ext uri="{FF2B5EF4-FFF2-40B4-BE49-F238E27FC236}">
                <a16:creationId xmlns:a16="http://schemas.microsoft.com/office/drawing/2014/main" id="{AB8AB379-42F2-4A12-4B21-B09146491E32}"/>
              </a:ext>
            </a:extLst>
          </p:cNvPr>
          <p:cNvSpPr/>
          <p:nvPr/>
        </p:nvSpPr>
        <p:spPr>
          <a:xfrm>
            <a:off x="8651186" y="2820018"/>
            <a:ext cx="890705" cy="635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Optional Lecture 7</a:t>
            </a:r>
          </a:p>
          <a:p>
            <a:pPr algn="ctr"/>
            <a:r>
              <a:rPr lang="en-GB" sz="1200" b="1" dirty="0"/>
              <a:t>@2PM</a:t>
            </a:r>
          </a:p>
        </p:txBody>
      </p:sp>
      <p:sp>
        <p:nvSpPr>
          <p:cNvPr id="22" name="Rectangle 21">
            <a:extLst>
              <a:ext uri="{FF2B5EF4-FFF2-40B4-BE49-F238E27FC236}">
                <a16:creationId xmlns:a16="http://schemas.microsoft.com/office/drawing/2014/main" id="{3D86FA56-EF88-9A6D-E409-564F730F2F17}"/>
              </a:ext>
            </a:extLst>
          </p:cNvPr>
          <p:cNvSpPr/>
          <p:nvPr/>
        </p:nvSpPr>
        <p:spPr>
          <a:xfrm>
            <a:off x="11074899" y="3717442"/>
            <a:ext cx="890705" cy="635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Optional Lecture 7</a:t>
            </a:r>
          </a:p>
          <a:p>
            <a:pPr algn="ctr"/>
            <a:r>
              <a:rPr lang="en-GB" sz="1200" b="1" dirty="0"/>
              <a:t>@2PM</a:t>
            </a:r>
          </a:p>
        </p:txBody>
      </p:sp>
      <p:sp>
        <p:nvSpPr>
          <p:cNvPr id="24" name="TextBox 23">
            <a:extLst>
              <a:ext uri="{FF2B5EF4-FFF2-40B4-BE49-F238E27FC236}">
                <a16:creationId xmlns:a16="http://schemas.microsoft.com/office/drawing/2014/main" id="{C6452AA5-642C-103F-6988-96269B927E31}"/>
              </a:ext>
            </a:extLst>
          </p:cNvPr>
          <p:cNvSpPr txBox="1"/>
          <p:nvPr/>
        </p:nvSpPr>
        <p:spPr>
          <a:xfrm>
            <a:off x="11029468" y="4457351"/>
            <a:ext cx="1126916" cy="1169551"/>
          </a:xfrm>
          <a:prstGeom prst="rect">
            <a:avLst/>
          </a:prstGeom>
          <a:noFill/>
        </p:spPr>
        <p:txBody>
          <a:bodyPr wrap="square" rtlCol="0">
            <a:spAutoFit/>
          </a:bodyPr>
          <a:lstStyle/>
          <a:p>
            <a:r>
              <a:rPr lang="en-GB" sz="1400" dirty="0"/>
              <a:t>Optional lecture on latest trends in analytics technology</a:t>
            </a:r>
          </a:p>
        </p:txBody>
      </p:sp>
      <p:sp>
        <p:nvSpPr>
          <p:cNvPr id="26" name="Rectangle 25">
            <a:extLst>
              <a:ext uri="{FF2B5EF4-FFF2-40B4-BE49-F238E27FC236}">
                <a16:creationId xmlns:a16="http://schemas.microsoft.com/office/drawing/2014/main" id="{2C7E6546-B707-5218-4F6B-F9C7BAF417D5}"/>
              </a:ext>
            </a:extLst>
          </p:cNvPr>
          <p:cNvSpPr/>
          <p:nvPr/>
        </p:nvSpPr>
        <p:spPr>
          <a:xfrm>
            <a:off x="6667048" y="3753979"/>
            <a:ext cx="3886864" cy="3077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90 Minute lecture</a:t>
            </a:r>
          </a:p>
        </p:txBody>
      </p:sp>
    </p:spTree>
    <p:extLst>
      <p:ext uri="{BB962C8B-B14F-4D97-AF65-F5344CB8AC3E}">
        <p14:creationId xmlns:p14="http://schemas.microsoft.com/office/powerpoint/2010/main" val="229974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02E896-E65D-4DAE-8CB4-57016E5C4977}"/>
              </a:ext>
            </a:extLst>
          </p:cNvPr>
          <p:cNvSpPr>
            <a:spLocks noGrp="1"/>
          </p:cNvSpPr>
          <p:nvPr>
            <p:ph type="sldNum" sz="quarter" idx="12"/>
          </p:nvPr>
        </p:nvSpPr>
        <p:spPr>
          <a:xfrm>
            <a:off x="10957862" y="6400095"/>
            <a:ext cx="276037" cy="307777"/>
          </a:xfr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D9084-D904-4228-947C-8428FEA28FCE}" type="slidenum">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22F5338-1D8A-4D88-B1A1-E217A75C2770}"/>
              </a:ext>
            </a:extLst>
          </p:cNvPr>
          <p:cNvSpPr txBox="1"/>
          <p:nvPr/>
        </p:nvSpPr>
        <p:spPr>
          <a:xfrm>
            <a:off x="-17894" y="6340660"/>
            <a:ext cx="3937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Business Excellence Level 1 Training</a:t>
            </a:r>
          </a:p>
        </p:txBody>
      </p:sp>
      <p:sp>
        <p:nvSpPr>
          <p:cNvPr id="14" name="TextBox 13">
            <a:extLst>
              <a:ext uri="{FF2B5EF4-FFF2-40B4-BE49-F238E27FC236}">
                <a16:creationId xmlns:a16="http://schemas.microsoft.com/office/drawing/2014/main" id="{578B67E1-96AB-45C0-94C6-997E1A9066E7}"/>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2024  Clarke Analytics Ltd. &amp; ICBE All Rights Reserved</a:t>
            </a:r>
          </a:p>
        </p:txBody>
      </p:sp>
      <p:sp>
        <p:nvSpPr>
          <p:cNvPr id="11" name="Title 1">
            <a:extLst>
              <a:ext uri="{FF2B5EF4-FFF2-40B4-BE49-F238E27FC236}">
                <a16:creationId xmlns:a16="http://schemas.microsoft.com/office/drawing/2014/main" id="{4B6F202E-6E61-4F11-BBEC-5A915A042D51}"/>
              </a:ext>
            </a:extLst>
          </p:cNvPr>
          <p:cNvSpPr>
            <a:spLocks noGrp="1"/>
          </p:cNvSpPr>
          <p:nvPr>
            <p:ph type="title"/>
          </p:nvPr>
        </p:nvSpPr>
        <p:spPr>
          <a:xfrm>
            <a:off x="106057" y="16204"/>
            <a:ext cx="8953859" cy="631014"/>
          </a:xfrm>
          <a:noFill/>
        </p:spPr>
        <p:txBody>
          <a:bodyPr vert="horz" lIns="0" tIns="0" rIns="0" bIns="0" rtlCol="0" anchor="ctr" anchorCtr="0">
            <a:normAutofit/>
          </a:bodyPr>
          <a:lstStyle/>
          <a:p>
            <a:r>
              <a:rPr lang="en-GB" dirty="0">
                <a:solidFill>
                  <a:schemeClr val="accent1"/>
                </a:solidFill>
                <a:latin typeface="Arial"/>
                <a:cs typeface="Arial"/>
              </a:rPr>
              <a:t>Weeks 1 to 4 Timetable Overview – Level 1</a:t>
            </a:r>
          </a:p>
        </p:txBody>
      </p:sp>
      <p:sp>
        <p:nvSpPr>
          <p:cNvPr id="5" name="TextBox 4">
            <a:extLst>
              <a:ext uri="{FF2B5EF4-FFF2-40B4-BE49-F238E27FC236}">
                <a16:creationId xmlns:a16="http://schemas.microsoft.com/office/drawing/2014/main" id="{DB4FDEBE-616F-4D63-9536-908D5A7E2C85}"/>
              </a:ext>
            </a:extLst>
          </p:cNvPr>
          <p:cNvSpPr txBox="1"/>
          <p:nvPr/>
        </p:nvSpPr>
        <p:spPr>
          <a:xfrm>
            <a:off x="552164" y="1442944"/>
            <a:ext cx="625492" cy="369332"/>
          </a:xfrm>
          <a:prstGeom prst="rect">
            <a:avLst/>
          </a:prstGeom>
          <a:noFill/>
        </p:spPr>
        <p:txBody>
          <a:bodyPr wrap="none" rtlCol="0">
            <a:spAutoFit/>
          </a:bodyPr>
          <a:lstStyle/>
          <a:p>
            <a:r>
              <a:rPr lang="en-GB" dirty="0"/>
              <a:t>Mon</a:t>
            </a:r>
          </a:p>
        </p:txBody>
      </p:sp>
      <p:sp>
        <p:nvSpPr>
          <p:cNvPr id="17" name="TextBox 16">
            <a:extLst>
              <a:ext uri="{FF2B5EF4-FFF2-40B4-BE49-F238E27FC236}">
                <a16:creationId xmlns:a16="http://schemas.microsoft.com/office/drawing/2014/main" id="{7EBBF8A4-2D05-4810-A2D1-6DC12019EBA4}"/>
              </a:ext>
            </a:extLst>
          </p:cNvPr>
          <p:cNvSpPr txBox="1"/>
          <p:nvPr/>
        </p:nvSpPr>
        <p:spPr>
          <a:xfrm>
            <a:off x="1641706" y="1442944"/>
            <a:ext cx="609590" cy="369332"/>
          </a:xfrm>
          <a:prstGeom prst="rect">
            <a:avLst/>
          </a:prstGeom>
          <a:noFill/>
        </p:spPr>
        <p:txBody>
          <a:bodyPr wrap="none" rtlCol="0">
            <a:spAutoFit/>
          </a:bodyPr>
          <a:lstStyle/>
          <a:p>
            <a:r>
              <a:rPr lang="en-GB" dirty="0"/>
              <a:t>Tues</a:t>
            </a:r>
          </a:p>
        </p:txBody>
      </p:sp>
      <p:sp>
        <p:nvSpPr>
          <p:cNvPr id="19" name="TextBox 18">
            <a:extLst>
              <a:ext uri="{FF2B5EF4-FFF2-40B4-BE49-F238E27FC236}">
                <a16:creationId xmlns:a16="http://schemas.microsoft.com/office/drawing/2014/main" id="{B28BEF56-873D-4BB0-A0EA-48895FD980C6}"/>
              </a:ext>
            </a:extLst>
          </p:cNvPr>
          <p:cNvSpPr txBox="1"/>
          <p:nvPr/>
        </p:nvSpPr>
        <p:spPr>
          <a:xfrm>
            <a:off x="2770621" y="1442944"/>
            <a:ext cx="708399" cy="369332"/>
          </a:xfrm>
          <a:prstGeom prst="rect">
            <a:avLst/>
          </a:prstGeom>
          <a:noFill/>
        </p:spPr>
        <p:txBody>
          <a:bodyPr wrap="none" rtlCol="0">
            <a:spAutoFit/>
          </a:bodyPr>
          <a:lstStyle/>
          <a:p>
            <a:r>
              <a:rPr lang="en-GB" dirty="0"/>
              <a:t>Weds</a:t>
            </a:r>
          </a:p>
        </p:txBody>
      </p:sp>
      <p:sp>
        <p:nvSpPr>
          <p:cNvPr id="21" name="TextBox 20">
            <a:extLst>
              <a:ext uri="{FF2B5EF4-FFF2-40B4-BE49-F238E27FC236}">
                <a16:creationId xmlns:a16="http://schemas.microsoft.com/office/drawing/2014/main" id="{1390BADD-1CE3-4188-9646-9865555968BC}"/>
              </a:ext>
            </a:extLst>
          </p:cNvPr>
          <p:cNvSpPr txBox="1"/>
          <p:nvPr/>
        </p:nvSpPr>
        <p:spPr>
          <a:xfrm>
            <a:off x="3977713" y="1439529"/>
            <a:ext cx="706475" cy="369332"/>
          </a:xfrm>
          <a:prstGeom prst="rect">
            <a:avLst/>
          </a:prstGeom>
          <a:noFill/>
        </p:spPr>
        <p:txBody>
          <a:bodyPr wrap="none" rtlCol="0">
            <a:spAutoFit/>
          </a:bodyPr>
          <a:lstStyle/>
          <a:p>
            <a:r>
              <a:rPr lang="en-GB" dirty="0"/>
              <a:t>Thurs</a:t>
            </a:r>
          </a:p>
        </p:txBody>
      </p:sp>
      <p:sp>
        <p:nvSpPr>
          <p:cNvPr id="23" name="TextBox 22">
            <a:extLst>
              <a:ext uri="{FF2B5EF4-FFF2-40B4-BE49-F238E27FC236}">
                <a16:creationId xmlns:a16="http://schemas.microsoft.com/office/drawing/2014/main" id="{E0F8A7FB-6F4B-4647-AF8D-72C12F97CDD2}"/>
              </a:ext>
            </a:extLst>
          </p:cNvPr>
          <p:cNvSpPr txBox="1"/>
          <p:nvPr/>
        </p:nvSpPr>
        <p:spPr>
          <a:xfrm>
            <a:off x="5116950" y="1467337"/>
            <a:ext cx="423514" cy="369332"/>
          </a:xfrm>
          <a:prstGeom prst="rect">
            <a:avLst/>
          </a:prstGeom>
          <a:noFill/>
        </p:spPr>
        <p:txBody>
          <a:bodyPr wrap="none" rtlCol="0">
            <a:spAutoFit/>
          </a:bodyPr>
          <a:lstStyle/>
          <a:p>
            <a:r>
              <a:rPr lang="en-GB" dirty="0"/>
              <a:t>Fri</a:t>
            </a:r>
          </a:p>
        </p:txBody>
      </p:sp>
      <p:sp>
        <p:nvSpPr>
          <p:cNvPr id="25" name="TextBox 24">
            <a:extLst>
              <a:ext uri="{FF2B5EF4-FFF2-40B4-BE49-F238E27FC236}">
                <a16:creationId xmlns:a16="http://schemas.microsoft.com/office/drawing/2014/main" id="{FD36FC24-D153-4CCE-BBD4-386E48BB4631}"/>
              </a:ext>
            </a:extLst>
          </p:cNvPr>
          <p:cNvSpPr txBox="1"/>
          <p:nvPr/>
        </p:nvSpPr>
        <p:spPr>
          <a:xfrm>
            <a:off x="6676198" y="1480328"/>
            <a:ext cx="625492" cy="369332"/>
          </a:xfrm>
          <a:prstGeom prst="rect">
            <a:avLst/>
          </a:prstGeom>
          <a:noFill/>
        </p:spPr>
        <p:txBody>
          <a:bodyPr wrap="none" rtlCol="0">
            <a:spAutoFit/>
          </a:bodyPr>
          <a:lstStyle/>
          <a:p>
            <a:r>
              <a:rPr lang="en-GB" dirty="0"/>
              <a:t>Mon</a:t>
            </a:r>
          </a:p>
        </p:txBody>
      </p:sp>
      <p:sp>
        <p:nvSpPr>
          <p:cNvPr id="27" name="TextBox 26">
            <a:extLst>
              <a:ext uri="{FF2B5EF4-FFF2-40B4-BE49-F238E27FC236}">
                <a16:creationId xmlns:a16="http://schemas.microsoft.com/office/drawing/2014/main" id="{02E9F24A-03F8-4E21-8235-47AE9F49DE85}"/>
              </a:ext>
            </a:extLst>
          </p:cNvPr>
          <p:cNvSpPr txBox="1"/>
          <p:nvPr/>
        </p:nvSpPr>
        <p:spPr>
          <a:xfrm>
            <a:off x="7707040" y="1480328"/>
            <a:ext cx="609590" cy="369332"/>
          </a:xfrm>
          <a:prstGeom prst="rect">
            <a:avLst/>
          </a:prstGeom>
          <a:noFill/>
        </p:spPr>
        <p:txBody>
          <a:bodyPr wrap="none" rtlCol="0">
            <a:spAutoFit/>
          </a:bodyPr>
          <a:lstStyle/>
          <a:p>
            <a:r>
              <a:rPr lang="en-GB" dirty="0"/>
              <a:t>Tues</a:t>
            </a:r>
          </a:p>
        </p:txBody>
      </p:sp>
      <p:sp>
        <p:nvSpPr>
          <p:cNvPr id="29" name="TextBox 28">
            <a:extLst>
              <a:ext uri="{FF2B5EF4-FFF2-40B4-BE49-F238E27FC236}">
                <a16:creationId xmlns:a16="http://schemas.microsoft.com/office/drawing/2014/main" id="{C7976A37-8E9E-4E1F-A1FA-94159ABF7887}"/>
              </a:ext>
            </a:extLst>
          </p:cNvPr>
          <p:cNvSpPr txBox="1"/>
          <p:nvPr/>
        </p:nvSpPr>
        <p:spPr>
          <a:xfrm>
            <a:off x="8705716" y="1488483"/>
            <a:ext cx="708399" cy="369332"/>
          </a:xfrm>
          <a:prstGeom prst="rect">
            <a:avLst/>
          </a:prstGeom>
          <a:noFill/>
        </p:spPr>
        <p:txBody>
          <a:bodyPr wrap="none" rtlCol="0">
            <a:spAutoFit/>
          </a:bodyPr>
          <a:lstStyle/>
          <a:p>
            <a:r>
              <a:rPr lang="en-GB" dirty="0"/>
              <a:t>Weds</a:t>
            </a:r>
          </a:p>
        </p:txBody>
      </p:sp>
      <p:sp>
        <p:nvSpPr>
          <p:cNvPr id="31" name="TextBox 30">
            <a:extLst>
              <a:ext uri="{FF2B5EF4-FFF2-40B4-BE49-F238E27FC236}">
                <a16:creationId xmlns:a16="http://schemas.microsoft.com/office/drawing/2014/main" id="{44059CC0-EB3A-4420-89D7-27650DA2C492}"/>
              </a:ext>
            </a:extLst>
          </p:cNvPr>
          <p:cNvSpPr txBox="1"/>
          <p:nvPr/>
        </p:nvSpPr>
        <p:spPr>
          <a:xfrm>
            <a:off x="9847436" y="1488483"/>
            <a:ext cx="706475" cy="369332"/>
          </a:xfrm>
          <a:prstGeom prst="rect">
            <a:avLst/>
          </a:prstGeom>
          <a:noFill/>
        </p:spPr>
        <p:txBody>
          <a:bodyPr wrap="none" rtlCol="0">
            <a:spAutoFit/>
          </a:bodyPr>
          <a:lstStyle/>
          <a:p>
            <a:r>
              <a:rPr lang="en-GB" dirty="0"/>
              <a:t>Thurs</a:t>
            </a:r>
          </a:p>
        </p:txBody>
      </p:sp>
      <p:sp>
        <p:nvSpPr>
          <p:cNvPr id="33" name="TextBox 32">
            <a:extLst>
              <a:ext uri="{FF2B5EF4-FFF2-40B4-BE49-F238E27FC236}">
                <a16:creationId xmlns:a16="http://schemas.microsoft.com/office/drawing/2014/main" id="{EBE1E3CC-364D-42B2-AAA7-6E1E53863C15}"/>
              </a:ext>
            </a:extLst>
          </p:cNvPr>
          <p:cNvSpPr txBox="1"/>
          <p:nvPr/>
        </p:nvSpPr>
        <p:spPr>
          <a:xfrm>
            <a:off x="11052604" y="1488483"/>
            <a:ext cx="423514" cy="369332"/>
          </a:xfrm>
          <a:prstGeom prst="rect">
            <a:avLst/>
          </a:prstGeom>
          <a:noFill/>
        </p:spPr>
        <p:txBody>
          <a:bodyPr wrap="none" rtlCol="0">
            <a:spAutoFit/>
          </a:bodyPr>
          <a:lstStyle/>
          <a:p>
            <a:r>
              <a:rPr lang="en-GB" dirty="0"/>
              <a:t>Fri</a:t>
            </a:r>
          </a:p>
        </p:txBody>
      </p:sp>
      <p:sp>
        <p:nvSpPr>
          <p:cNvPr id="57" name="Arrow: Left-Right 56">
            <a:extLst>
              <a:ext uri="{FF2B5EF4-FFF2-40B4-BE49-F238E27FC236}">
                <a16:creationId xmlns:a16="http://schemas.microsoft.com/office/drawing/2014/main" id="{08DA81AE-4902-4D70-B0D5-66CC9AC87D8F}"/>
              </a:ext>
            </a:extLst>
          </p:cNvPr>
          <p:cNvSpPr/>
          <p:nvPr/>
        </p:nvSpPr>
        <p:spPr>
          <a:xfrm>
            <a:off x="72767" y="824843"/>
            <a:ext cx="5793195"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3</a:t>
            </a:r>
          </a:p>
        </p:txBody>
      </p:sp>
      <p:sp>
        <p:nvSpPr>
          <p:cNvPr id="59" name="Arrow: Left-Right 58">
            <a:extLst>
              <a:ext uri="{FF2B5EF4-FFF2-40B4-BE49-F238E27FC236}">
                <a16:creationId xmlns:a16="http://schemas.microsoft.com/office/drawing/2014/main" id="{706345F9-0C97-400C-BD14-4548F16FD6F7}"/>
              </a:ext>
            </a:extLst>
          </p:cNvPr>
          <p:cNvSpPr/>
          <p:nvPr/>
        </p:nvSpPr>
        <p:spPr>
          <a:xfrm>
            <a:off x="6326040" y="837362"/>
            <a:ext cx="5421719"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4</a:t>
            </a:r>
          </a:p>
        </p:txBody>
      </p:sp>
      <p:cxnSp>
        <p:nvCxnSpPr>
          <p:cNvPr id="71" name="Straight Connector 70">
            <a:extLst>
              <a:ext uri="{FF2B5EF4-FFF2-40B4-BE49-F238E27FC236}">
                <a16:creationId xmlns:a16="http://schemas.microsoft.com/office/drawing/2014/main" id="{433245CC-FCAD-4EF5-AB6C-7ABEE3CAB3D6}"/>
              </a:ext>
            </a:extLst>
          </p:cNvPr>
          <p:cNvCxnSpPr>
            <a:cxnSpLocks/>
          </p:cNvCxnSpPr>
          <p:nvPr/>
        </p:nvCxnSpPr>
        <p:spPr>
          <a:xfrm>
            <a:off x="6098091" y="866672"/>
            <a:ext cx="0" cy="51219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1ACB952-1E68-4048-AD78-44811C70F64A}"/>
              </a:ext>
            </a:extLst>
          </p:cNvPr>
          <p:cNvSpPr/>
          <p:nvPr/>
        </p:nvSpPr>
        <p:spPr>
          <a:xfrm>
            <a:off x="261910" y="5771159"/>
            <a:ext cx="5440399" cy="3693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7 hours student time</a:t>
            </a:r>
          </a:p>
        </p:txBody>
      </p:sp>
      <p:pic>
        <p:nvPicPr>
          <p:cNvPr id="2" name="Picture 1" descr="A close up of a logo&#10;&#10;Description automatically generated">
            <a:extLst>
              <a:ext uri="{FF2B5EF4-FFF2-40B4-BE49-F238E27FC236}">
                <a16:creationId xmlns:a16="http://schemas.microsoft.com/office/drawing/2014/main" id="{DD4CA6D7-7228-4F33-AEFC-E8C77B4CE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600" y="5959"/>
            <a:ext cx="803400" cy="710339"/>
          </a:xfrm>
          <a:prstGeom prst="rect">
            <a:avLst/>
          </a:prstGeom>
        </p:spPr>
      </p:pic>
      <p:sp>
        <p:nvSpPr>
          <p:cNvPr id="18" name="Rectangle 17">
            <a:extLst>
              <a:ext uri="{FF2B5EF4-FFF2-40B4-BE49-F238E27FC236}">
                <a16:creationId xmlns:a16="http://schemas.microsoft.com/office/drawing/2014/main" id="{C68A151E-9B49-93B5-38B1-98AB59CB2185}"/>
              </a:ext>
            </a:extLst>
          </p:cNvPr>
          <p:cNvSpPr/>
          <p:nvPr/>
        </p:nvSpPr>
        <p:spPr>
          <a:xfrm>
            <a:off x="10752179" y="2078530"/>
            <a:ext cx="1296648" cy="1236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Final All teams Presentations</a:t>
            </a:r>
          </a:p>
          <a:p>
            <a:pPr algn="ctr"/>
            <a:r>
              <a:rPr lang="en-GB" sz="1200" b="1" dirty="0"/>
              <a:t>On Friday</a:t>
            </a:r>
          </a:p>
          <a:p>
            <a:pPr algn="ctr"/>
            <a:r>
              <a:rPr lang="en-GB" sz="1200" b="1" dirty="0"/>
              <a:t>@10AM</a:t>
            </a:r>
          </a:p>
          <a:p>
            <a:pPr algn="ctr"/>
            <a:r>
              <a:rPr lang="en-GB" sz="1200" b="1" dirty="0"/>
              <a:t>For 2 hrs</a:t>
            </a:r>
          </a:p>
        </p:txBody>
      </p:sp>
      <p:sp>
        <p:nvSpPr>
          <p:cNvPr id="20" name="Rectangle 19">
            <a:extLst>
              <a:ext uri="{FF2B5EF4-FFF2-40B4-BE49-F238E27FC236}">
                <a16:creationId xmlns:a16="http://schemas.microsoft.com/office/drawing/2014/main" id="{09ED3B44-089F-D910-13E2-C1E7A5939D93}"/>
              </a:ext>
            </a:extLst>
          </p:cNvPr>
          <p:cNvSpPr/>
          <p:nvPr/>
        </p:nvSpPr>
        <p:spPr>
          <a:xfrm>
            <a:off x="1547530" y="2056357"/>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endParaRPr lang="en-GB" sz="1200" b="1" dirty="0"/>
          </a:p>
          <a:p>
            <a:pPr algn="ctr"/>
            <a:r>
              <a:rPr lang="en-GB" sz="1200" b="1" dirty="0"/>
              <a:t>2 hours</a:t>
            </a:r>
          </a:p>
        </p:txBody>
      </p:sp>
      <p:sp>
        <p:nvSpPr>
          <p:cNvPr id="22" name="Rectangle 21">
            <a:extLst>
              <a:ext uri="{FF2B5EF4-FFF2-40B4-BE49-F238E27FC236}">
                <a16:creationId xmlns:a16="http://schemas.microsoft.com/office/drawing/2014/main" id="{6476E5BA-F185-0075-CA21-7AFB525B9271}"/>
              </a:ext>
            </a:extLst>
          </p:cNvPr>
          <p:cNvSpPr/>
          <p:nvPr/>
        </p:nvSpPr>
        <p:spPr>
          <a:xfrm>
            <a:off x="2692525" y="2063451"/>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24" name="Rectangle 23">
            <a:extLst>
              <a:ext uri="{FF2B5EF4-FFF2-40B4-BE49-F238E27FC236}">
                <a16:creationId xmlns:a16="http://schemas.microsoft.com/office/drawing/2014/main" id="{42B8476E-1CA0-7862-0A80-DA2F5232587A}"/>
              </a:ext>
            </a:extLst>
          </p:cNvPr>
          <p:cNvSpPr/>
          <p:nvPr/>
        </p:nvSpPr>
        <p:spPr>
          <a:xfrm>
            <a:off x="4903615" y="2064523"/>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26" name="Rectangle 25">
            <a:extLst>
              <a:ext uri="{FF2B5EF4-FFF2-40B4-BE49-F238E27FC236}">
                <a16:creationId xmlns:a16="http://schemas.microsoft.com/office/drawing/2014/main" id="{97734F01-453F-7CEC-2EDB-88EBD91D7C26}"/>
              </a:ext>
            </a:extLst>
          </p:cNvPr>
          <p:cNvSpPr/>
          <p:nvPr/>
        </p:nvSpPr>
        <p:spPr>
          <a:xfrm>
            <a:off x="3958114" y="3637266"/>
            <a:ext cx="726067"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sp>
        <p:nvSpPr>
          <p:cNvPr id="28" name="Rectangle 27">
            <a:extLst>
              <a:ext uri="{FF2B5EF4-FFF2-40B4-BE49-F238E27FC236}">
                <a16:creationId xmlns:a16="http://schemas.microsoft.com/office/drawing/2014/main" id="{1EB5E026-9406-8A01-4BB1-D4257DD76073}"/>
              </a:ext>
            </a:extLst>
          </p:cNvPr>
          <p:cNvSpPr/>
          <p:nvPr/>
        </p:nvSpPr>
        <p:spPr>
          <a:xfrm>
            <a:off x="6603962" y="2052789"/>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30" name="Rectangle 29">
            <a:extLst>
              <a:ext uri="{FF2B5EF4-FFF2-40B4-BE49-F238E27FC236}">
                <a16:creationId xmlns:a16="http://schemas.microsoft.com/office/drawing/2014/main" id="{AA4DB78D-1DE6-E4D4-EDD0-E43CD2DD1102}"/>
              </a:ext>
            </a:extLst>
          </p:cNvPr>
          <p:cNvSpPr/>
          <p:nvPr/>
        </p:nvSpPr>
        <p:spPr>
          <a:xfrm>
            <a:off x="8675635" y="2078530"/>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32" name="Rectangle 31">
            <a:extLst>
              <a:ext uri="{FF2B5EF4-FFF2-40B4-BE49-F238E27FC236}">
                <a16:creationId xmlns:a16="http://schemas.microsoft.com/office/drawing/2014/main" id="{A6A44170-AA8E-323E-4A79-44EB0A3B0AB1}"/>
              </a:ext>
            </a:extLst>
          </p:cNvPr>
          <p:cNvSpPr/>
          <p:nvPr/>
        </p:nvSpPr>
        <p:spPr>
          <a:xfrm>
            <a:off x="7707040" y="3639947"/>
            <a:ext cx="726067"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sp>
        <p:nvSpPr>
          <p:cNvPr id="34" name="Rectangle 33">
            <a:extLst>
              <a:ext uri="{FF2B5EF4-FFF2-40B4-BE49-F238E27FC236}">
                <a16:creationId xmlns:a16="http://schemas.microsoft.com/office/drawing/2014/main" id="{39E3B6F8-5516-510F-5BB9-997C7B5BEA9A}"/>
              </a:ext>
            </a:extLst>
          </p:cNvPr>
          <p:cNvSpPr/>
          <p:nvPr/>
        </p:nvSpPr>
        <p:spPr>
          <a:xfrm>
            <a:off x="6469534" y="5771159"/>
            <a:ext cx="5440399" cy="3693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7 hours student time</a:t>
            </a:r>
          </a:p>
        </p:txBody>
      </p:sp>
      <p:sp>
        <p:nvSpPr>
          <p:cNvPr id="35" name="TextBox 34">
            <a:extLst>
              <a:ext uri="{FF2B5EF4-FFF2-40B4-BE49-F238E27FC236}">
                <a16:creationId xmlns:a16="http://schemas.microsoft.com/office/drawing/2014/main" id="{A9B3D012-E305-CCF4-15A3-7216F71134E9}"/>
              </a:ext>
            </a:extLst>
          </p:cNvPr>
          <p:cNvSpPr txBox="1"/>
          <p:nvPr/>
        </p:nvSpPr>
        <p:spPr>
          <a:xfrm>
            <a:off x="278946" y="4604538"/>
            <a:ext cx="5423362" cy="1077218"/>
          </a:xfrm>
          <a:prstGeom prst="rect">
            <a:avLst/>
          </a:prstGeom>
          <a:noFill/>
        </p:spPr>
        <p:txBody>
          <a:bodyPr wrap="square" rtlCol="0">
            <a:spAutoFit/>
          </a:bodyPr>
          <a:lstStyle/>
          <a:p>
            <a:r>
              <a:rPr lang="en-GB" sz="1600" b="1" dirty="0"/>
              <a:t>Note2:</a:t>
            </a:r>
            <a:r>
              <a:rPr lang="en-GB" sz="1600" dirty="0"/>
              <a:t> Student Project Work Time is suggested only, and each team should decide how much time they wish to spend on their project. It is put on the timetable to assist student understanding commitment.</a:t>
            </a:r>
          </a:p>
        </p:txBody>
      </p:sp>
      <p:sp>
        <p:nvSpPr>
          <p:cNvPr id="36" name="Rectangle 35">
            <a:extLst>
              <a:ext uri="{FF2B5EF4-FFF2-40B4-BE49-F238E27FC236}">
                <a16:creationId xmlns:a16="http://schemas.microsoft.com/office/drawing/2014/main" id="{5617457C-572A-0741-A6EE-3063DDCA0875}"/>
              </a:ext>
            </a:extLst>
          </p:cNvPr>
          <p:cNvSpPr/>
          <p:nvPr/>
        </p:nvSpPr>
        <p:spPr>
          <a:xfrm>
            <a:off x="10740276" y="3776175"/>
            <a:ext cx="1296648" cy="1236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 weeks</a:t>
            </a:r>
          </a:p>
          <a:p>
            <a:pPr algn="ctr"/>
            <a:endParaRPr lang="en-GB" sz="1200" b="1" dirty="0"/>
          </a:p>
          <a:p>
            <a:pPr algn="ctr"/>
            <a:r>
              <a:rPr lang="en-GB" sz="1200" b="1" dirty="0"/>
              <a:t>Check In</a:t>
            </a:r>
          </a:p>
        </p:txBody>
      </p:sp>
      <p:sp>
        <p:nvSpPr>
          <p:cNvPr id="37" name="Rectangle 36">
            <a:extLst>
              <a:ext uri="{FF2B5EF4-FFF2-40B4-BE49-F238E27FC236}">
                <a16:creationId xmlns:a16="http://schemas.microsoft.com/office/drawing/2014/main" id="{EC265BC4-69F0-9A01-A747-B8BD40D89EBE}"/>
              </a:ext>
            </a:extLst>
          </p:cNvPr>
          <p:cNvSpPr/>
          <p:nvPr/>
        </p:nvSpPr>
        <p:spPr>
          <a:xfrm>
            <a:off x="6676198" y="4669847"/>
            <a:ext cx="3895766" cy="369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Mentoring</a:t>
            </a:r>
          </a:p>
        </p:txBody>
      </p:sp>
      <p:sp>
        <p:nvSpPr>
          <p:cNvPr id="38" name="Rectangle 37">
            <a:extLst>
              <a:ext uri="{FF2B5EF4-FFF2-40B4-BE49-F238E27FC236}">
                <a16:creationId xmlns:a16="http://schemas.microsoft.com/office/drawing/2014/main" id="{36C8E60C-57E4-CCC2-5B52-28978A2B25E9}"/>
              </a:ext>
            </a:extLst>
          </p:cNvPr>
          <p:cNvSpPr/>
          <p:nvPr/>
        </p:nvSpPr>
        <p:spPr>
          <a:xfrm>
            <a:off x="6705212" y="5121089"/>
            <a:ext cx="3887508" cy="369332"/>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 Hour Student Project Work</a:t>
            </a:r>
          </a:p>
        </p:txBody>
      </p:sp>
    </p:spTree>
    <p:extLst>
      <p:ext uri="{BB962C8B-B14F-4D97-AF65-F5344CB8AC3E}">
        <p14:creationId xmlns:p14="http://schemas.microsoft.com/office/powerpoint/2010/main" val="136291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A602-4E41-4766-868C-55AFFCCD5566}"/>
              </a:ext>
            </a:extLst>
          </p:cNvPr>
          <p:cNvSpPr>
            <a:spLocks noGrp="1"/>
          </p:cNvSpPr>
          <p:nvPr>
            <p:ph type="title"/>
          </p:nvPr>
        </p:nvSpPr>
        <p:spPr>
          <a:xfrm>
            <a:off x="251460" y="0"/>
            <a:ext cx="8814640" cy="1325563"/>
          </a:xfrm>
          <a:noFill/>
        </p:spPr>
        <p:txBody>
          <a:bodyPr vert="horz" lIns="0" tIns="0" rIns="0" bIns="0" rtlCol="0" anchor="ctr" anchorCtr="0">
            <a:normAutofit fontScale="92500"/>
          </a:bodyPr>
          <a:lstStyle/>
          <a:p>
            <a:r>
              <a:rPr lang="en-US" sz="2800" dirty="0">
                <a:solidFill>
                  <a:schemeClr val="accent1"/>
                </a:solidFill>
                <a:latin typeface="Arial"/>
                <a:cs typeface="Arial"/>
              </a:rPr>
              <a:t>Sample Training Course Feedback</a:t>
            </a:r>
            <a:endParaRPr lang="en-GB" sz="2800" dirty="0">
              <a:solidFill>
                <a:schemeClr val="accent1"/>
              </a:solidFill>
              <a:latin typeface="Arial"/>
              <a:cs typeface="Arial"/>
            </a:endParaRPr>
          </a:p>
        </p:txBody>
      </p:sp>
      <p:sp>
        <p:nvSpPr>
          <p:cNvPr id="6" name="TextBox 5">
            <a:extLst>
              <a:ext uri="{FF2B5EF4-FFF2-40B4-BE49-F238E27FC236}">
                <a16:creationId xmlns:a16="http://schemas.microsoft.com/office/drawing/2014/main" id="{A5090F69-ABAE-4015-8873-71D4EA407715}"/>
              </a:ext>
            </a:extLst>
          </p:cNvPr>
          <p:cNvSpPr txBox="1"/>
          <p:nvPr/>
        </p:nvSpPr>
        <p:spPr>
          <a:xfrm>
            <a:off x="354330" y="1072166"/>
            <a:ext cx="9376410" cy="923330"/>
          </a:xfrm>
          <a:prstGeom prst="rect">
            <a:avLst/>
          </a:prstGeom>
          <a:noFill/>
          <a:ln>
            <a:solidFill>
              <a:schemeClr val="tx1"/>
            </a:solidFill>
          </a:ln>
        </p:spPr>
        <p:txBody>
          <a:bodyPr wrap="square">
            <a:spAutoFit/>
          </a:bodyPr>
          <a:lstStyle/>
          <a:p>
            <a:r>
              <a:rPr lang="en-GB" dirty="0"/>
              <a:t>As a participant, the course provided me with very substantial insights and a sense of accomplishment. It was great to learn the concepts and apply the learnings through a mini data analytics project. – Dave Griffiths, Viatris</a:t>
            </a:r>
          </a:p>
        </p:txBody>
      </p:sp>
      <p:sp>
        <p:nvSpPr>
          <p:cNvPr id="8" name="TextBox 7">
            <a:extLst>
              <a:ext uri="{FF2B5EF4-FFF2-40B4-BE49-F238E27FC236}">
                <a16:creationId xmlns:a16="http://schemas.microsoft.com/office/drawing/2014/main" id="{A91A15A1-96FE-47C5-B002-93A21502BF10}"/>
              </a:ext>
            </a:extLst>
          </p:cNvPr>
          <p:cNvSpPr txBox="1"/>
          <p:nvPr/>
        </p:nvSpPr>
        <p:spPr>
          <a:xfrm>
            <a:off x="2390432" y="2106752"/>
            <a:ext cx="9695066" cy="923330"/>
          </a:xfrm>
          <a:prstGeom prst="rect">
            <a:avLst/>
          </a:prstGeom>
          <a:noFill/>
          <a:ln>
            <a:solidFill>
              <a:schemeClr val="tx1"/>
            </a:solidFill>
          </a:ln>
        </p:spPr>
        <p:txBody>
          <a:bodyPr wrap="square">
            <a:spAutoFit/>
          </a:bodyPr>
          <a:lstStyle/>
          <a:p>
            <a:r>
              <a:rPr lang="en-US" dirty="0"/>
              <a:t>It was a pleasure to attend the course. Hosts were fantastic and Dave really is brilliant and makes it so interesting and accessible in spite of the subject being so vast. We really got some invaluable tips to set us on our data analysis way </a:t>
            </a:r>
            <a:r>
              <a:rPr lang="en-GB" dirty="0"/>
              <a:t>– David Lee, Bausch &amp; Lomb </a:t>
            </a:r>
          </a:p>
        </p:txBody>
      </p:sp>
      <p:sp>
        <p:nvSpPr>
          <p:cNvPr id="10" name="TextBox 9">
            <a:extLst>
              <a:ext uri="{FF2B5EF4-FFF2-40B4-BE49-F238E27FC236}">
                <a16:creationId xmlns:a16="http://schemas.microsoft.com/office/drawing/2014/main" id="{21623FEE-34EF-4B2A-BDC4-D94C818BD52D}"/>
              </a:ext>
            </a:extLst>
          </p:cNvPr>
          <p:cNvSpPr txBox="1"/>
          <p:nvPr/>
        </p:nvSpPr>
        <p:spPr>
          <a:xfrm>
            <a:off x="354330" y="3141338"/>
            <a:ext cx="6103620" cy="923330"/>
          </a:xfrm>
          <a:prstGeom prst="rect">
            <a:avLst/>
          </a:prstGeom>
          <a:noFill/>
          <a:ln>
            <a:solidFill>
              <a:schemeClr val="tx1"/>
            </a:solidFill>
          </a:ln>
        </p:spPr>
        <p:txBody>
          <a:bodyPr wrap="square">
            <a:spAutoFit/>
          </a:bodyPr>
          <a:lstStyle/>
          <a:p>
            <a:r>
              <a:rPr lang="en-GB" dirty="0"/>
              <a:t>The group discussions were great and the supporting materials are good. It was a good taster of what data analytics is about. – Sinead Liddy, Transitions</a:t>
            </a:r>
          </a:p>
        </p:txBody>
      </p:sp>
      <p:sp>
        <p:nvSpPr>
          <p:cNvPr id="12" name="TextBox 11">
            <a:extLst>
              <a:ext uri="{FF2B5EF4-FFF2-40B4-BE49-F238E27FC236}">
                <a16:creationId xmlns:a16="http://schemas.microsoft.com/office/drawing/2014/main" id="{F8E27A9F-D41A-46BA-BCA0-E44DAF1EA57C}"/>
              </a:ext>
            </a:extLst>
          </p:cNvPr>
          <p:cNvSpPr txBox="1"/>
          <p:nvPr/>
        </p:nvSpPr>
        <p:spPr>
          <a:xfrm>
            <a:off x="5042535" y="4154089"/>
            <a:ext cx="7002942" cy="923330"/>
          </a:xfrm>
          <a:prstGeom prst="rect">
            <a:avLst/>
          </a:prstGeom>
          <a:noFill/>
          <a:ln>
            <a:solidFill>
              <a:schemeClr val="tx1"/>
            </a:solidFill>
          </a:ln>
        </p:spPr>
        <p:txBody>
          <a:bodyPr wrap="square">
            <a:spAutoFit/>
          </a:bodyPr>
          <a:lstStyle/>
          <a:p>
            <a:r>
              <a:rPr lang="en-GB" dirty="0"/>
              <a:t>I learn by doing, so I really enjoyed the workshops and the project work. Dave and Helen were happy to help with any queries I had, which was great. – Kristina Kielt, Musgrave</a:t>
            </a:r>
          </a:p>
        </p:txBody>
      </p:sp>
      <p:sp>
        <p:nvSpPr>
          <p:cNvPr id="14" name="TextBox 13">
            <a:extLst>
              <a:ext uri="{FF2B5EF4-FFF2-40B4-BE49-F238E27FC236}">
                <a16:creationId xmlns:a16="http://schemas.microsoft.com/office/drawing/2014/main" id="{772F6E24-53BC-49EB-A17C-3C794EA93205}"/>
              </a:ext>
            </a:extLst>
          </p:cNvPr>
          <p:cNvSpPr txBox="1"/>
          <p:nvPr/>
        </p:nvSpPr>
        <p:spPr>
          <a:xfrm>
            <a:off x="354330" y="5166841"/>
            <a:ext cx="11029950" cy="923330"/>
          </a:xfrm>
          <a:prstGeom prst="rect">
            <a:avLst/>
          </a:prstGeom>
          <a:noFill/>
          <a:ln>
            <a:solidFill>
              <a:schemeClr val="tx1"/>
            </a:solidFill>
          </a:ln>
        </p:spPr>
        <p:txBody>
          <a:bodyPr wrap="square">
            <a:spAutoFit/>
          </a:bodyPr>
          <a:lstStyle/>
          <a:p>
            <a:r>
              <a:rPr lang="en-GB" dirty="0"/>
              <a:t>The delivery style, checking in with participants &amp; real world examples of the data application were very helpful. Showcasing how Data is used in industry helps to bring the subject to life and provides context. Having classes recorded is helpful and allows you to actively listen rather than taking notes. – Ciara Mulryan, Zimmer Biomet</a:t>
            </a:r>
          </a:p>
        </p:txBody>
      </p:sp>
      <p:sp>
        <p:nvSpPr>
          <p:cNvPr id="11" name="Slide Number Placeholder 6">
            <a:extLst>
              <a:ext uri="{FF2B5EF4-FFF2-40B4-BE49-F238E27FC236}">
                <a16:creationId xmlns:a16="http://schemas.microsoft.com/office/drawing/2014/main" id="{E8C2D492-E3A5-A7BB-6E20-F2780EA598B4}"/>
              </a:ext>
            </a:extLst>
          </p:cNvPr>
          <p:cNvSpPr>
            <a:spLocks noGrp="1"/>
          </p:cNvSpPr>
          <p:nvPr>
            <p:ph type="sldNum" sz="quarter" idx="12"/>
          </p:nvPr>
        </p:nvSpPr>
        <p:spPr>
          <a:xfrm>
            <a:off x="10957862" y="6400095"/>
            <a:ext cx="276037" cy="307777"/>
          </a:xfr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D9084-D904-4228-947C-8428FEA28FCE}" type="slidenum">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E04FEFF-A793-ABA0-027E-0D9EC4896698}"/>
              </a:ext>
            </a:extLst>
          </p:cNvPr>
          <p:cNvSpPr txBox="1"/>
          <p:nvPr/>
        </p:nvSpPr>
        <p:spPr>
          <a:xfrm>
            <a:off x="-17894" y="6340660"/>
            <a:ext cx="3937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Business Excellence Level 1 Training</a:t>
            </a:r>
          </a:p>
        </p:txBody>
      </p:sp>
      <p:sp>
        <p:nvSpPr>
          <p:cNvPr id="18" name="TextBox 17">
            <a:extLst>
              <a:ext uri="{FF2B5EF4-FFF2-40B4-BE49-F238E27FC236}">
                <a16:creationId xmlns:a16="http://schemas.microsoft.com/office/drawing/2014/main" id="{EE58D77A-B3B1-4768-C2AF-2B3DF3DF48FE}"/>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2024  Clarke Analytics Ltd. &amp; ICBE All Rights Reserved</a:t>
            </a:r>
          </a:p>
        </p:txBody>
      </p:sp>
    </p:spTree>
    <p:extLst>
      <p:ext uri="{BB962C8B-B14F-4D97-AF65-F5344CB8AC3E}">
        <p14:creationId xmlns:p14="http://schemas.microsoft.com/office/powerpoint/2010/main" val="42863168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rke Analytics Presentation Template" id="{5AC1140E-F453-4B5A-850E-AA2792433E1C}" vid="{EADBDAB5-C887-4434-9827-1360C07D6BC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rke Analytics Presentation Template" id="{5AC1140E-F453-4B5A-850E-AA2792433E1C}" vid="{EADBDAB5-C887-4434-9827-1360C07D6B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ACF4F29DEA44EB9915FF35AA237E7" ma:contentTypeVersion="18" ma:contentTypeDescription="Create a new document." ma:contentTypeScope="" ma:versionID="3fbf2b6a661066d20f9f4669e1d949ef">
  <xsd:schema xmlns:xsd="http://www.w3.org/2001/XMLSchema" xmlns:xs="http://www.w3.org/2001/XMLSchema" xmlns:p="http://schemas.microsoft.com/office/2006/metadata/properties" xmlns:ns2="b9c82ee4-7fb8-4069-9f03-a2e48262e100" xmlns:ns3="b56463bf-7750-401a-9063-f7b05d1d180c" targetNamespace="http://schemas.microsoft.com/office/2006/metadata/properties" ma:root="true" ma:fieldsID="e01750942979cf8dcf706269e6632aae" ns2:_="" ns3:_="">
    <xsd:import namespace="b9c82ee4-7fb8-4069-9f03-a2e48262e100"/>
    <xsd:import namespace="b56463bf-7750-401a-9063-f7b05d1d18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2:SharedWithUsers" minOccurs="0"/>
                <xsd:element ref="ns2:SharedWithDetail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82ee4-7fb8-4069-9f03-a2e48262e10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1b0ffea-a5c5-4934-8ad7-c261f431b770}" ma:internalName="TaxCatchAll" ma:showField="CatchAllData" ma:web="b9c82ee4-7fb8-4069-9f03-a2e48262e1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6463bf-7750-401a-9063-f7b05d1d18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9825ec8-d1aa-429a-9b08-2afd11cd3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9c82ee4-7fb8-4069-9f03-a2e48262e100" xsi:nil="true"/>
    <lcf76f155ced4ddcb4097134ff3c332f xmlns="b56463bf-7750-401a-9063-f7b05d1d180c">
      <Terms xmlns="http://schemas.microsoft.com/office/infopath/2007/PartnerControls"/>
    </lcf76f155ced4ddcb4097134ff3c332f>
    <_dlc_DocId xmlns="b9c82ee4-7fb8-4069-9f03-a2e48262e100">VW4Y7YJTCZ3D-445905581-145501</_dlc_DocId>
    <_dlc_DocIdUrl xmlns="b9c82ee4-7fb8-4069-9f03-a2e48262e100">
      <Url>https://icbe.sharepoint.com/sites/CompanyData/_layouts/15/DocIdRedir.aspx?ID=VW4Y7YJTCZ3D-445905581-145501</Url>
      <Description>VW4Y7YJTCZ3D-445905581-145501</Description>
    </_dlc_DocIdUrl>
  </documentManagement>
</p:properties>
</file>

<file path=customXml/itemProps1.xml><?xml version="1.0" encoding="utf-8"?>
<ds:datastoreItem xmlns:ds="http://schemas.openxmlformats.org/officeDocument/2006/customXml" ds:itemID="{DA453845-6115-4123-AB08-092388991623}"/>
</file>

<file path=customXml/itemProps2.xml><?xml version="1.0" encoding="utf-8"?>
<ds:datastoreItem xmlns:ds="http://schemas.openxmlformats.org/officeDocument/2006/customXml" ds:itemID="{AF1CB67A-C053-4F6E-950C-59388ACBD4EC}"/>
</file>

<file path=customXml/itemProps3.xml><?xml version="1.0" encoding="utf-8"?>
<ds:datastoreItem xmlns:ds="http://schemas.openxmlformats.org/officeDocument/2006/customXml" ds:itemID="{BCAC2A4A-9A80-4A16-B924-476EACA04E4C}"/>
</file>

<file path=customXml/itemProps4.xml><?xml version="1.0" encoding="utf-8"?>
<ds:datastoreItem xmlns:ds="http://schemas.openxmlformats.org/officeDocument/2006/customXml" ds:itemID="{6A2C944B-0422-4A45-BCE7-0A7BF3E89A1F}"/>
</file>

<file path=docProps/app.xml><?xml version="1.0" encoding="utf-8"?>
<Properties xmlns="http://schemas.openxmlformats.org/officeDocument/2006/extended-properties" xmlns:vt="http://schemas.openxmlformats.org/officeDocument/2006/docPropsVTypes">
  <TotalTime>2852</TotalTime>
  <Words>1472</Words>
  <Application>Microsoft Office PowerPoint</Application>
  <PresentationFormat>Widescreen</PresentationFormat>
  <Paragraphs>290</Paragraphs>
  <Slides>7</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1_Office Theme</vt:lpstr>
      <vt:lpstr>2_Office Theme</vt:lpstr>
      <vt:lpstr>PowerPoint Presentation</vt:lpstr>
      <vt:lpstr>PowerPoint Presentation</vt:lpstr>
      <vt:lpstr>Business Excellence Lecture Structure Overview – Level 1 (Alignment and understanding)</vt:lpstr>
      <vt:lpstr>Business Excellence  Analytics Training  Structure Detail Overview</vt:lpstr>
      <vt:lpstr>Weeks 1 to 4 Timetable Overview – Level 1</vt:lpstr>
      <vt:lpstr>Weeks 1 to 4 Timetable Overview – Level 1</vt:lpstr>
      <vt:lpstr>Sample Training Course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Excellence Week 1 Lecture Structure Overview – Level 1 (Alignment and understanding)</dc:title>
  <dc:creator>Dave Clarke</dc:creator>
  <cp:lastModifiedBy>Grainne Walsh</cp:lastModifiedBy>
  <cp:revision>8</cp:revision>
  <dcterms:created xsi:type="dcterms:W3CDTF">2020-09-09T09:40:17Z</dcterms:created>
  <dcterms:modified xsi:type="dcterms:W3CDTF">2024-01-23T10:49:40Z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0x0101007C6ACF4F29DEA44EB9915FF35AA237E7</vt:lpwstr>
  </property>
  <property fmtid="{D5CDD505-2E9C-101B-9397-08002B2CF9AE}" pid="3" name="_dlc_DocIdItemGuid">
    <vt:lpwstr>0b8b594b-9b51-4ab9-b282-e5fbdd1b4f4e</vt:lpwstr>
  </property>
</Properties>
</file>