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1"/>
  </p:notesMasterIdLst>
  <p:sldIdLst>
    <p:sldId id="2220" r:id="rId3"/>
    <p:sldId id="2292" r:id="rId4"/>
    <p:sldId id="2216" r:id="rId5"/>
    <p:sldId id="2218" r:id="rId6"/>
    <p:sldId id="2290" r:id="rId7"/>
    <p:sldId id="2291" r:id="rId8"/>
    <p:sldId id="2213" r:id="rId9"/>
    <p:sldId id="222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1" autoAdjust="0"/>
    <p:restoredTop sz="94660"/>
  </p:normalViewPr>
  <p:slideViewPr>
    <p:cSldViewPr snapToGrid="0">
      <p:cViewPr varScale="1">
        <p:scale>
          <a:sx n="99" d="100"/>
          <a:sy n="99" d="100"/>
        </p:scale>
        <p:origin x="1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220BB-8FD6-45B2-BB1B-20B957B94004}" type="datetimeFigureOut">
              <a:rPr lang="en-GB" smtClean="0"/>
              <a:t>28/01/2025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886FD-D71B-49D8-9AF1-9685C8A796E7}" type="slidenum">
              <a:rPr lang="en-GB" smtClean="0"/>
              <a:t>‹#›</a:t>
            </a:fld>
            <a:endParaRPr lang="en-GB"/>
          </a:p>
        </p:txBody>
      </p:sp>
    </p:spTree>
    <p:extLst>
      <p:ext uri="{BB962C8B-B14F-4D97-AF65-F5344CB8AC3E}">
        <p14:creationId xmlns:p14="http://schemas.microsoft.com/office/powerpoint/2010/main" val="269794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Instructor Notes/Guide</a:t>
            </a:r>
            <a:r>
              <a:rPr lang="en-US" dirty="0"/>
              <a:t>:</a:t>
            </a:r>
          </a:p>
          <a:p>
            <a:endParaRPr lang="en-GB" dirty="0"/>
          </a:p>
          <a:p>
            <a:r>
              <a:rPr lang="en-GB" dirty="0"/>
              <a:t>The building of the three key understandings that the course is designed to achieve are conducted through 6 separate modules as listed. Governance and Ethics are becoming a massive area of conversation and requirement in business. It is planned that further modules will be offered as part of the Level2 Practitioner training and assessment.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LEADING DIGITAL TRANSFORMATION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D8477-381C-4E26-9F5A-AE113E807F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07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Instructor Notes/Guide</a:t>
            </a:r>
            <a:r>
              <a:rPr lang="en-US" dirty="0"/>
              <a:t>:</a:t>
            </a:r>
          </a:p>
          <a:p>
            <a:endParaRPr lang="en-GB" dirty="0"/>
          </a:p>
          <a:p>
            <a:r>
              <a:rPr lang="en-GB" dirty="0"/>
              <a:t>The key lessons that will be covered in each of the 6 modules are noted here.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LEADING DIGITAL TRANSFORMATION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D8477-381C-4E26-9F5A-AE113E807F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51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Instructor Notes/Guide</a:t>
            </a:r>
            <a:r>
              <a:rPr lang="en-US" dirty="0"/>
              <a:t>:</a:t>
            </a:r>
          </a:p>
          <a:p>
            <a:endParaRPr lang="en-GB" dirty="0"/>
          </a:p>
          <a:p>
            <a:r>
              <a:rPr lang="en-GB" dirty="0"/>
              <a:t>The key lessons that will be covered in each of the 6 modules are noted here.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LEADING DIGITAL TRANSFORMATION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D8477-381C-4E26-9F5A-AE113E807F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72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Instructor Notes/Guide</a:t>
            </a:r>
            <a:r>
              <a:rPr lang="en-US" dirty="0"/>
              <a:t>:</a:t>
            </a:r>
          </a:p>
          <a:p>
            <a:endParaRPr lang="en-GB" dirty="0"/>
          </a:p>
          <a:p>
            <a:r>
              <a:rPr lang="en-GB" dirty="0"/>
              <a:t>The key lessons that will be covered in each of the 6 modules are noted here.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LEADING DIGITAL TRANSFORMATION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D8477-381C-4E26-9F5A-AE113E807F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39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Instructor Notes/Guide</a:t>
            </a:r>
            <a:r>
              <a:rPr lang="en-US" dirty="0"/>
              <a:t>:</a:t>
            </a:r>
          </a:p>
          <a:p>
            <a:endParaRPr lang="en-GB" dirty="0"/>
          </a:p>
          <a:p>
            <a:r>
              <a:rPr lang="en-GB" dirty="0"/>
              <a:t>The expected learning outcomes can be read from the slide. </a:t>
            </a:r>
          </a:p>
        </p:txBody>
      </p:sp>
      <p:sp>
        <p:nvSpPr>
          <p:cNvPr id="4" name="Footer Placeholder 3"/>
          <p:cNvSpPr>
            <a:spLocks noGrp="1"/>
          </p:cNvSpPr>
          <p:nvPr>
            <p:ph type="ftr" sz="quarter" idx="4"/>
          </p:nvPr>
        </p:nvSpPr>
        <p:spPr/>
        <p:txBody>
          <a:bodyPr/>
          <a:lstStyle/>
          <a:p>
            <a:r>
              <a:rPr lang="en-GB"/>
              <a:t>LEADING DIGITAL TRANSFORMATION</a:t>
            </a:r>
          </a:p>
        </p:txBody>
      </p:sp>
      <p:sp>
        <p:nvSpPr>
          <p:cNvPr id="5" name="Slide Number Placeholder 4"/>
          <p:cNvSpPr>
            <a:spLocks noGrp="1"/>
          </p:cNvSpPr>
          <p:nvPr>
            <p:ph type="sldNum" sz="quarter" idx="5"/>
          </p:nvPr>
        </p:nvSpPr>
        <p:spPr/>
        <p:txBody>
          <a:bodyPr/>
          <a:lstStyle/>
          <a:p>
            <a:fld id="{EC3D8477-381C-4E26-9F5A-AE113E807F08}" type="slidenum">
              <a:rPr lang="en-GB" smtClean="0"/>
              <a:t>7</a:t>
            </a:fld>
            <a:endParaRPr lang="en-GB"/>
          </a:p>
        </p:txBody>
      </p:sp>
    </p:spTree>
    <p:extLst>
      <p:ext uri="{BB962C8B-B14F-4D97-AF65-F5344CB8AC3E}">
        <p14:creationId xmlns:p14="http://schemas.microsoft.com/office/powerpoint/2010/main" val="278825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Instructor Notes/Guide</a:t>
            </a:r>
            <a:r>
              <a:rPr lang="en-US" dirty="0"/>
              <a:t>:</a:t>
            </a:r>
          </a:p>
          <a:p>
            <a:endParaRPr lang="en-GB" dirty="0"/>
          </a:p>
          <a:p>
            <a:r>
              <a:rPr lang="en-GB" dirty="0"/>
              <a:t>Details on how to access the course materials</a:t>
            </a:r>
          </a:p>
        </p:txBody>
      </p:sp>
      <p:sp>
        <p:nvSpPr>
          <p:cNvPr id="4" name="Footer Placeholder 3"/>
          <p:cNvSpPr>
            <a:spLocks noGrp="1"/>
          </p:cNvSpPr>
          <p:nvPr>
            <p:ph type="ftr" sz="quarter" idx="4"/>
          </p:nvPr>
        </p:nvSpPr>
        <p:spPr/>
        <p:txBody>
          <a:bodyPr/>
          <a:lstStyle/>
          <a:p>
            <a:r>
              <a:rPr lang="en-GB"/>
              <a:t>LEADING DIGITAL TRANSFORMATION</a:t>
            </a:r>
          </a:p>
        </p:txBody>
      </p:sp>
      <p:sp>
        <p:nvSpPr>
          <p:cNvPr id="5" name="Slide Number Placeholder 4"/>
          <p:cNvSpPr>
            <a:spLocks noGrp="1"/>
          </p:cNvSpPr>
          <p:nvPr>
            <p:ph type="sldNum" sz="quarter" idx="5"/>
          </p:nvPr>
        </p:nvSpPr>
        <p:spPr/>
        <p:txBody>
          <a:bodyPr/>
          <a:lstStyle/>
          <a:p>
            <a:fld id="{EC3D8477-381C-4E26-9F5A-AE113E807F08}" type="slidenum">
              <a:rPr lang="en-GB" smtClean="0"/>
              <a:t>8</a:t>
            </a:fld>
            <a:endParaRPr lang="en-GB"/>
          </a:p>
        </p:txBody>
      </p:sp>
    </p:spTree>
    <p:extLst>
      <p:ext uri="{BB962C8B-B14F-4D97-AF65-F5344CB8AC3E}">
        <p14:creationId xmlns:p14="http://schemas.microsoft.com/office/powerpoint/2010/main" val="1996236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
        <p:nvSpPr>
          <p:cNvPr id="13" name="Date Placeholder 3"/>
          <p:cNvSpPr>
            <a:spLocks noGrp="1"/>
          </p:cNvSpPr>
          <p:nvPr>
            <p:ph type="dt" sz="half" idx="2"/>
          </p:nvPr>
        </p:nvSpPr>
        <p:spPr>
          <a:xfrm>
            <a:off x="215347" y="6356352"/>
            <a:ext cx="2743200" cy="365125"/>
          </a:xfrm>
          <a:prstGeom prst="rect">
            <a:avLst/>
          </a:prstGeom>
        </p:spPr>
        <p:txBody>
          <a:bodyPr vert="horz" lIns="91440" tIns="45720" rIns="91440" bIns="45720" rtlCol="0" anchor="ctr"/>
          <a:lstStyle>
            <a:lvl1pPr algn="l">
              <a:defRPr sz="900" b="1">
                <a:solidFill>
                  <a:schemeClr val="bg1"/>
                </a:solidFill>
              </a:defRPr>
            </a:lvl1pPr>
          </a:lstStyle>
          <a:p>
            <a:fld id="{54D7C219-CF46-486E-AF84-A73FAF42DAD5}" type="datetime1">
              <a:rPr lang="en-GB" smtClean="0"/>
              <a:t>28/01/2025</a:t>
            </a:fld>
            <a:endParaRPr lang="en-GB"/>
          </a:p>
        </p:txBody>
      </p:sp>
      <p:sp>
        <p:nvSpPr>
          <p:cNvPr id="14" name="Slide Number Placeholder 5"/>
          <p:cNvSpPr>
            <a:spLocks noGrp="1"/>
          </p:cNvSpPr>
          <p:nvPr>
            <p:ph type="sldNum" sz="quarter" idx="4"/>
          </p:nvPr>
        </p:nvSpPr>
        <p:spPr>
          <a:xfrm>
            <a:off x="7987747" y="6356352"/>
            <a:ext cx="2743200" cy="365125"/>
          </a:xfrm>
          <a:prstGeom prst="rect">
            <a:avLst/>
          </a:prstGeom>
        </p:spPr>
        <p:txBody>
          <a:bodyPr vert="horz" lIns="91440" tIns="45720" rIns="91440" bIns="45720" rtlCol="0" anchor="ctr"/>
          <a:lstStyle>
            <a:lvl1pPr algn="r">
              <a:defRPr sz="900" b="1">
                <a:solidFill>
                  <a:schemeClr val="bg1"/>
                </a:solidFill>
              </a:defRPr>
            </a:lvl1pPr>
          </a:lstStyle>
          <a:p>
            <a:fld id="{DD3D9084-D904-4228-947C-8428FEA28FCE}" type="slidenum">
              <a:rPr lang="en-GB" smtClean="0"/>
              <a:pPr/>
              <a:t>‹#›</a:t>
            </a:fld>
            <a:endParaRPr lang="en-GB"/>
          </a:p>
        </p:txBody>
      </p:sp>
      <p:sp>
        <p:nvSpPr>
          <p:cNvPr id="15" name="Footer Placeholder 4"/>
          <p:cNvSpPr>
            <a:spLocks noGrp="1"/>
          </p:cNvSpPr>
          <p:nvPr>
            <p:ph type="ftr" sz="quarter" idx="3"/>
          </p:nvPr>
        </p:nvSpPr>
        <p:spPr>
          <a:xfrm>
            <a:off x="3415747" y="6356352"/>
            <a:ext cx="4114800" cy="365125"/>
          </a:xfrm>
          <a:prstGeom prst="rect">
            <a:avLst/>
          </a:prstGeom>
        </p:spPr>
        <p:txBody>
          <a:bodyPr vert="horz" lIns="91440" tIns="45720" rIns="91440" bIns="45720" rtlCol="0" anchor="ctr"/>
          <a:lstStyle>
            <a:lvl1pPr algn="ctr">
              <a:defRPr sz="1200" b="1" i="1">
                <a:solidFill>
                  <a:schemeClr val="bg1"/>
                </a:solidFill>
              </a:defRPr>
            </a:lvl1pPr>
          </a:lstStyle>
          <a:p>
            <a:r>
              <a:rPr lang="en-GB"/>
              <a:t>LEADING DIGITAL TRANSFORMATION</a:t>
            </a:r>
          </a:p>
        </p:txBody>
      </p:sp>
    </p:spTree>
    <p:extLst>
      <p:ext uri="{BB962C8B-B14F-4D97-AF65-F5344CB8AC3E}">
        <p14:creationId xmlns:p14="http://schemas.microsoft.com/office/powerpoint/2010/main" val="385174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281B9E2F-AD63-43D3-BC2F-DFB00A7A59B2}" type="datetime1">
              <a:rPr lang="en-GB" smtClean="0"/>
              <a:t>28/01/2025</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402620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309A3F9D-E54E-4546-AA20-3C3BCAC31276}" type="datetime1">
              <a:rPr lang="en-GB" smtClean="0"/>
              <a:t>28/01/2025</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3621133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ottom Title centered">
    <p:spTree>
      <p:nvGrpSpPr>
        <p:cNvPr id="1" name=""/>
        <p:cNvGrpSpPr/>
        <p:nvPr/>
      </p:nvGrpSpPr>
      <p:grpSpPr>
        <a:xfrm>
          <a:off x="0" y="0"/>
          <a:ext cx="0" cy="0"/>
          <a:chOff x="0" y="0"/>
          <a:chExt cx="0" cy="0"/>
        </a:xfrm>
      </p:grpSpPr>
      <p:pic>
        <p:nvPicPr>
          <p:cNvPr id="9" name="Picture 8" descr="1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
            <a:ext cx="12192000" cy="4777791"/>
          </a:xfrm>
          <a:prstGeom prst="rect">
            <a:avLst/>
          </a:prstGeom>
        </p:spPr>
      </p:pic>
      <p:sp>
        <p:nvSpPr>
          <p:cNvPr id="10" name="Rectangle 9"/>
          <p:cNvSpPr/>
          <p:nvPr userDrawn="1"/>
        </p:nvSpPr>
        <p:spPr>
          <a:xfrm>
            <a:off x="0" y="3764438"/>
            <a:ext cx="12192000" cy="1013354"/>
          </a:xfrm>
          <a:prstGeom prst="rect">
            <a:avLst/>
          </a:prstGeom>
          <a:gradFill flip="none" rotWithShape="1">
            <a:gsLst>
              <a:gs pos="5000">
                <a:schemeClr val="bg1"/>
              </a:gs>
              <a:gs pos="100000">
                <a:schemeClr val="bg1">
                  <a:alpha val="0"/>
                </a:schemeClr>
              </a:gs>
            </a:gsLst>
            <a:lin ang="16200000" scaled="0"/>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508000" y="4777792"/>
            <a:ext cx="11277600" cy="609600"/>
          </a:xfrm>
          <a:prstGeom prst="rect">
            <a:avLst/>
          </a:prstGeom>
        </p:spPr>
        <p:txBody>
          <a:bodyPr lIns="0" tIns="0" rIns="0" bIns="0" anchor="t" anchorCtr="0"/>
          <a:lstStyle>
            <a:lvl1pPr algn="ctr">
              <a:lnSpc>
                <a:spcPct val="90000"/>
              </a:lnSpc>
              <a:defRPr sz="3200">
                <a:solidFill>
                  <a:srgbClr val="000000"/>
                </a:solidFill>
              </a:defRPr>
            </a:lvl1pPr>
          </a:lstStyle>
          <a:p>
            <a:r>
              <a:rPr lang="en-US"/>
              <a:t>CLICK TO EDIT MASTER TITLE STYLE</a:t>
            </a:r>
          </a:p>
        </p:txBody>
      </p:sp>
      <p:sp>
        <p:nvSpPr>
          <p:cNvPr id="4" name="Subtitle 2"/>
          <p:cNvSpPr>
            <a:spLocks noGrp="1"/>
          </p:cNvSpPr>
          <p:nvPr>
            <p:ph type="subTitle" idx="1" hasCustomPrompt="1"/>
          </p:nvPr>
        </p:nvSpPr>
        <p:spPr>
          <a:xfrm>
            <a:off x="519290" y="5387395"/>
            <a:ext cx="11266311" cy="403223"/>
          </a:xfrm>
          <a:prstGeom prst="rect">
            <a:avLst/>
          </a:prstGeom>
        </p:spPr>
        <p:txBody>
          <a:bodyPr lIns="0" tIns="0" rIns="0" bIns="0"/>
          <a:lstStyle>
            <a:lvl1pPr marL="0" indent="0" algn="ctr">
              <a:buNone/>
              <a:defRPr sz="2000">
                <a:solidFill>
                  <a:schemeClr val="bg2"/>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624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ottom Title cente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5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
        <p:nvSpPr>
          <p:cNvPr id="13" name="Date Placeholder 3"/>
          <p:cNvSpPr>
            <a:spLocks noGrp="1"/>
          </p:cNvSpPr>
          <p:nvPr>
            <p:ph type="dt" sz="half" idx="2"/>
          </p:nvPr>
        </p:nvSpPr>
        <p:spPr>
          <a:xfrm>
            <a:off x="215347" y="6356352"/>
            <a:ext cx="2743200" cy="365125"/>
          </a:xfrm>
          <a:prstGeom prst="rect">
            <a:avLst/>
          </a:prstGeom>
        </p:spPr>
        <p:txBody>
          <a:bodyPr vert="horz" lIns="91440" tIns="45720" rIns="91440" bIns="45720" rtlCol="0" anchor="ctr"/>
          <a:lstStyle>
            <a:lvl1pPr algn="l">
              <a:defRPr sz="900" b="1">
                <a:solidFill>
                  <a:schemeClr val="bg1"/>
                </a:solidFill>
              </a:defRPr>
            </a:lvl1pPr>
          </a:lstStyle>
          <a:p>
            <a:fld id="{54D7C219-CF46-486E-AF84-A73FAF42DAD5}" type="datetime1">
              <a:rPr lang="en-GB" smtClean="0"/>
              <a:t>28/01/2025</a:t>
            </a:fld>
            <a:endParaRPr lang="en-GB"/>
          </a:p>
        </p:txBody>
      </p:sp>
      <p:sp>
        <p:nvSpPr>
          <p:cNvPr id="14" name="Slide Number Placeholder 5"/>
          <p:cNvSpPr>
            <a:spLocks noGrp="1"/>
          </p:cNvSpPr>
          <p:nvPr>
            <p:ph type="sldNum" sz="quarter" idx="4"/>
          </p:nvPr>
        </p:nvSpPr>
        <p:spPr>
          <a:xfrm>
            <a:off x="7987747" y="6356352"/>
            <a:ext cx="2743200" cy="365125"/>
          </a:xfrm>
          <a:prstGeom prst="rect">
            <a:avLst/>
          </a:prstGeom>
        </p:spPr>
        <p:txBody>
          <a:bodyPr vert="horz" lIns="91440" tIns="45720" rIns="91440" bIns="45720" rtlCol="0" anchor="ctr"/>
          <a:lstStyle>
            <a:lvl1pPr algn="r">
              <a:defRPr sz="900" b="1">
                <a:solidFill>
                  <a:schemeClr val="bg1"/>
                </a:solidFill>
              </a:defRPr>
            </a:lvl1pPr>
          </a:lstStyle>
          <a:p>
            <a:fld id="{DD3D9084-D904-4228-947C-8428FEA28FCE}" type="slidenum">
              <a:rPr lang="en-GB" smtClean="0"/>
              <a:pPr/>
              <a:t>‹#›</a:t>
            </a:fld>
            <a:endParaRPr lang="en-GB"/>
          </a:p>
        </p:txBody>
      </p:sp>
      <p:sp>
        <p:nvSpPr>
          <p:cNvPr id="15" name="Footer Placeholder 4"/>
          <p:cNvSpPr>
            <a:spLocks noGrp="1"/>
          </p:cNvSpPr>
          <p:nvPr>
            <p:ph type="ftr" sz="quarter" idx="3"/>
          </p:nvPr>
        </p:nvSpPr>
        <p:spPr>
          <a:xfrm>
            <a:off x="3415747" y="6356352"/>
            <a:ext cx="4114800" cy="365125"/>
          </a:xfrm>
          <a:prstGeom prst="rect">
            <a:avLst/>
          </a:prstGeom>
        </p:spPr>
        <p:txBody>
          <a:bodyPr vert="horz" lIns="91440" tIns="45720" rIns="91440" bIns="45720" rtlCol="0" anchor="ctr"/>
          <a:lstStyle>
            <a:lvl1pPr algn="ctr">
              <a:defRPr sz="1200" b="1" i="1">
                <a:solidFill>
                  <a:schemeClr val="bg1"/>
                </a:solidFill>
              </a:defRPr>
            </a:lvl1pPr>
          </a:lstStyle>
          <a:p>
            <a:r>
              <a:rPr lang="en-GB"/>
              <a:t>LEADING DIGITAL TRANSFORMATION</a:t>
            </a:r>
          </a:p>
        </p:txBody>
      </p:sp>
    </p:spTree>
    <p:extLst>
      <p:ext uri="{BB962C8B-B14F-4D97-AF65-F5344CB8AC3E}">
        <p14:creationId xmlns:p14="http://schemas.microsoft.com/office/powerpoint/2010/main" val="266429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59907" y="6356352"/>
            <a:ext cx="27432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332307" y="6356352"/>
            <a:ext cx="2743200" cy="365125"/>
          </a:xfrm>
          <a:prstGeom prst="rect">
            <a:avLst/>
          </a:prstGeom>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967873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7E17DE3A-8BF9-4833-AC38-46CE42B4E4A3}" type="datetime1">
              <a:rPr lang="en-GB" smtClean="0"/>
              <a:t>28/01/2025</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3752660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D0E229CF-64B5-49FA-AE8D-39992A32788A}" type="datetime1">
              <a:rPr lang="en-GB" smtClean="0"/>
              <a:t>28/01/2025</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127061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215347" y="6356352"/>
            <a:ext cx="2743200" cy="365125"/>
          </a:xfrm>
          <a:prstGeom prst="rect">
            <a:avLst/>
          </a:prstGeom>
        </p:spPr>
        <p:txBody>
          <a:bodyPr/>
          <a:lstStyle/>
          <a:p>
            <a:fld id="{EA34A33B-6B82-4B53-8DF3-AC27737A60C6}" type="datetime1">
              <a:rPr lang="en-GB" smtClean="0"/>
              <a:t>28/01/2025</a:t>
            </a:fld>
            <a:endParaRPr lang="en-GB"/>
          </a:p>
        </p:txBody>
      </p:sp>
      <p:sp>
        <p:nvSpPr>
          <p:cNvPr id="8" name="Footer Placeholder 7"/>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9" name="Slide Number Placeholder 8"/>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241645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5347" y="6356352"/>
            <a:ext cx="2743200" cy="365125"/>
          </a:xfrm>
          <a:prstGeom prst="rect">
            <a:avLst/>
          </a:prstGeom>
        </p:spPr>
        <p:txBody>
          <a:bodyPr/>
          <a:lstStyle/>
          <a:p>
            <a:fld id="{D1F8EDCA-C4B0-4D9C-8CF7-50B7AF004402}" type="datetime1">
              <a:rPr lang="en-GB" smtClean="0"/>
              <a:t>28/01/2025</a:t>
            </a:fld>
            <a:endParaRPr lang="en-GB"/>
          </a:p>
        </p:txBody>
      </p:sp>
      <p:sp>
        <p:nvSpPr>
          <p:cNvPr id="3" name="Footer Placeholder 2"/>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4" name="Slide Number Placeholder 3"/>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64980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59907" y="6356352"/>
            <a:ext cx="27432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332307" y="6356352"/>
            <a:ext cx="2743200" cy="365125"/>
          </a:xfrm>
          <a:prstGeom prst="rect">
            <a:avLst/>
          </a:prstGeom>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1349695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215347" y="6356352"/>
            <a:ext cx="2743200" cy="365125"/>
          </a:xfrm>
          <a:prstGeom prst="rect">
            <a:avLst/>
          </a:prstGeom>
        </p:spPr>
        <p:txBody>
          <a:bodyPr/>
          <a:lstStyle/>
          <a:p>
            <a:fld id="{175B3F70-9490-4504-A8AC-3C9DF2ABDE03}" type="datetime1">
              <a:rPr lang="en-GB" smtClean="0"/>
              <a:t>28/01/2025</a:t>
            </a:fld>
            <a:endParaRPr lang="en-GB"/>
          </a:p>
        </p:txBody>
      </p:sp>
      <p:sp>
        <p:nvSpPr>
          <p:cNvPr id="4" name="Footer Placeholder 3"/>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5" name="Slide Number Placeholder 4"/>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1792314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F4DEE006-A0CB-43F0-AB64-A101FE6320CF}" type="datetime1">
              <a:rPr lang="en-GB" smtClean="0"/>
              <a:t>28/01/2025</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4047463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79A2220E-2E38-44FC-B2E2-0E1BE540FB8E}" type="datetime1">
              <a:rPr lang="en-GB" smtClean="0"/>
              <a:t>28/01/2025</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972709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281B9E2F-AD63-43D3-BC2F-DFB00A7A59B2}" type="datetime1">
              <a:rPr lang="en-GB" smtClean="0"/>
              <a:t>28/01/2025</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4213595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309A3F9D-E54E-4546-AA20-3C3BCAC31276}" type="datetime1">
              <a:rPr lang="en-GB" smtClean="0"/>
              <a:t>28/01/2025</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600864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ottom Title centered">
    <p:spTree>
      <p:nvGrpSpPr>
        <p:cNvPr id="1" name=""/>
        <p:cNvGrpSpPr/>
        <p:nvPr/>
      </p:nvGrpSpPr>
      <p:grpSpPr>
        <a:xfrm>
          <a:off x="0" y="0"/>
          <a:ext cx="0" cy="0"/>
          <a:chOff x="0" y="0"/>
          <a:chExt cx="0" cy="0"/>
        </a:xfrm>
      </p:grpSpPr>
      <p:pic>
        <p:nvPicPr>
          <p:cNvPr id="9" name="Picture 8" descr="1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
            <a:ext cx="12192000" cy="4777791"/>
          </a:xfrm>
          <a:prstGeom prst="rect">
            <a:avLst/>
          </a:prstGeom>
        </p:spPr>
      </p:pic>
      <p:sp>
        <p:nvSpPr>
          <p:cNvPr id="10" name="Rectangle 9"/>
          <p:cNvSpPr/>
          <p:nvPr userDrawn="1"/>
        </p:nvSpPr>
        <p:spPr>
          <a:xfrm>
            <a:off x="0" y="3764438"/>
            <a:ext cx="12192000" cy="1013354"/>
          </a:xfrm>
          <a:prstGeom prst="rect">
            <a:avLst/>
          </a:prstGeom>
          <a:gradFill flip="none" rotWithShape="1">
            <a:gsLst>
              <a:gs pos="5000">
                <a:schemeClr val="bg1"/>
              </a:gs>
              <a:gs pos="100000">
                <a:schemeClr val="bg1">
                  <a:alpha val="0"/>
                </a:schemeClr>
              </a:gs>
            </a:gsLst>
            <a:lin ang="16200000" scaled="0"/>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508000" y="4777792"/>
            <a:ext cx="11277600" cy="609600"/>
          </a:xfrm>
          <a:prstGeom prst="rect">
            <a:avLst/>
          </a:prstGeom>
        </p:spPr>
        <p:txBody>
          <a:bodyPr lIns="0" tIns="0" rIns="0" bIns="0" anchor="t" anchorCtr="0"/>
          <a:lstStyle>
            <a:lvl1pPr algn="ctr">
              <a:lnSpc>
                <a:spcPct val="90000"/>
              </a:lnSpc>
              <a:defRPr sz="3200">
                <a:solidFill>
                  <a:srgbClr val="000000"/>
                </a:solidFill>
              </a:defRPr>
            </a:lvl1pPr>
          </a:lstStyle>
          <a:p>
            <a:r>
              <a:rPr lang="en-US"/>
              <a:t>CLICK TO EDIT MASTER TITLE STYLE</a:t>
            </a:r>
          </a:p>
        </p:txBody>
      </p:sp>
      <p:sp>
        <p:nvSpPr>
          <p:cNvPr id="4" name="Subtitle 2"/>
          <p:cNvSpPr>
            <a:spLocks noGrp="1"/>
          </p:cNvSpPr>
          <p:nvPr>
            <p:ph type="subTitle" idx="1" hasCustomPrompt="1"/>
          </p:nvPr>
        </p:nvSpPr>
        <p:spPr>
          <a:xfrm>
            <a:off x="519290" y="5387395"/>
            <a:ext cx="11266311" cy="403223"/>
          </a:xfrm>
          <a:prstGeom prst="rect">
            <a:avLst/>
          </a:prstGeom>
        </p:spPr>
        <p:txBody>
          <a:bodyPr lIns="0" tIns="0" rIns="0" bIns="0"/>
          <a:lstStyle>
            <a:lvl1pPr marL="0" indent="0" algn="ctr">
              <a:buNone/>
              <a:defRPr sz="2000">
                <a:solidFill>
                  <a:schemeClr val="bg2"/>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1278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ottom Title cente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97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15347" y="6356352"/>
            <a:ext cx="2743200" cy="365125"/>
          </a:xfrm>
          <a:prstGeom prst="rect">
            <a:avLst/>
          </a:prstGeom>
        </p:spPr>
        <p:txBody>
          <a:bodyPr/>
          <a:lstStyle/>
          <a:p>
            <a:fld id="{7E17DE3A-8BF9-4833-AC38-46CE42B4E4A3}" type="datetime1">
              <a:rPr lang="en-GB" smtClean="0"/>
              <a:t>28/01/2025</a:t>
            </a:fld>
            <a:endParaRPr lang="en-GB"/>
          </a:p>
        </p:txBody>
      </p:sp>
      <p:sp>
        <p:nvSpPr>
          <p:cNvPr id="5" name="Footer Placeholder 4"/>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6" name="Slide Number Placeholder 5"/>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302833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D0E229CF-64B5-49FA-AE8D-39992A32788A}" type="datetime1">
              <a:rPr lang="en-GB" smtClean="0"/>
              <a:t>28/01/2025</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43613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215347" y="6356352"/>
            <a:ext cx="2743200" cy="365125"/>
          </a:xfrm>
          <a:prstGeom prst="rect">
            <a:avLst/>
          </a:prstGeom>
        </p:spPr>
        <p:txBody>
          <a:bodyPr/>
          <a:lstStyle/>
          <a:p>
            <a:fld id="{EA34A33B-6B82-4B53-8DF3-AC27737A60C6}" type="datetime1">
              <a:rPr lang="en-GB" smtClean="0"/>
              <a:t>28/01/2025</a:t>
            </a:fld>
            <a:endParaRPr lang="en-GB"/>
          </a:p>
        </p:txBody>
      </p:sp>
      <p:sp>
        <p:nvSpPr>
          <p:cNvPr id="8" name="Footer Placeholder 7"/>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9" name="Slide Number Placeholder 8"/>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464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5347" y="6356352"/>
            <a:ext cx="2743200" cy="365125"/>
          </a:xfrm>
          <a:prstGeom prst="rect">
            <a:avLst/>
          </a:prstGeom>
        </p:spPr>
        <p:txBody>
          <a:bodyPr/>
          <a:lstStyle/>
          <a:p>
            <a:fld id="{D1F8EDCA-C4B0-4D9C-8CF7-50B7AF004402}" type="datetime1">
              <a:rPr lang="en-GB" smtClean="0"/>
              <a:t>28/01/2025</a:t>
            </a:fld>
            <a:endParaRPr lang="en-GB"/>
          </a:p>
        </p:txBody>
      </p:sp>
      <p:sp>
        <p:nvSpPr>
          <p:cNvPr id="3" name="Footer Placeholder 2"/>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4" name="Slide Number Placeholder 3"/>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343842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215347" y="6356352"/>
            <a:ext cx="2743200" cy="365125"/>
          </a:xfrm>
          <a:prstGeom prst="rect">
            <a:avLst/>
          </a:prstGeom>
        </p:spPr>
        <p:txBody>
          <a:bodyPr/>
          <a:lstStyle/>
          <a:p>
            <a:fld id="{175B3F70-9490-4504-A8AC-3C9DF2ABDE03}" type="datetime1">
              <a:rPr lang="en-GB" smtClean="0"/>
              <a:t>28/01/2025</a:t>
            </a:fld>
            <a:endParaRPr lang="en-GB"/>
          </a:p>
        </p:txBody>
      </p:sp>
      <p:sp>
        <p:nvSpPr>
          <p:cNvPr id="4" name="Footer Placeholder 3"/>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5" name="Slide Number Placeholder 4"/>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94141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F4DEE006-A0CB-43F0-AB64-A101FE6320CF}" type="datetime1">
              <a:rPr lang="en-GB" smtClean="0"/>
              <a:t>28/01/2025</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227416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15347" y="6356352"/>
            <a:ext cx="2743200" cy="365125"/>
          </a:xfrm>
          <a:prstGeom prst="rect">
            <a:avLst/>
          </a:prstGeom>
        </p:spPr>
        <p:txBody>
          <a:bodyPr/>
          <a:lstStyle/>
          <a:p>
            <a:fld id="{79A2220E-2E38-44FC-B2E2-0E1BE540FB8E}" type="datetime1">
              <a:rPr lang="en-GB" smtClean="0"/>
              <a:t>28/01/2025</a:t>
            </a:fld>
            <a:endParaRPr lang="en-GB"/>
          </a:p>
        </p:txBody>
      </p:sp>
      <p:sp>
        <p:nvSpPr>
          <p:cNvPr id="6" name="Footer Placeholder 5"/>
          <p:cNvSpPr>
            <a:spLocks noGrp="1"/>
          </p:cNvSpPr>
          <p:nvPr>
            <p:ph type="ftr" sz="quarter" idx="11"/>
          </p:nvPr>
        </p:nvSpPr>
        <p:spPr>
          <a:xfrm>
            <a:off x="3415747" y="6356352"/>
            <a:ext cx="4114800" cy="365125"/>
          </a:xfrm>
          <a:prstGeom prst="rect">
            <a:avLst/>
          </a:prstGeom>
        </p:spPr>
        <p:txBody>
          <a:bodyPr/>
          <a:lstStyle/>
          <a:p>
            <a:r>
              <a:rPr lang="en-GB"/>
              <a:t>LEADING DIGITAL TRANSFORMATION</a:t>
            </a:r>
          </a:p>
        </p:txBody>
      </p:sp>
      <p:sp>
        <p:nvSpPr>
          <p:cNvPr id="7" name="Slide Number Placeholder 6"/>
          <p:cNvSpPr>
            <a:spLocks noGrp="1"/>
          </p:cNvSpPr>
          <p:nvPr>
            <p:ph type="sldNum" sz="quarter" idx="12"/>
          </p:nvPr>
        </p:nvSpPr>
        <p:spPr>
          <a:xfrm>
            <a:off x="7987747" y="6356352"/>
            <a:ext cx="2743200" cy="365125"/>
          </a:xfrm>
          <a:prstGeom prst="rect">
            <a:avLst/>
          </a:prstGeom>
        </p:spPr>
        <p:txBody>
          <a:bodyPr/>
          <a:lstStyle/>
          <a:p>
            <a:fld id="{DD3D9084-D904-4228-947C-8428FEA28FCE}"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33" y="6341995"/>
            <a:ext cx="917347" cy="516007"/>
          </a:xfrm>
          <a:prstGeom prst="rect">
            <a:avLst/>
          </a:prstGeom>
        </p:spPr>
      </p:pic>
    </p:spTree>
    <p:extLst>
      <p:ext uri="{BB962C8B-B14F-4D97-AF65-F5344CB8AC3E}">
        <p14:creationId xmlns:p14="http://schemas.microsoft.com/office/powerpoint/2010/main" val="100255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356350"/>
            <a:ext cx="12192000"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15347" y="6356352"/>
            <a:ext cx="2743200" cy="365125"/>
          </a:xfrm>
          <a:prstGeom prst="rect">
            <a:avLst/>
          </a:prstGeom>
        </p:spPr>
        <p:txBody>
          <a:bodyPr vert="horz" lIns="91440" tIns="45720" rIns="91440" bIns="45720" rtlCol="0" anchor="ctr"/>
          <a:lstStyle>
            <a:lvl1pPr algn="l">
              <a:defRPr sz="900" b="1">
                <a:solidFill>
                  <a:schemeClr val="bg1"/>
                </a:solidFill>
              </a:defRPr>
            </a:lvl1pPr>
          </a:lstStyle>
          <a:p>
            <a:fld id="{54D7C219-CF46-486E-AF84-A73FAF42DAD5}" type="datetime1">
              <a:rPr lang="en-GB" smtClean="0"/>
              <a:t>28/01/2025</a:t>
            </a:fld>
            <a:endParaRPr lang="en-GB"/>
          </a:p>
        </p:txBody>
      </p:sp>
      <p:sp>
        <p:nvSpPr>
          <p:cNvPr id="6" name="Slide Number Placeholder 5"/>
          <p:cNvSpPr>
            <a:spLocks noGrp="1"/>
          </p:cNvSpPr>
          <p:nvPr>
            <p:ph type="sldNum" sz="quarter" idx="4"/>
          </p:nvPr>
        </p:nvSpPr>
        <p:spPr>
          <a:xfrm>
            <a:off x="7987747" y="6356352"/>
            <a:ext cx="2743200" cy="365125"/>
          </a:xfrm>
          <a:prstGeom prst="rect">
            <a:avLst/>
          </a:prstGeom>
        </p:spPr>
        <p:txBody>
          <a:bodyPr vert="horz" lIns="91440" tIns="45720" rIns="91440" bIns="45720" rtlCol="0" anchor="ctr"/>
          <a:lstStyle>
            <a:lvl1pPr algn="r">
              <a:defRPr sz="900" b="1">
                <a:solidFill>
                  <a:schemeClr val="bg1"/>
                </a:solidFill>
              </a:defRPr>
            </a:lvl1pPr>
          </a:lstStyle>
          <a:p>
            <a:fld id="{DD3D9084-D904-4228-947C-8428FEA28FCE}" type="slidenum">
              <a:rPr lang="en-GB" smtClean="0"/>
              <a:pPr/>
              <a:t>‹#›</a:t>
            </a:fld>
            <a:endParaRPr lang="en-GB"/>
          </a:p>
        </p:txBody>
      </p:sp>
      <p:sp>
        <p:nvSpPr>
          <p:cNvPr id="5" name="Footer Placeholder 4"/>
          <p:cNvSpPr>
            <a:spLocks noGrp="1"/>
          </p:cNvSpPr>
          <p:nvPr>
            <p:ph type="ftr" sz="quarter" idx="3"/>
          </p:nvPr>
        </p:nvSpPr>
        <p:spPr>
          <a:xfrm>
            <a:off x="3415747" y="6356352"/>
            <a:ext cx="4114800" cy="365125"/>
          </a:xfrm>
          <a:prstGeom prst="rect">
            <a:avLst/>
          </a:prstGeom>
        </p:spPr>
        <p:txBody>
          <a:bodyPr vert="horz" lIns="91440" tIns="45720" rIns="91440" bIns="45720" rtlCol="0" anchor="ctr"/>
          <a:lstStyle>
            <a:lvl1pPr algn="ctr">
              <a:defRPr sz="1200" b="1" i="1">
                <a:solidFill>
                  <a:schemeClr val="bg1"/>
                </a:solidFill>
              </a:defRPr>
            </a:lvl1pPr>
          </a:lstStyle>
          <a:p>
            <a:r>
              <a:rPr lang="en-GB"/>
              <a:t>LEADING DIGITAL TRANSFORMATION</a:t>
            </a:r>
          </a:p>
        </p:txBody>
      </p:sp>
    </p:spTree>
    <p:extLst>
      <p:ext uri="{BB962C8B-B14F-4D97-AF65-F5344CB8AC3E}">
        <p14:creationId xmlns:p14="http://schemas.microsoft.com/office/powerpoint/2010/main" val="576963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15347" y="6356352"/>
            <a:ext cx="2743200" cy="365125"/>
          </a:xfrm>
          <a:prstGeom prst="rect">
            <a:avLst/>
          </a:prstGeom>
        </p:spPr>
        <p:txBody>
          <a:bodyPr vert="horz" lIns="91440" tIns="45720" rIns="91440" bIns="45720" rtlCol="0" anchor="ctr"/>
          <a:lstStyle>
            <a:lvl1pPr algn="l">
              <a:defRPr sz="900" b="1">
                <a:solidFill>
                  <a:schemeClr val="bg1"/>
                </a:solidFill>
              </a:defRPr>
            </a:lvl1pPr>
          </a:lstStyle>
          <a:p>
            <a:fld id="{54D7C219-CF46-486E-AF84-A73FAF42DAD5}" type="datetime1">
              <a:rPr lang="en-GB" smtClean="0"/>
              <a:t>28/01/2025</a:t>
            </a:fld>
            <a:endParaRPr lang="en-GB"/>
          </a:p>
        </p:txBody>
      </p:sp>
      <p:sp>
        <p:nvSpPr>
          <p:cNvPr id="6" name="Slide Number Placeholder 5"/>
          <p:cNvSpPr>
            <a:spLocks noGrp="1"/>
          </p:cNvSpPr>
          <p:nvPr>
            <p:ph type="sldNum" sz="quarter" idx="4"/>
          </p:nvPr>
        </p:nvSpPr>
        <p:spPr>
          <a:xfrm>
            <a:off x="7987747" y="6356352"/>
            <a:ext cx="2743200" cy="365125"/>
          </a:xfrm>
          <a:prstGeom prst="rect">
            <a:avLst/>
          </a:prstGeom>
        </p:spPr>
        <p:txBody>
          <a:bodyPr vert="horz" lIns="91440" tIns="45720" rIns="91440" bIns="45720" rtlCol="0" anchor="ctr"/>
          <a:lstStyle>
            <a:lvl1pPr algn="r">
              <a:defRPr sz="900" b="1">
                <a:solidFill>
                  <a:schemeClr val="bg1"/>
                </a:solidFill>
              </a:defRPr>
            </a:lvl1pPr>
          </a:lstStyle>
          <a:p>
            <a:fld id="{DD3D9084-D904-4228-947C-8428FEA28FCE}" type="slidenum">
              <a:rPr lang="en-GB" smtClean="0"/>
              <a:pPr/>
              <a:t>‹#›</a:t>
            </a:fld>
            <a:endParaRPr lang="en-GB"/>
          </a:p>
        </p:txBody>
      </p:sp>
      <p:sp>
        <p:nvSpPr>
          <p:cNvPr id="5" name="Footer Placeholder 4"/>
          <p:cNvSpPr>
            <a:spLocks noGrp="1"/>
          </p:cNvSpPr>
          <p:nvPr>
            <p:ph type="ftr" sz="quarter" idx="3"/>
          </p:nvPr>
        </p:nvSpPr>
        <p:spPr>
          <a:xfrm>
            <a:off x="3415747" y="6356352"/>
            <a:ext cx="4114800" cy="365125"/>
          </a:xfrm>
          <a:prstGeom prst="rect">
            <a:avLst/>
          </a:prstGeom>
        </p:spPr>
        <p:txBody>
          <a:bodyPr vert="horz" lIns="91440" tIns="45720" rIns="91440" bIns="45720" rtlCol="0" anchor="ctr"/>
          <a:lstStyle>
            <a:lvl1pPr algn="ctr">
              <a:defRPr sz="1200" b="1" i="1">
                <a:solidFill>
                  <a:schemeClr val="bg1"/>
                </a:solidFill>
              </a:defRPr>
            </a:lvl1pPr>
          </a:lstStyle>
          <a:p>
            <a:r>
              <a:rPr lang="en-GB"/>
              <a:t>LEADING DIGITAL TRANSFORMATION</a:t>
            </a:r>
          </a:p>
        </p:txBody>
      </p:sp>
    </p:spTree>
    <p:extLst>
      <p:ext uri="{BB962C8B-B14F-4D97-AF65-F5344CB8AC3E}">
        <p14:creationId xmlns:p14="http://schemas.microsoft.com/office/powerpoint/2010/main" val="34386536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F76B82-AC3C-4B9F-AAA2-69E613A9B3D6}"/>
              </a:ext>
            </a:extLst>
          </p:cNvPr>
          <p:cNvSpPr>
            <a:spLocks noGrp="1"/>
          </p:cNvSpPr>
          <p:nvPr>
            <p:ph type="dt" sz="half" idx="4294967295"/>
          </p:nvPr>
        </p:nvSpPr>
        <p:spPr>
          <a:xfrm>
            <a:off x="0" y="6356350"/>
            <a:ext cx="2743200" cy="365125"/>
          </a:xfrm>
        </p:spPr>
        <p:txBody>
          <a:bodyPr/>
          <a:lstStyle/>
          <a:p>
            <a:fld id="{175B3F70-9490-4504-A8AC-3C9DF2ABDE03}" type="datetime1">
              <a:rPr lang="en-GB" smtClean="0"/>
              <a:t>28/01/2025</a:t>
            </a:fld>
            <a:endParaRPr lang="en-GB"/>
          </a:p>
        </p:txBody>
      </p:sp>
      <p:sp>
        <p:nvSpPr>
          <p:cNvPr id="4" name="Footer Placeholder 3">
            <a:extLst>
              <a:ext uri="{FF2B5EF4-FFF2-40B4-BE49-F238E27FC236}">
                <a16:creationId xmlns:a16="http://schemas.microsoft.com/office/drawing/2014/main" id="{214FE9AF-92F0-4E88-A618-C8BB4AF8BDBF}"/>
              </a:ext>
            </a:extLst>
          </p:cNvPr>
          <p:cNvSpPr>
            <a:spLocks noGrp="1"/>
          </p:cNvSpPr>
          <p:nvPr>
            <p:ph type="ftr" sz="quarter" idx="4294967295"/>
          </p:nvPr>
        </p:nvSpPr>
        <p:spPr>
          <a:xfrm>
            <a:off x="0" y="6356350"/>
            <a:ext cx="4114800" cy="365125"/>
          </a:xfrm>
        </p:spPr>
        <p:txBody>
          <a:bodyPr/>
          <a:lstStyle/>
          <a:p>
            <a:r>
              <a:rPr lang="en-GB"/>
              <a:t>LEADING DIGITAL TRANSFORMATION</a:t>
            </a:r>
          </a:p>
        </p:txBody>
      </p:sp>
      <p:sp>
        <p:nvSpPr>
          <p:cNvPr id="5" name="Slide Number Placeholder 4">
            <a:extLst>
              <a:ext uri="{FF2B5EF4-FFF2-40B4-BE49-F238E27FC236}">
                <a16:creationId xmlns:a16="http://schemas.microsoft.com/office/drawing/2014/main" id="{7E4BDAC3-66BE-4FCA-AFB1-ADA9BCEB851B}"/>
              </a:ext>
            </a:extLst>
          </p:cNvPr>
          <p:cNvSpPr>
            <a:spLocks noGrp="1"/>
          </p:cNvSpPr>
          <p:nvPr>
            <p:ph type="sldNum" sz="quarter" idx="4294967295"/>
          </p:nvPr>
        </p:nvSpPr>
        <p:spPr>
          <a:xfrm>
            <a:off x="9448800" y="6356350"/>
            <a:ext cx="2743200" cy="365125"/>
          </a:xfrm>
        </p:spPr>
        <p:txBody>
          <a:bodyPr/>
          <a:lstStyle/>
          <a:p>
            <a:fld id="{DD3D9084-D904-4228-947C-8428FEA28FCE}" type="slidenum">
              <a:rPr lang="en-GB" smtClean="0"/>
              <a:t>1</a:t>
            </a:fld>
            <a:endParaRPr lang="en-GB"/>
          </a:p>
        </p:txBody>
      </p:sp>
      <p:sp>
        <p:nvSpPr>
          <p:cNvPr id="6" name="Title 1">
            <a:extLst>
              <a:ext uri="{FF2B5EF4-FFF2-40B4-BE49-F238E27FC236}">
                <a16:creationId xmlns:a16="http://schemas.microsoft.com/office/drawing/2014/main" id="{43B9B355-F17D-4F06-90E4-28151C4D36C4}"/>
              </a:ext>
            </a:extLst>
          </p:cNvPr>
          <p:cNvSpPr txBox="1">
            <a:spLocks/>
          </p:cNvSpPr>
          <p:nvPr/>
        </p:nvSpPr>
        <p:spPr>
          <a:xfrm>
            <a:off x="1748636" y="2230221"/>
            <a:ext cx="9851366" cy="266700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dirty="0"/>
              <a:t>Welcome to the </a:t>
            </a:r>
            <a:br>
              <a:rPr lang="en-GB" altLang="en-US" dirty="0"/>
            </a:br>
            <a:r>
              <a:rPr lang="en-GB" altLang="en-US" dirty="0"/>
              <a:t>ICBE Business Excellence Skillnet Programme for</a:t>
            </a:r>
          </a:p>
          <a:p>
            <a:pPr algn="ctr"/>
            <a:r>
              <a:rPr lang="en-GB" altLang="en-US" dirty="0"/>
              <a:t>Business Support Functions </a:t>
            </a:r>
            <a:br>
              <a:rPr lang="en-GB" altLang="en-US" dirty="0"/>
            </a:br>
            <a:r>
              <a:rPr lang="en-GB" altLang="en-US" sz="4000" b="1" i="1" dirty="0"/>
              <a:t>Data Analytics Start Your Journey Level 1</a:t>
            </a:r>
            <a:br>
              <a:rPr lang="en-GB" altLang="en-US" i="1" dirty="0"/>
            </a:br>
            <a:r>
              <a:rPr lang="en-GB" altLang="en-US" sz="2000" dirty="0"/>
              <a:t>*</a:t>
            </a:r>
            <a:r>
              <a:rPr lang="en-GB" altLang="en-US" sz="1600" dirty="0"/>
              <a:t>You may be contacted regarding this training by an external evaluator in the future</a:t>
            </a:r>
          </a:p>
        </p:txBody>
      </p:sp>
      <p:pic>
        <p:nvPicPr>
          <p:cNvPr id="8" name="Picture 5" descr="A screenshot of a cell phone&#10;&#10;Description generated with very high confidence">
            <a:extLst>
              <a:ext uri="{FF2B5EF4-FFF2-40B4-BE49-F238E27FC236}">
                <a16:creationId xmlns:a16="http://schemas.microsoft.com/office/drawing/2014/main" id="{5D1115F4-42C6-43D2-AF77-EE4D0B4CA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4954589"/>
            <a:ext cx="646271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killnet Networks | ICBE | Irish Centre for Business Excellence Network">
            <a:extLst>
              <a:ext uri="{FF2B5EF4-FFF2-40B4-BE49-F238E27FC236}">
                <a16:creationId xmlns:a16="http://schemas.microsoft.com/office/drawing/2014/main" id="{DF4E4205-E9FB-D36D-3600-8366F32F9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655" y="250793"/>
            <a:ext cx="2353028" cy="192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B419E017-85AB-09F7-3FC3-2FA99DF6AA37}"/>
              </a:ext>
            </a:extLst>
          </p:cNvPr>
          <p:cNvSpPr/>
          <p:nvPr/>
        </p:nvSpPr>
        <p:spPr>
          <a:xfrm>
            <a:off x="1846908" y="2101161"/>
            <a:ext cx="1876110" cy="1347113"/>
          </a:xfrm>
          <a:prstGeom prst="triangle">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t>Level 3</a:t>
            </a:r>
          </a:p>
        </p:txBody>
      </p:sp>
      <p:sp>
        <p:nvSpPr>
          <p:cNvPr id="9" name="Trapezoid 8">
            <a:extLst>
              <a:ext uri="{FF2B5EF4-FFF2-40B4-BE49-F238E27FC236}">
                <a16:creationId xmlns:a16="http://schemas.microsoft.com/office/drawing/2014/main" id="{68B6844D-0B23-0D96-310A-353653E0C833}"/>
              </a:ext>
            </a:extLst>
          </p:cNvPr>
          <p:cNvSpPr/>
          <p:nvPr/>
        </p:nvSpPr>
        <p:spPr>
          <a:xfrm>
            <a:off x="1368724" y="3575564"/>
            <a:ext cx="2782556" cy="600030"/>
          </a:xfrm>
          <a:prstGeom prst="trapezoid">
            <a:avLst>
              <a:gd name="adj" fmla="val 61232"/>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Level 2</a:t>
            </a:r>
          </a:p>
        </p:txBody>
      </p:sp>
      <p:sp>
        <p:nvSpPr>
          <p:cNvPr id="10" name="Trapezoid 9">
            <a:extLst>
              <a:ext uri="{FF2B5EF4-FFF2-40B4-BE49-F238E27FC236}">
                <a16:creationId xmlns:a16="http://schemas.microsoft.com/office/drawing/2014/main" id="{9DCC8131-E3D3-6E4D-7B55-FF5B8D544D2D}"/>
              </a:ext>
            </a:extLst>
          </p:cNvPr>
          <p:cNvSpPr/>
          <p:nvPr/>
        </p:nvSpPr>
        <p:spPr>
          <a:xfrm>
            <a:off x="674820" y="4341501"/>
            <a:ext cx="4136218" cy="881800"/>
          </a:xfrm>
          <a:prstGeom prst="trapezoid">
            <a:avLst>
              <a:gd name="adj" fmla="val 612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Level 1</a:t>
            </a:r>
          </a:p>
        </p:txBody>
      </p:sp>
      <p:sp>
        <p:nvSpPr>
          <p:cNvPr id="11" name="TextBox 10">
            <a:extLst>
              <a:ext uri="{FF2B5EF4-FFF2-40B4-BE49-F238E27FC236}">
                <a16:creationId xmlns:a16="http://schemas.microsoft.com/office/drawing/2014/main" id="{C51AD39F-F7D9-A6ED-2056-56F10D1218D2}"/>
              </a:ext>
            </a:extLst>
          </p:cNvPr>
          <p:cNvSpPr txBox="1"/>
          <p:nvPr/>
        </p:nvSpPr>
        <p:spPr>
          <a:xfrm>
            <a:off x="5357003" y="4289207"/>
            <a:ext cx="6834996" cy="923330"/>
          </a:xfrm>
          <a:prstGeom prst="rect">
            <a:avLst/>
          </a:prstGeom>
          <a:noFill/>
        </p:spPr>
        <p:txBody>
          <a:bodyPr wrap="square" rtlCol="0">
            <a:spAutoFit/>
          </a:bodyPr>
          <a:lstStyle/>
          <a:p>
            <a:r>
              <a:rPr lang="en-GB" b="1" dirty="0"/>
              <a:t>Level 1: More Alignment and Understanding:</a:t>
            </a:r>
            <a:r>
              <a:rPr lang="en-GB" dirty="0"/>
              <a:t> Overview of Data Analytics Framework model with exercises in Power BI / Qlik / TIBCO / Pyramid Analytics / R / Python / MATLAB (customer choice)</a:t>
            </a:r>
          </a:p>
        </p:txBody>
      </p:sp>
      <p:sp>
        <p:nvSpPr>
          <p:cNvPr id="12" name="TextBox 11">
            <a:extLst>
              <a:ext uri="{FF2B5EF4-FFF2-40B4-BE49-F238E27FC236}">
                <a16:creationId xmlns:a16="http://schemas.microsoft.com/office/drawing/2014/main" id="{6382D75C-5FE6-4875-6AF1-5121C41DB8CC}"/>
              </a:ext>
            </a:extLst>
          </p:cNvPr>
          <p:cNvSpPr txBox="1"/>
          <p:nvPr/>
        </p:nvSpPr>
        <p:spPr>
          <a:xfrm>
            <a:off x="5357003" y="3497734"/>
            <a:ext cx="6948261" cy="646331"/>
          </a:xfrm>
          <a:prstGeom prst="rect">
            <a:avLst/>
          </a:prstGeom>
          <a:noFill/>
        </p:spPr>
        <p:txBody>
          <a:bodyPr wrap="square" rtlCol="0">
            <a:spAutoFit/>
          </a:bodyPr>
          <a:lstStyle/>
          <a:p>
            <a:r>
              <a:rPr lang="en-GB" b="1" dirty="0"/>
              <a:t>Level 2: Practitioner Level: </a:t>
            </a:r>
            <a:r>
              <a:rPr lang="en-GB" dirty="0"/>
              <a:t>Use of Level 1 learning with company team and data</a:t>
            </a:r>
          </a:p>
        </p:txBody>
      </p:sp>
      <p:sp>
        <p:nvSpPr>
          <p:cNvPr id="13" name="TextBox 12">
            <a:extLst>
              <a:ext uri="{FF2B5EF4-FFF2-40B4-BE49-F238E27FC236}">
                <a16:creationId xmlns:a16="http://schemas.microsoft.com/office/drawing/2014/main" id="{2CA5966D-06A9-ABD8-8F36-773B2C3FB7C5}"/>
              </a:ext>
            </a:extLst>
          </p:cNvPr>
          <p:cNvSpPr txBox="1"/>
          <p:nvPr/>
        </p:nvSpPr>
        <p:spPr>
          <a:xfrm>
            <a:off x="5357003" y="2156782"/>
            <a:ext cx="6638849" cy="1200329"/>
          </a:xfrm>
          <a:prstGeom prst="rect">
            <a:avLst/>
          </a:prstGeom>
          <a:noFill/>
        </p:spPr>
        <p:txBody>
          <a:bodyPr wrap="square" rtlCol="0">
            <a:spAutoFit/>
          </a:bodyPr>
          <a:lstStyle/>
          <a:p>
            <a:r>
              <a:rPr lang="en-GB" b="1" dirty="0"/>
              <a:t>Level 3: Master Level:  </a:t>
            </a:r>
            <a:r>
              <a:rPr lang="en-GB" dirty="0"/>
              <a:t>Portfolio of possible advanced analytics use cases, deep dive mentoring across Data Analytics Use Cases Data Architecture, Data &amp; Master Data Management, Data Governance and Data Engineering</a:t>
            </a:r>
          </a:p>
        </p:txBody>
      </p:sp>
      <p:sp>
        <p:nvSpPr>
          <p:cNvPr id="14" name="Trapezoid 13">
            <a:extLst>
              <a:ext uri="{FF2B5EF4-FFF2-40B4-BE49-F238E27FC236}">
                <a16:creationId xmlns:a16="http://schemas.microsoft.com/office/drawing/2014/main" id="{2D6059D2-A0F7-9EEC-4A5C-187C5600D868}"/>
              </a:ext>
            </a:extLst>
          </p:cNvPr>
          <p:cNvSpPr/>
          <p:nvPr/>
        </p:nvSpPr>
        <p:spPr>
          <a:xfrm>
            <a:off x="43130" y="5352778"/>
            <a:ext cx="5357004" cy="881800"/>
          </a:xfrm>
          <a:prstGeom prst="trapezoid">
            <a:avLst>
              <a:gd name="adj" fmla="val 612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Level 0.5</a:t>
            </a:r>
          </a:p>
        </p:txBody>
      </p:sp>
      <p:sp>
        <p:nvSpPr>
          <p:cNvPr id="15" name="TextBox 14">
            <a:extLst>
              <a:ext uri="{FF2B5EF4-FFF2-40B4-BE49-F238E27FC236}">
                <a16:creationId xmlns:a16="http://schemas.microsoft.com/office/drawing/2014/main" id="{2BB3FFC2-0435-B2A8-068B-74927CC91955}"/>
              </a:ext>
            </a:extLst>
          </p:cNvPr>
          <p:cNvSpPr txBox="1"/>
          <p:nvPr/>
        </p:nvSpPr>
        <p:spPr>
          <a:xfrm>
            <a:off x="5357003" y="5321249"/>
            <a:ext cx="6834996" cy="923330"/>
          </a:xfrm>
          <a:prstGeom prst="rect">
            <a:avLst/>
          </a:prstGeom>
          <a:noFill/>
        </p:spPr>
        <p:txBody>
          <a:bodyPr wrap="square" rtlCol="0">
            <a:spAutoFit/>
          </a:bodyPr>
          <a:lstStyle/>
          <a:p>
            <a:r>
              <a:rPr lang="en-GB" b="1" dirty="0"/>
              <a:t>Level 0.5: Alignment and Understanding:</a:t>
            </a:r>
            <a:r>
              <a:rPr lang="en-GB" dirty="0"/>
              <a:t> Overview of Data Literacy, why it is important, use of generative AI to start building critical thinking skills</a:t>
            </a:r>
          </a:p>
        </p:txBody>
      </p:sp>
      <p:sp>
        <p:nvSpPr>
          <p:cNvPr id="16" name="Rectangle 15">
            <a:extLst>
              <a:ext uri="{FF2B5EF4-FFF2-40B4-BE49-F238E27FC236}">
                <a16:creationId xmlns:a16="http://schemas.microsoft.com/office/drawing/2014/main" id="{EC05C501-7113-5CD2-AEA2-C402AE10A22B}"/>
              </a:ext>
            </a:extLst>
          </p:cNvPr>
          <p:cNvSpPr/>
          <p:nvPr/>
        </p:nvSpPr>
        <p:spPr>
          <a:xfrm>
            <a:off x="196148" y="2614354"/>
            <a:ext cx="284672" cy="15527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2000" b="1"/>
          </a:p>
        </p:txBody>
      </p:sp>
      <p:sp>
        <p:nvSpPr>
          <p:cNvPr id="17" name="Rectangle 16">
            <a:extLst>
              <a:ext uri="{FF2B5EF4-FFF2-40B4-BE49-F238E27FC236}">
                <a16:creationId xmlns:a16="http://schemas.microsoft.com/office/drawing/2014/main" id="{C11B09B7-EC66-E042-BF52-A79D64002FCB}"/>
              </a:ext>
            </a:extLst>
          </p:cNvPr>
          <p:cNvSpPr/>
          <p:nvPr/>
        </p:nvSpPr>
        <p:spPr>
          <a:xfrm>
            <a:off x="196148" y="2276811"/>
            <a:ext cx="284672" cy="1552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270C6072-3C13-1740-3AAB-C8B32EACE75F}"/>
              </a:ext>
            </a:extLst>
          </p:cNvPr>
          <p:cNvSpPr txBox="1"/>
          <p:nvPr/>
        </p:nvSpPr>
        <p:spPr>
          <a:xfrm>
            <a:off x="485134" y="2165253"/>
            <a:ext cx="1192762" cy="369332"/>
          </a:xfrm>
          <a:prstGeom prst="rect">
            <a:avLst/>
          </a:prstGeom>
          <a:noFill/>
        </p:spPr>
        <p:txBody>
          <a:bodyPr wrap="none" rtlCol="0">
            <a:spAutoFit/>
          </a:bodyPr>
          <a:lstStyle/>
          <a:p>
            <a:r>
              <a:rPr lang="en-IE" dirty="0"/>
              <a:t>Developed</a:t>
            </a:r>
          </a:p>
        </p:txBody>
      </p:sp>
      <p:sp>
        <p:nvSpPr>
          <p:cNvPr id="19" name="TextBox 18">
            <a:extLst>
              <a:ext uri="{FF2B5EF4-FFF2-40B4-BE49-F238E27FC236}">
                <a16:creationId xmlns:a16="http://schemas.microsoft.com/office/drawing/2014/main" id="{F5283AD0-A1BF-4A05-F9B6-FD01A2ACFD53}"/>
              </a:ext>
            </a:extLst>
          </p:cNvPr>
          <p:cNvSpPr txBox="1"/>
          <p:nvPr/>
        </p:nvSpPr>
        <p:spPr>
          <a:xfrm>
            <a:off x="477946" y="2498945"/>
            <a:ext cx="1931491" cy="369332"/>
          </a:xfrm>
          <a:prstGeom prst="rect">
            <a:avLst/>
          </a:prstGeom>
          <a:noFill/>
        </p:spPr>
        <p:txBody>
          <a:bodyPr wrap="none" rtlCol="0">
            <a:spAutoFit/>
          </a:bodyPr>
          <a:lstStyle/>
          <a:p>
            <a:r>
              <a:rPr lang="en-IE" dirty="0"/>
              <a:t>Mentor Supported</a:t>
            </a:r>
          </a:p>
        </p:txBody>
      </p:sp>
      <p:sp>
        <p:nvSpPr>
          <p:cNvPr id="20" name="Title 1">
            <a:extLst>
              <a:ext uri="{FF2B5EF4-FFF2-40B4-BE49-F238E27FC236}">
                <a16:creationId xmlns:a16="http://schemas.microsoft.com/office/drawing/2014/main" id="{40773602-2691-D37B-A573-D739489A4884}"/>
              </a:ext>
            </a:extLst>
          </p:cNvPr>
          <p:cNvSpPr txBox="1">
            <a:spLocks/>
          </p:cNvSpPr>
          <p:nvPr/>
        </p:nvSpPr>
        <p:spPr>
          <a:xfrm>
            <a:off x="124344" y="95221"/>
            <a:ext cx="11871508" cy="850958"/>
          </a:xfrm>
          <a:prstGeom prst="rect">
            <a:avLst/>
          </a:prstGeom>
          <a:noFill/>
        </p:spPr>
        <p:txBody>
          <a:bodyPr vert="horz" lIns="0" tIns="0" rIns="0" bIns="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dirty="0">
                <a:solidFill>
                  <a:schemeClr val="accent1"/>
                </a:solidFill>
                <a:latin typeface="Arial"/>
                <a:cs typeface="Arial"/>
              </a:rPr>
              <a:t>Data Analytics Program Overview</a:t>
            </a:r>
          </a:p>
          <a:p>
            <a:r>
              <a:rPr lang="en-GB" sz="2600" i="1" dirty="0">
                <a:solidFill>
                  <a:schemeClr val="accent1"/>
                </a:solidFill>
                <a:latin typeface="Arial"/>
                <a:cs typeface="Arial"/>
              </a:rPr>
              <a:t> </a:t>
            </a:r>
            <a:r>
              <a:rPr lang="en-GB" sz="2600" dirty="0">
                <a:solidFill>
                  <a:schemeClr val="accent1"/>
                </a:solidFill>
                <a:latin typeface="Arial"/>
                <a:cs typeface="Arial"/>
              </a:rPr>
              <a:t>ICBE Business Excellence Skillnet Programme for Business Support Functions</a:t>
            </a:r>
          </a:p>
        </p:txBody>
      </p:sp>
      <p:sp>
        <p:nvSpPr>
          <p:cNvPr id="21" name="Content Placeholder 5">
            <a:extLst>
              <a:ext uri="{FF2B5EF4-FFF2-40B4-BE49-F238E27FC236}">
                <a16:creationId xmlns:a16="http://schemas.microsoft.com/office/drawing/2014/main" id="{0995F0AF-E1F8-E7C8-504B-FB4D6DD5EDF7}"/>
              </a:ext>
            </a:extLst>
          </p:cNvPr>
          <p:cNvSpPr txBox="1">
            <a:spLocks/>
          </p:cNvSpPr>
          <p:nvPr/>
        </p:nvSpPr>
        <p:spPr>
          <a:xfrm>
            <a:off x="366338" y="1050375"/>
            <a:ext cx="11571515" cy="12726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defRPr/>
            </a:pPr>
            <a:r>
              <a:rPr lang="en-GB" sz="1800" dirty="0"/>
              <a:t>To help increase the overall data literacy and analytics maturity of the different functions of organisations. This is in order to facilitate these organisational groups to fully capitalise on the strategic and financial benefits in leveraging what the newer data analytics technologies have to offer</a:t>
            </a:r>
          </a:p>
          <a:p>
            <a:pPr marL="0" indent="0">
              <a:buNone/>
            </a:pPr>
            <a:endParaRPr lang="en-GB" sz="1600" dirty="0"/>
          </a:p>
        </p:txBody>
      </p:sp>
      <p:sp>
        <p:nvSpPr>
          <p:cNvPr id="22" name="Slide Number Placeholder 6">
            <a:extLst>
              <a:ext uri="{FF2B5EF4-FFF2-40B4-BE49-F238E27FC236}">
                <a16:creationId xmlns:a16="http://schemas.microsoft.com/office/drawing/2014/main" id="{5E0FBBFA-C9C9-FE6A-7451-9AE142B951FA}"/>
              </a:ext>
            </a:extLst>
          </p:cNvPr>
          <p:cNvSpPr txBox="1">
            <a:spLocks/>
          </p:cNvSpPr>
          <p:nvPr/>
        </p:nvSpPr>
        <p:spPr>
          <a:xfrm>
            <a:off x="10957862" y="6400095"/>
            <a:ext cx="27603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D3D9084-D904-4228-947C-8428FEA28FCE}" type="slidenum">
              <a:rPr lang="en-GB" sz="1400" b="1" smtClean="0">
                <a:solidFill>
                  <a:prstClr val="white"/>
                </a:solidFill>
                <a:latin typeface="Calibri" panose="020F0502020204030204"/>
              </a:rPr>
              <a:pPr algn="ctr">
                <a:defRPr/>
              </a:pPr>
              <a:t>2</a:t>
            </a:fld>
            <a:endParaRPr lang="en-GB" sz="1400" b="1" dirty="0">
              <a:solidFill>
                <a:prstClr val="white"/>
              </a:solidFill>
              <a:latin typeface="Calibri" panose="020F0502020204030204"/>
            </a:endParaRPr>
          </a:p>
        </p:txBody>
      </p:sp>
      <p:sp>
        <p:nvSpPr>
          <p:cNvPr id="23" name="TextBox 22">
            <a:extLst>
              <a:ext uri="{FF2B5EF4-FFF2-40B4-BE49-F238E27FC236}">
                <a16:creationId xmlns:a16="http://schemas.microsoft.com/office/drawing/2014/main" id="{728DE07F-8777-3238-BFB3-2ACE46421AC1}"/>
              </a:ext>
            </a:extLst>
          </p:cNvPr>
          <p:cNvSpPr txBox="1"/>
          <p:nvPr/>
        </p:nvSpPr>
        <p:spPr>
          <a:xfrm>
            <a:off x="31086" y="6339928"/>
            <a:ext cx="244105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Level 1 Training</a:t>
            </a:r>
          </a:p>
        </p:txBody>
      </p:sp>
      <p:sp>
        <p:nvSpPr>
          <p:cNvPr id="24" name="TextBox 23">
            <a:extLst>
              <a:ext uri="{FF2B5EF4-FFF2-40B4-BE49-F238E27FC236}">
                <a16:creationId xmlns:a16="http://schemas.microsoft.com/office/drawing/2014/main" id="{ED60F925-65EB-B526-3D82-488F4022E91C}"/>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2025  Clarke Analytics Ltd. &amp; ICBE All Rights Reserved</a:t>
            </a:r>
          </a:p>
        </p:txBody>
      </p:sp>
      <p:sp>
        <p:nvSpPr>
          <p:cNvPr id="25" name="Rectangle: Rounded Corners 24">
            <a:extLst>
              <a:ext uri="{FF2B5EF4-FFF2-40B4-BE49-F238E27FC236}">
                <a16:creationId xmlns:a16="http://schemas.microsoft.com/office/drawing/2014/main" id="{6A2A7826-499C-F31B-921B-3A64DA85AD78}"/>
              </a:ext>
            </a:extLst>
          </p:cNvPr>
          <p:cNvSpPr/>
          <p:nvPr/>
        </p:nvSpPr>
        <p:spPr>
          <a:xfrm>
            <a:off x="366338" y="4263329"/>
            <a:ext cx="4783632" cy="103204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TextBox 25">
            <a:extLst>
              <a:ext uri="{FF2B5EF4-FFF2-40B4-BE49-F238E27FC236}">
                <a16:creationId xmlns:a16="http://schemas.microsoft.com/office/drawing/2014/main" id="{C13C5E19-0056-4407-E3DA-F28500E828F5}"/>
              </a:ext>
            </a:extLst>
          </p:cNvPr>
          <p:cNvSpPr txBox="1"/>
          <p:nvPr/>
        </p:nvSpPr>
        <p:spPr>
          <a:xfrm>
            <a:off x="71501" y="3871990"/>
            <a:ext cx="1262718" cy="369332"/>
          </a:xfrm>
          <a:prstGeom prst="rect">
            <a:avLst/>
          </a:prstGeom>
          <a:noFill/>
        </p:spPr>
        <p:txBody>
          <a:bodyPr wrap="none" rtlCol="0">
            <a:spAutoFit/>
          </a:bodyPr>
          <a:lstStyle/>
          <a:p>
            <a:r>
              <a:rPr lang="en-IE" dirty="0">
                <a:solidFill>
                  <a:srgbClr val="FF0000"/>
                </a:solidFill>
              </a:rPr>
              <a:t>This Course</a:t>
            </a:r>
          </a:p>
        </p:txBody>
      </p:sp>
    </p:spTree>
    <p:extLst>
      <p:ext uri="{BB962C8B-B14F-4D97-AF65-F5344CB8AC3E}">
        <p14:creationId xmlns:p14="http://schemas.microsoft.com/office/powerpoint/2010/main" val="109799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803BD9B-DF01-48C5-86F8-1FDB5D646672}"/>
              </a:ext>
            </a:extLst>
          </p:cNvPr>
          <p:cNvSpPr/>
          <p:nvPr/>
        </p:nvSpPr>
        <p:spPr>
          <a:xfrm>
            <a:off x="6195464" y="950536"/>
            <a:ext cx="5169222" cy="586933"/>
          </a:xfrm>
          <a:prstGeom prst="roundRect">
            <a:avLst/>
          </a:prstGeom>
          <a:solidFill>
            <a:schemeClr val="accent6"/>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Module 1: Introduction to Modern Data Services &amp; Business Analytics</a:t>
            </a:r>
          </a:p>
        </p:txBody>
      </p:sp>
      <p:sp>
        <p:nvSpPr>
          <p:cNvPr id="17" name="Rectangle: Rounded Corners 16">
            <a:extLst>
              <a:ext uri="{FF2B5EF4-FFF2-40B4-BE49-F238E27FC236}">
                <a16:creationId xmlns:a16="http://schemas.microsoft.com/office/drawing/2014/main" id="{9B68D291-D00E-4A4B-A184-113F1263E161}"/>
              </a:ext>
            </a:extLst>
          </p:cNvPr>
          <p:cNvSpPr/>
          <p:nvPr/>
        </p:nvSpPr>
        <p:spPr>
          <a:xfrm>
            <a:off x="6195464" y="1759276"/>
            <a:ext cx="5169222" cy="365125"/>
          </a:xfrm>
          <a:prstGeom prst="round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Module 2: Data Analytics Collaboration &amp; Lifecycle</a:t>
            </a:r>
          </a:p>
        </p:txBody>
      </p:sp>
      <p:sp>
        <p:nvSpPr>
          <p:cNvPr id="18" name="Rectangle: Rounded Corners 17">
            <a:extLst>
              <a:ext uri="{FF2B5EF4-FFF2-40B4-BE49-F238E27FC236}">
                <a16:creationId xmlns:a16="http://schemas.microsoft.com/office/drawing/2014/main" id="{0529B30D-A2E8-48C1-8AFD-2C532BFE177D}"/>
              </a:ext>
            </a:extLst>
          </p:cNvPr>
          <p:cNvSpPr/>
          <p:nvPr/>
        </p:nvSpPr>
        <p:spPr>
          <a:xfrm>
            <a:off x="6195461" y="2834885"/>
            <a:ext cx="5169222" cy="450047"/>
          </a:xfrm>
          <a:prstGeom prst="roundRect">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4: Review </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of Data</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BA434570-FB34-453F-97E0-D32C5F522F7B}"/>
              </a:ext>
            </a:extLst>
          </p:cNvPr>
          <p:cNvSpPr/>
          <p:nvPr/>
        </p:nvSpPr>
        <p:spPr>
          <a:xfrm>
            <a:off x="6210697" y="2317576"/>
            <a:ext cx="5153989" cy="365125"/>
          </a:xfrm>
          <a:prstGeom prst="roundRect">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3: Modern Data Architectures &amp; Technology</a:t>
            </a:r>
          </a:p>
        </p:txBody>
      </p:sp>
      <p:sp>
        <p:nvSpPr>
          <p:cNvPr id="20" name="Rectangle: Rounded Corners 19">
            <a:extLst>
              <a:ext uri="{FF2B5EF4-FFF2-40B4-BE49-F238E27FC236}">
                <a16:creationId xmlns:a16="http://schemas.microsoft.com/office/drawing/2014/main" id="{2058BE5A-4D5C-43C6-87AC-17E6974927D8}"/>
              </a:ext>
            </a:extLst>
          </p:cNvPr>
          <p:cNvSpPr/>
          <p:nvPr/>
        </p:nvSpPr>
        <p:spPr>
          <a:xfrm>
            <a:off x="6195462" y="3445419"/>
            <a:ext cx="5169221" cy="365125"/>
          </a:xfrm>
          <a:prstGeom prst="roundRect">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5: Advanced Analytics – Theory &amp; Methods  </a:t>
            </a:r>
          </a:p>
        </p:txBody>
      </p:sp>
      <p:sp>
        <p:nvSpPr>
          <p:cNvPr id="21" name="Rectangle: Rounded Corners 20">
            <a:extLst>
              <a:ext uri="{FF2B5EF4-FFF2-40B4-BE49-F238E27FC236}">
                <a16:creationId xmlns:a16="http://schemas.microsoft.com/office/drawing/2014/main" id="{0FB4D8C1-58AB-4C27-A1D5-F27E76F877AA}"/>
              </a:ext>
            </a:extLst>
          </p:cNvPr>
          <p:cNvSpPr/>
          <p:nvPr/>
        </p:nvSpPr>
        <p:spPr>
          <a:xfrm>
            <a:off x="6195462" y="4049741"/>
            <a:ext cx="5169221" cy="365125"/>
          </a:xfrm>
          <a:prstGeom prst="roundRect">
            <a:avLst/>
          </a:prstGeom>
          <a:solidFill>
            <a:schemeClr val="accent6"/>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Module 6: Putting it all together </a:t>
            </a:r>
          </a:p>
        </p:txBody>
      </p:sp>
      <p:sp>
        <p:nvSpPr>
          <p:cNvPr id="22" name="Title 1">
            <a:extLst>
              <a:ext uri="{FF2B5EF4-FFF2-40B4-BE49-F238E27FC236}">
                <a16:creationId xmlns:a16="http://schemas.microsoft.com/office/drawing/2014/main" id="{279DE1EA-6994-4973-A627-1A52375B996B}"/>
              </a:ext>
            </a:extLst>
          </p:cNvPr>
          <p:cNvSpPr>
            <a:spLocks noGrp="1"/>
          </p:cNvSpPr>
          <p:nvPr>
            <p:ph type="title"/>
          </p:nvPr>
        </p:nvSpPr>
        <p:spPr>
          <a:xfrm>
            <a:off x="114815" y="93235"/>
            <a:ext cx="11330951" cy="631014"/>
          </a:xfrm>
          <a:noFill/>
        </p:spPr>
        <p:txBody>
          <a:bodyPr vert="horz" lIns="0" tIns="0" rIns="0" bIns="0" rtlCol="0" anchor="ctr" anchorCtr="0">
            <a:noAutofit/>
          </a:bodyPr>
          <a:lstStyle/>
          <a:p>
            <a:r>
              <a:rPr lang="en-GB" sz="2800" dirty="0">
                <a:solidFill>
                  <a:schemeClr val="accent1"/>
                </a:solidFill>
                <a:latin typeface="Arial"/>
                <a:cs typeface="Arial"/>
              </a:rPr>
              <a:t>ICBE Business Excellence Skillnet Lecture Structure Overview</a:t>
            </a:r>
            <a:br>
              <a:rPr lang="en-GB" sz="2800" dirty="0">
                <a:solidFill>
                  <a:schemeClr val="accent1"/>
                </a:solidFill>
                <a:latin typeface="Arial"/>
                <a:cs typeface="Arial"/>
              </a:rPr>
            </a:br>
            <a:r>
              <a:rPr lang="en-GB" sz="1800" dirty="0">
                <a:solidFill>
                  <a:schemeClr val="accent1"/>
                </a:solidFill>
                <a:latin typeface="Arial"/>
                <a:cs typeface="Arial"/>
              </a:rPr>
              <a:t>(Alignment and understanding)</a:t>
            </a:r>
            <a:endParaRPr lang="en-GB" sz="2800" dirty="0">
              <a:solidFill>
                <a:schemeClr val="accent1"/>
              </a:solidFill>
              <a:latin typeface="Arial"/>
              <a:cs typeface="Arial"/>
            </a:endParaRPr>
          </a:p>
        </p:txBody>
      </p:sp>
      <p:grpSp>
        <p:nvGrpSpPr>
          <p:cNvPr id="60" name="Group 59">
            <a:extLst>
              <a:ext uri="{FF2B5EF4-FFF2-40B4-BE49-F238E27FC236}">
                <a16:creationId xmlns:a16="http://schemas.microsoft.com/office/drawing/2014/main" id="{F5FD0DC9-3B27-4589-9A0B-83785401150F}"/>
              </a:ext>
            </a:extLst>
          </p:cNvPr>
          <p:cNvGrpSpPr/>
          <p:nvPr/>
        </p:nvGrpSpPr>
        <p:grpSpPr>
          <a:xfrm>
            <a:off x="713928" y="4724624"/>
            <a:ext cx="1135884" cy="1036560"/>
            <a:chOff x="713928" y="4724624"/>
            <a:chExt cx="812817" cy="830920"/>
          </a:xfrm>
        </p:grpSpPr>
        <p:sp>
          <p:nvSpPr>
            <p:cNvPr id="23" name="Rectangle: Rounded Corners 22">
              <a:extLst>
                <a:ext uri="{FF2B5EF4-FFF2-40B4-BE49-F238E27FC236}">
                  <a16:creationId xmlns:a16="http://schemas.microsoft.com/office/drawing/2014/main" id="{DCF7BD52-7C92-408E-9229-15C8C7D311E0}"/>
                </a:ext>
              </a:extLst>
            </p:cNvPr>
            <p:cNvSpPr/>
            <p:nvPr/>
          </p:nvSpPr>
          <p:spPr>
            <a:xfrm>
              <a:off x="713928" y="4724624"/>
              <a:ext cx="812817" cy="82918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59C2ACB1-A350-4A0A-B914-019A04A54F70}"/>
                </a:ext>
              </a:extLst>
            </p:cNvPr>
            <p:cNvSpPr/>
            <p:nvPr/>
          </p:nvSpPr>
          <p:spPr>
            <a:xfrm>
              <a:off x="716254" y="5333573"/>
              <a:ext cx="810491" cy="2219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Introduction</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Graphic 25" descr="Packing Box Open">
              <a:extLst>
                <a:ext uri="{FF2B5EF4-FFF2-40B4-BE49-F238E27FC236}">
                  <a16:creationId xmlns:a16="http://schemas.microsoft.com/office/drawing/2014/main" id="{0D864547-6917-4794-B34B-73D0DAAD69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897" y="4791143"/>
              <a:ext cx="552831" cy="552831"/>
            </a:xfrm>
            <a:prstGeom prst="rect">
              <a:avLst/>
            </a:prstGeom>
          </p:spPr>
        </p:pic>
      </p:grpSp>
      <p:grpSp>
        <p:nvGrpSpPr>
          <p:cNvPr id="2" name="Group 1">
            <a:extLst>
              <a:ext uri="{FF2B5EF4-FFF2-40B4-BE49-F238E27FC236}">
                <a16:creationId xmlns:a16="http://schemas.microsoft.com/office/drawing/2014/main" id="{EA3474D6-5E4B-47E7-B86A-30B31B011808}"/>
              </a:ext>
            </a:extLst>
          </p:cNvPr>
          <p:cNvGrpSpPr/>
          <p:nvPr/>
        </p:nvGrpSpPr>
        <p:grpSpPr>
          <a:xfrm>
            <a:off x="2588712" y="4724623"/>
            <a:ext cx="1135884" cy="1042268"/>
            <a:chOff x="2059364" y="4756881"/>
            <a:chExt cx="837469" cy="833748"/>
          </a:xfrm>
        </p:grpSpPr>
        <p:sp>
          <p:nvSpPr>
            <p:cNvPr id="27" name="Rectangle: Rounded Corners 26">
              <a:extLst>
                <a:ext uri="{FF2B5EF4-FFF2-40B4-BE49-F238E27FC236}">
                  <a16:creationId xmlns:a16="http://schemas.microsoft.com/office/drawing/2014/main" id="{8C14458F-2263-4766-A95D-910F1E0D8ECF}"/>
                </a:ext>
              </a:extLst>
            </p:cNvPr>
            <p:cNvSpPr/>
            <p:nvPr/>
          </p:nvSpPr>
          <p:spPr>
            <a:xfrm>
              <a:off x="2059364" y="4756881"/>
              <a:ext cx="837469" cy="829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D8E2EB9D-249F-4EC3-87A9-C2EB93B888F4}"/>
                </a:ext>
              </a:extLst>
            </p:cNvPr>
            <p:cNvSpPr/>
            <p:nvPr/>
          </p:nvSpPr>
          <p:spPr>
            <a:xfrm>
              <a:off x="2061690" y="5376915"/>
              <a:ext cx="835143" cy="2137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Collaboration</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 name="Graphic 29" descr="Meeting">
              <a:extLst>
                <a:ext uri="{FF2B5EF4-FFF2-40B4-BE49-F238E27FC236}">
                  <a16:creationId xmlns:a16="http://schemas.microsoft.com/office/drawing/2014/main" id="{BD87D206-4B73-4A00-9E69-67B05786D7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3825" y="4802240"/>
              <a:ext cx="527779" cy="527779"/>
            </a:xfrm>
            <a:prstGeom prst="rect">
              <a:avLst/>
            </a:prstGeom>
          </p:spPr>
        </p:pic>
      </p:grpSp>
      <p:sp>
        <p:nvSpPr>
          <p:cNvPr id="31" name="Rectangle: Rounded Corners 30">
            <a:extLst>
              <a:ext uri="{FF2B5EF4-FFF2-40B4-BE49-F238E27FC236}">
                <a16:creationId xmlns:a16="http://schemas.microsoft.com/office/drawing/2014/main" id="{7E14E9C6-3F93-432B-A449-2DAB5FB87D3B}"/>
              </a:ext>
            </a:extLst>
          </p:cNvPr>
          <p:cNvSpPr/>
          <p:nvPr/>
        </p:nvSpPr>
        <p:spPr>
          <a:xfrm>
            <a:off x="6250998" y="4748753"/>
            <a:ext cx="1041426" cy="102501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3AB5170D-9360-4EC5-BC30-AAA10261A2CF}"/>
              </a:ext>
            </a:extLst>
          </p:cNvPr>
          <p:cNvSpPr/>
          <p:nvPr/>
        </p:nvSpPr>
        <p:spPr>
          <a:xfrm>
            <a:off x="6252855" y="5530623"/>
            <a:ext cx="1039569" cy="2603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Review of Data</a:t>
            </a:r>
          </a:p>
        </p:txBody>
      </p:sp>
      <p:pic>
        <p:nvPicPr>
          <p:cNvPr id="34" name="Graphic 33" descr="Bar graph with upward trend">
            <a:extLst>
              <a:ext uri="{FF2B5EF4-FFF2-40B4-BE49-F238E27FC236}">
                <a16:creationId xmlns:a16="http://schemas.microsoft.com/office/drawing/2014/main" id="{E02930F6-F3C4-41ED-93F7-F41C478583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9126" y="4832119"/>
            <a:ext cx="714256" cy="698504"/>
          </a:xfrm>
          <a:prstGeom prst="rect">
            <a:avLst/>
          </a:prstGeom>
        </p:spPr>
      </p:pic>
      <p:grpSp>
        <p:nvGrpSpPr>
          <p:cNvPr id="5" name="Group 4">
            <a:extLst>
              <a:ext uri="{FF2B5EF4-FFF2-40B4-BE49-F238E27FC236}">
                <a16:creationId xmlns:a16="http://schemas.microsoft.com/office/drawing/2014/main" id="{FCEC9333-0CF3-4B0A-9A00-09FD7216837D}"/>
              </a:ext>
            </a:extLst>
          </p:cNvPr>
          <p:cNvGrpSpPr/>
          <p:nvPr/>
        </p:nvGrpSpPr>
        <p:grpSpPr>
          <a:xfrm>
            <a:off x="4376213" y="4744787"/>
            <a:ext cx="1135884" cy="1049850"/>
            <a:chOff x="5304541" y="5357175"/>
            <a:chExt cx="810491" cy="830920"/>
          </a:xfrm>
        </p:grpSpPr>
        <p:sp>
          <p:nvSpPr>
            <p:cNvPr id="35" name="Rectangle: Rounded Corners 34">
              <a:extLst>
                <a:ext uri="{FF2B5EF4-FFF2-40B4-BE49-F238E27FC236}">
                  <a16:creationId xmlns:a16="http://schemas.microsoft.com/office/drawing/2014/main" id="{89567D21-B5DC-4CFA-918F-BBF4B7674470}"/>
                </a:ext>
              </a:extLst>
            </p:cNvPr>
            <p:cNvSpPr/>
            <p:nvPr/>
          </p:nvSpPr>
          <p:spPr>
            <a:xfrm>
              <a:off x="5304541" y="5357175"/>
              <a:ext cx="810491" cy="8309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E5ED0E65-7F4A-4DEF-AECE-88904C8C7035}"/>
                </a:ext>
              </a:extLst>
            </p:cNvPr>
            <p:cNvSpPr/>
            <p:nvPr/>
          </p:nvSpPr>
          <p:spPr>
            <a:xfrm>
              <a:off x="5304541" y="5966123"/>
              <a:ext cx="810491" cy="2219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Architectures</a:t>
              </a:r>
            </a:p>
          </p:txBody>
        </p:sp>
        <p:pic>
          <p:nvPicPr>
            <p:cNvPr id="38" name="Graphic 37" descr="Greek Temple">
              <a:extLst>
                <a:ext uri="{FF2B5EF4-FFF2-40B4-BE49-F238E27FC236}">
                  <a16:creationId xmlns:a16="http://schemas.microsoft.com/office/drawing/2014/main" id="{94BC79C5-5138-47B0-B7EE-1F017B1B48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20286" y="5365126"/>
              <a:ext cx="593047" cy="593047"/>
            </a:xfrm>
            <a:prstGeom prst="rect">
              <a:avLst/>
            </a:prstGeom>
          </p:spPr>
        </p:pic>
      </p:grpSp>
      <p:grpSp>
        <p:nvGrpSpPr>
          <p:cNvPr id="61" name="Group 60">
            <a:extLst>
              <a:ext uri="{FF2B5EF4-FFF2-40B4-BE49-F238E27FC236}">
                <a16:creationId xmlns:a16="http://schemas.microsoft.com/office/drawing/2014/main" id="{2C868FD3-FC7A-4148-8ACB-36B19CE48EB7}"/>
              </a:ext>
            </a:extLst>
          </p:cNvPr>
          <p:cNvGrpSpPr/>
          <p:nvPr/>
        </p:nvGrpSpPr>
        <p:grpSpPr>
          <a:xfrm>
            <a:off x="8031324" y="4745139"/>
            <a:ext cx="1041426" cy="1049498"/>
            <a:chOff x="8031324" y="4745139"/>
            <a:chExt cx="1041426" cy="1049498"/>
          </a:xfrm>
        </p:grpSpPr>
        <p:sp>
          <p:nvSpPr>
            <p:cNvPr id="39" name="Rectangle: Rounded Corners 38">
              <a:extLst>
                <a:ext uri="{FF2B5EF4-FFF2-40B4-BE49-F238E27FC236}">
                  <a16:creationId xmlns:a16="http://schemas.microsoft.com/office/drawing/2014/main" id="{16D7CC4E-04E7-49EE-BA36-69C708ED2B9C}"/>
                </a:ext>
              </a:extLst>
            </p:cNvPr>
            <p:cNvSpPr/>
            <p:nvPr/>
          </p:nvSpPr>
          <p:spPr>
            <a:xfrm>
              <a:off x="8031324" y="4745139"/>
              <a:ext cx="1041426" cy="102501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27AD4E32-5D7E-4F67-AE35-65B805E778A2}"/>
                </a:ext>
              </a:extLst>
            </p:cNvPr>
            <p:cNvSpPr/>
            <p:nvPr/>
          </p:nvSpPr>
          <p:spPr>
            <a:xfrm>
              <a:off x="8031324" y="5520816"/>
              <a:ext cx="1041426" cy="2738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Adv Analytics</a:t>
              </a:r>
            </a:p>
          </p:txBody>
        </p:sp>
        <p:cxnSp>
          <p:nvCxnSpPr>
            <p:cNvPr id="42" name="Straight Connector 41">
              <a:extLst>
                <a:ext uri="{FF2B5EF4-FFF2-40B4-BE49-F238E27FC236}">
                  <a16:creationId xmlns:a16="http://schemas.microsoft.com/office/drawing/2014/main" id="{779BAD30-E9E8-4BDE-AEEA-B3FF5F6AA755}"/>
                </a:ext>
              </a:extLst>
            </p:cNvPr>
            <p:cNvCxnSpPr>
              <a:cxnSpLocks/>
            </p:cNvCxnSpPr>
            <p:nvPr/>
          </p:nvCxnSpPr>
          <p:spPr>
            <a:xfrm>
              <a:off x="8274822" y="4912346"/>
              <a:ext cx="0" cy="499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4E293D5-40DC-4A3C-8F35-4CF41050F2EE}"/>
                </a:ext>
              </a:extLst>
            </p:cNvPr>
            <p:cNvCxnSpPr>
              <a:cxnSpLocks/>
            </p:cNvCxnSpPr>
            <p:nvPr/>
          </p:nvCxnSpPr>
          <p:spPr>
            <a:xfrm flipV="1">
              <a:off x="8273999" y="5409750"/>
              <a:ext cx="634401" cy="8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83703AB-8DB4-4A50-8876-A504AE64EF0F}"/>
                </a:ext>
              </a:extLst>
            </p:cNvPr>
            <p:cNvCxnSpPr>
              <a:cxnSpLocks/>
            </p:cNvCxnSpPr>
            <p:nvPr/>
          </p:nvCxnSpPr>
          <p:spPr>
            <a:xfrm>
              <a:off x="8440904" y="5067559"/>
              <a:ext cx="0" cy="3505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5B0E5F-947E-49CA-BA2F-2D153F1787CF}"/>
                </a:ext>
              </a:extLst>
            </p:cNvPr>
            <p:cNvCxnSpPr>
              <a:cxnSpLocks/>
              <a:stCxn id="51" idx="2"/>
            </p:cNvCxnSpPr>
            <p:nvPr/>
          </p:nvCxnSpPr>
          <p:spPr>
            <a:xfrm>
              <a:off x="8512861" y="4988302"/>
              <a:ext cx="4637" cy="4298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39B79D-2BD7-4952-94ED-0133A8EA7249}"/>
                </a:ext>
              </a:extLst>
            </p:cNvPr>
            <p:cNvCxnSpPr>
              <a:cxnSpLocks/>
            </p:cNvCxnSpPr>
            <p:nvPr/>
          </p:nvCxnSpPr>
          <p:spPr>
            <a:xfrm>
              <a:off x="8666545" y="4910686"/>
              <a:ext cx="0" cy="4991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CD8031B8-4168-47E4-9D13-1F6A96851957}"/>
                </a:ext>
              </a:extLst>
            </p:cNvPr>
            <p:cNvSpPr/>
            <p:nvPr/>
          </p:nvSpPr>
          <p:spPr>
            <a:xfrm>
              <a:off x="8273999" y="4882940"/>
              <a:ext cx="587471" cy="526810"/>
            </a:xfrm>
            <a:custGeom>
              <a:avLst/>
              <a:gdLst>
                <a:gd name="connsiteX0" fmla="*/ 0 w 457200"/>
                <a:gd name="connsiteY0" fmla="*/ 427055 h 427055"/>
                <a:gd name="connsiteX1" fmla="*/ 85411 w 457200"/>
                <a:gd name="connsiteY1" fmla="*/ 205992 h 427055"/>
                <a:gd name="connsiteX2" fmla="*/ 185895 w 457200"/>
                <a:gd name="connsiteY2" fmla="*/ 85411 h 427055"/>
                <a:gd name="connsiteX3" fmla="*/ 271306 w 457200"/>
                <a:gd name="connsiteY3" fmla="*/ 35170 h 427055"/>
                <a:gd name="connsiteX4" fmla="*/ 457200 w 457200"/>
                <a:gd name="connsiteY4" fmla="*/ 0 h 427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27055">
                  <a:moveTo>
                    <a:pt x="0" y="427055"/>
                  </a:moveTo>
                  <a:cubicBezTo>
                    <a:pt x="27214" y="344994"/>
                    <a:pt x="54429" y="262933"/>
                    <a:pt x="85411" y="205992"/>
                  </a:cubicBezTo>
                  <a:cubicBezTo>
                    <a:pt x="116393" y="149051"/>
                    <a:pt x="154913" y="113881"/>
                    <a:pt x="185895" y="85411"/>
                  </a:cubicBezTo>
                  <a:cubicBezTo>
                    <a:pt x="216877" y="56941"/>
                    <a:pt x="226089" y="49405"/>
                    <a:pt x="271306" y="35170"/>
                  </a:cubicBezTo>
                  <a:cubicBezTo>
                    <a:pt x="316523" y="20935"/>
                    <a:pt x="386861" y="10467"/>
                    <a:pt x="4572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3D1A928C-18AC-4D5E-ABFB-649AE4555E59}"/>
              </a:ext>
            </a:extLst>
          </p:cNvPr>
          <p:cNvGrpSpPr/>
          <p:nvPr/>
        </p:nvGrpSpPr>
        <p:grpSpPr>
          <a:xfrm>
            <a:off x="9811651" y="4748754"/>
            <a:ext cx="1041426" cy="1042269"/>
            <a:chOff x="7345021" y="4893656"/>
            <a:chExt cx="810491" cy="830920"/>
          </a:xfrm>
        </p:grpSpPr>
        <p:sp>
          <p:nvSpPr>
            <p:cNvPr id="53" name="Rectangle: Rounded Corners 52">
              <a:extLst>
                <a:ext uri="{FF2B5EF4-FFF2-40B4-BE49-F238E27FC236}">
                  <a16:creationId xmlns:a16="http://schemas.microsoft.com/office/drawing/2014/main" id="{522A75E7-5AF3-4E87-B436-FD0CFB2DA55F}"/>
                </a:ext>
              </a:extLst>
            </p:cNvPr>
            <p:cNvSpPr/>
            <p:nvPr/>
          </p:nvSpPr>
          <p:spPr>
            <a:xfrm>
              <a:off x="7345021" y="4893656"/>
              <a:ext cx="810491" cy="8309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Rounded Corners 53">
              <a:extLst>
                <a:ext uri="{FF2B5EF4-FFF2-40B4-BE49-F238E27FC236}">
                  <a16:creationId xmlns:a16="http://schemas.microsoft.com/office/drawing/2014/main" id="{8A15C8E1-5EF7-4C1B-A799-D6C260408BC8}"/>
                </a:ext>
              </a:extLst>
            </p:cNvPr>
            <p:cNvSpPr/>
            <p:nvPr/>
          </p:nvSpPr>
          <p:spPr>
            <a:xfrm>
              <a:off x="7345021" y="5502604"/>
              <a:ext cx="810491" cy="2219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Presentation</a:t>
              </a:r>
            </a:p>
          </p:txBody>
        </p:sp>
        <p:pic>
          <p:nvPicPr>
            <p:cNvPr id="62" name="Graphic 61" descr="Presentation with bar chart">
              <a:extLst>
                <a:ext uri="{FF2B5EF4-FFF2-40B4-BE49-F238E27FC236}">
                  <a16:creationId xmlns:a16="http://schemas.microsoft.com/office/drawing/2014/main" id="{8612C526-5D33-49A3-ACE8-5317B07EA2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05055" y="4958181"/>
              <a:ext cx="513649" cy="513649"/>
            </a:xfrm>
            <a:prstGeom prst="rect">
              <a:avLst/>
            </a:prstGeom>
          </p:spPr>
        </p:pic>
      </p:grpSp>
      <p:grpSp>
        <p:nvGrpSpPr>
          <p:cNvPr id="63" name="Group 62">
            <a:extLst>
              <a:ext uri="{FF2B5EF4-FFF2-40B4-BE49-F238E27FC236}">
                <a16:creationId xmlns:a16="http://schemas.microsoft.com/office/drawing/2014/main" id="{74EF54DB-229A-4E52-B998-FE205A953FDB}"/>
              </a:ext>
            </a:extLst>
          </p:cNvPr>
          <p:cNvGrpSpPr/>
          <p:nvPr/>
        </p:nvGrpSpPr>
        <p:grpSpPr>
          <a:xfrm>
            <a:off x="222085" y="857495"/>
            <a:ext cx="5759220" cy="3688347"/>
            <a:chOff x="1438601" y="1173313"/>
            <a:chExt cx="9466565" cy="4993653"/>
          </a:xfrm>
        </p:grpSpPr>
        <p:sp>
          <p:nvSpPr>
            <p:cNvPr id="64" name="Cube 63">
              <a:extLst>
                <a:ext uri="{FF2B5EF4-FFF2-40B4-BE49-F238E27FC236}">
                  <a16:creationId xmlns:a16="http://schemas.microsoft.com/office/drawing/2014/main" id="{48DDD66D-BCA6-4DBD-A873-D99DC989B3D7}"/>
                </a:ext>
              </a:extLst>
            </p:cNvPr>
            <p:cNvSpPr/>
            <p:nvPr/>
          </p:nvSpPr>
          <p:spPr bwMode="auto">
            <a:xfrm>
              <a:off x="1438601" y="5329921"/>
              <a:ext cx="6878081" cy="837045"/>
            </a:xfrm>
            <a:prstGeom prst="cube">
              <a:avLst>
                <a:gd name="adj" fmla="val 19404"/>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mn-cs"/>
                </a:rPr>
                <a:t>Projects &amp;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Skill sets, Training, Teaming, Methodology, Mentorship</a:t>
              </a:r>
            </a:p>
          </p:txBody>
        </p:sp>
        <p:sp>
          <p:nvSpPr>
            <p:cNvPr id="65" name="Cube 64">
              <a:extLst>
                <a:ext uri="{FF2B5EF4-FFF2-40B4-BE49-F238E27FC236}">
                  <a16:creationId xmlns:a16="http://schemas.microsoft.com/office/drawing/2014/main" id="{0FA081FF-E592-460E-9FEE-80CD5B088B68}"/>
                </a:ext>
              </a:extLst>
            </p:cNvPr>
            <p:cNvSpPr/>
            <p:nvPr/>
          </p:nvSpPr>
          <p:spPr bwMode="auto">
            <a:xfrm>
              <a:off x="1438604" y="4396145"/>
              <a:ext cx="6878081" cy="963726"/>
            </a:xfrm>
            <a:prstGeom prst="cube">
              <a:avLst>
                <a:gd name="adj" fmla="val 19404"/>
              </a:avLst>
            </a:prstGeom>
            <a:solidFill>
              <a:srgbClr val="FFC0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Technical Data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Applications, Tools, Infrastructure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Big, Fast, Structured, Un-structured, Relational, Data Lake</a:t>
              </a:r>
            </a:p>
          </p:txBody>
        </p:sp>
        <p:sp>
          <p:nvSpPr>
            <p:cNvPr id="66" name="Cube 65">
              <a:extLst>
                <a:ext uri="{FF2B5EF4-FFF2-40B4-BE49-F238E27FC236}">
                  <a16:creationId xmlns:a16="http://schemas.microsoft.com/office/drawing/2014/main" id="{1545378F-F7A1-4E7C-8DB8-314556B33AC4}"/>
                </a:ext>
              </a:extLst>
            </p:cNvPr>
            <p:cNvSpPr/>
            <p:nvPr/>
          </p:nvSpPr>
          <p:spPr bwMode="auto">
            <a:xfrm>
              <a:off x="1438605" y="3578007"/>
              <a:ext cx="6878082" cy="837045"/>
            </a:xfrm>
            <a:prstGeom prst="cube">
              <a:avLst>
                <a:gd name="adj" fmla="val 19404"/>
              </a:avLst>
            </a:prstGeom>
            <a:solidFill>
              <a:srgbClr val="FFC0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Customer, Process, Inventory, Granularity</a:t>
              </a:r>
            </a:p>
          </p:txBody>
        </p:sp>
        <p:sp>
          <p:nvSpPr>
            <p:cNvPr id="67" name="Cube 66">
              <a:extLst>
                <a:ext uri="{FF2B5EF4-FFF2-40B4-BE49-F238E27FC236}">
                  <a16:creationId xmlns:a16="http://schemas.microsoft.com/office/drawing/2014/main" id="{3D99305C-B2FE-4EB5-8AF9-2C5EC6AE15E3}"/>
                </a:ext>
              </a:extLst>
            </p:cNvPr>
            <p:cNvSpPr/>
            <p:nvPr/>
          </p:nvSpPr>
          <p:spPr bwMode="auto">
            <a:xfrm>
              <a:off x="1438605" y="2751848"/>
              <a:ext cx="6878082" cy="837045"/>
            </a:xfrm>
            <a:prstGeom prst="cube">
              <a:avLst>
                <a:gd name="adj" fmla="val 19404"/>
              </a:avLst>
            </a:prstGeom>
            <a:solidFill>
              <a:srgbClr val="FFC0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Data Process Lifecycle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ＭＳ Ｐゴシック" pitchFamily="-65" charset="-128"/>
                </a:rPr>
                <a:t>Data analysis methods, ML, AI </a:t>
              </a:r>
            </a:p>
          </p:txBody>
        </p:sp>
        <p:sp>
          <p:nvSpPr>
            <p:cNvPr id="68" name="Cube 67">
              <a:extLst>
                <a:ext uri="{FF2B5EF4-FFF2-40B4-BE49-F238E27FC236}">
                  <a16:creationId xmlns:a16="http://schemas.microsoft.com/office/drawing/2014/main" id="{6E1B940C-1097-4901-8640-D98CDB2175AD}"/>
                </a:ext>
              </a:extLst>
            </p:cNvPr>
            <p:cNvSpPr/>
            <p:nvPr/>
          </p:nvSpPr>
          <p:spPr bwMode="auto">
            <a:xfrm>
              <a:off x="1438604" y="1796143"/>
              <a:ext cx="6913324" cy="963726"/>
            </a:xfrm>
            <a:prstGeom prst="cube">
              <a:avLst>
                <a:gd name="adj" fmla="val 19404"/>
              </a:avLst>
            </a:prstGeom>
            <a:solidFill>
              <a:schemeClr val="accent6"/>
            </a:solidFill>
            <a:ln>
              <a:gradFill>
                <a:gsLst>
                  <a:gs pos="0">
                    <a:schemeClr val="accent1">
                      <a:lumMod val="5000"/>
                      <a:lumOff val="95000"/>
                    </a:schemeClr>
                  </a:gs>
                  <a:gs pos="45000">
                    <a:schemeClr val="accent1">
                      <a:lumMod val="45000"/>
                      <a:lumOff val="55000"/>
                    </a:schemeClr>
                  </a:gs>
                  <a:gs pos="6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mn-cs"/>
                </a:rPr>
                <a:t>Data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mn-cs"/>
                </a:rPr>
                <a:t>Data Insight to drive business action for productivity or growth</a:t>
              </a:r>
            </a:p>
          </p:txBody>
        </p:sp>
        <p:sp>
          <p:nvSpPr>
            <p:cNvPr id="69" name="Oval 68">
              <a:extLst>
                <a:ext uri="{FF2B5EF4-FFF2-40B4-BE49-F238E27FC236}">
                  <a16:creationId xmlns:a16="http://schemas.microsoft.com/office/drawing/2014/main" id="{C7041EA0-26AE-4721-884B-9AA352BC5196}"/>
                </a:ext>
              </a:extLst>
            </p:cNvPr>
            <p:cNvSpPr/>
            <p:nvPr/>
          </p:nvSpPr>
          <p:spPr>
            <a:xfrm>
              <a:off x="1552856" y="1173313"/>
              <a:ext cx="2226616" cy="706167"/>
            </a:xfrm>
            <a:prstGeom prst="ellipse">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Productivity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Gains</a:t>
              </a:r>
            </a:p>
          </p:txBody>
        </p:sp>
        <p:sp>
          <p:nvSpPr>
            <p:cNvPr id="70" name="Oval 69">
              <a:extLst>
                <a:ext uri="{FF2B5EF4-FFF2-40B4-BE49-F238E27FC236}">
                  <a16:creationId xmlns:a16="http://schemas.microsoft.com/office/drawing/2014/main" id="{833BD630-47D1-4B6E-898D-EDDB3D568B79}"/>
                </a:ext>
              </a:extLst>
            </p:cNvPr>
            <p:cNvSpPr/>
            <p:nvPr/>
          </p:nvSpPr>
          <p:spPr>
            <a:xfrm>
              <a:off x="6319342" y="1188705"/>
              <a:ext cx="1951634" cy="706167"/>
            </a:xfrm>
            <a:prstGeom prst="ellipse">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Growth</a:t>
              </a:r>
            </a:p>
          </p:txBody>
        </p:sp>
        <p:sp>
          <p:nvSpPr>
            <p:cNvPr id="71" name="Cube 70">
              <a:extLst>
                <a:ext uri="{FF2B5EF4-FFF2-40B4-BE49-F238E27FC236}">
                  <a16:creationId xmlns:a16="http://schemas.microsoft.com/office/drawing/2014/main" id="{4FA5FA4C-3C4C-436E-859B-168262C6FFBD}"/>
                </a:ext>
              </a:extLst>
            </p:cNvPr>
            <p:cNvSpPr/>
            <p:nvPr/>
          </p:nvSpPr>
          <p:spPr bwMode="auto">
            <a:xfrm>
              <a:off x="8256714" y="1796143"/>
              <a:ext cx="1342941" cy="4292999"/>
            </a:xfrm>
            <a:prstGeom prst="cube">
              <a:avLst>
                <a:gd name="adj" fmla="val 19404"/>
              </a:avLst>
            </a:prstGeom>
            <a:solidFill>
              <a:schemeClr val="accent1"/>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ＭＳ Ｐゴシック" pitchFamily="-65" charset="-128"/>
                </a:rPr>
                <a:t>Collaboration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ＭＳ Ｐゴシック" pitchFamily="-65" charset="-128"/>
                </a:rPr>
                <a:t>Teaming, Technology supported</a:t>
              </a:r>
            </a:p>
          </p:txBody>
        </p:sp>
        <p:sp>
          <p:nvSpPr>
            <p:cNvPr id="72" name="Cube 71">
              <a:extLst>
                <a:ext uri="{FF2B5EF4-FFF2-40B4-BE49-F238E27FC236}">
                  <a16:creationId xmlns:a16="http://schemas.microsoft.com/office/drawing/2014/main" id="{07553708-878E-420F-A174-21ED7C24F777}"/>
                </a:ext>
              </a:extLst>
            </p:cNvPr>
            <p:cNvSpPr/>
            <p:nvPr/>
          </p:nvSpPr>
          <p:spPr bwMode="auto">
            <a:xfrm>
              <a:off x="9564735" y="1818968"/>
              <a:ext cx="1340431" cy="4270174"/>
            </a:xfrm>
            <a:prstGeom prst="cube">
              <a:avLst>
                <a:gd name="adj" fmla="val 19404"/>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ＭＳ Ｐゴシック" pitchFamily="-65" charset="-128"/>
                </a:rPr>
                <a:t>Governance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ＭＳ Ｐゴシック" pitchFamily="34" charset="-128"/>
                  <a:cs typeface="ＭＳ Ｐゴシック" pitchFamily="-65" charset="-128"/>
                </a:rPr>
                <a:t>Compliance, Ethics, Security</a:t>
              </a:r>
            </a:p>
          </p:txBody>
        </p:sp>
        <p:sp>
          <p:nvSpPr>
            <p:cNvPr id="73" name="Oval 72">
              <a:extLst>
                <a:ext uri="{FF2B5EF4-FFF2-40B4-BE49-F238E27FC236}">
                  <a16:creationId xmlns:a16="http://schemas.microsoft.com/office/drawing/2014/main" id="{B814BC24-28E8-49D3-9389-2E30BD636D6A}"/>
                </a:ext>
              </a:extLst>
            </p:cNvPr>
            <p:cNvSpPr/>
            <p:nvPr/>
          </p:nvSpPr>
          <p:spPr>
            <a:xfrm>
              <a:off x="4095797" y="1173313"/>
              <a:ext cx="1951634" cy="706167"/>
            </a:xfrm>
            <a:prstGeom prst="ellipse">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Risk</a:t>
              </a:r>
            </a:p>
          </p:txBody>
        </p:sp>
      </p:grpSp>
      <p:sp>
        <p:nvSpPr>
          <p:cNvPr id="4" name="Slide Number Placeholder 6">
            <a:extLst>
              <a:ext uri="{FF2B5EF4-FFF2-40B4-BE49-F238E27FC236}">
                <a16:creationId xmlns:a16="http://schemas.microsoft.com/office/drawing/2014/main" id="{56C1C634-5820-6589-EEFB-251F5A20772E}"/>
              </a:ext>
            </a:extLst>
          </p:cNvPr>
          <p:cNvSpPr txBox="1">
            <a:spLocks/>
          </p:cNvSpPr>
          <p:nvPr/>
        </p:nvSpPr>
        <p:spPr>
          <a:xfrm>
            <a:off x="10957862" y="6400095"/>
            <a:ext cx="27603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D3D9084-D904-4228-947C-8428FEA28FCE}" type="slidenum">
              <a:rPr lang="en-GB" sz="1400" b="1" smtClean="0">
                <a:solidFill>
                  <a:prstClr val="white"/>
                </a:solidFill>
                <a:latin typeface="Calibri" panose="020F0502020204030204"/>
              </a:rPr>
              <a:pPr algn="ctr">
                <a:defRPr/>
              </a:pPr>
              <a:t>3</a:t>
            </a:fld>
            <a:endParaRPr lang="en-GB" sz="1400" b="1"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6086167-41C5-C3C8-D0A7-5EAE0765E7EE}"/>
              </a:ext>
            </a:extLst>
          </p:cNvPr>
          <p:cNvSpPr txBox="1"/>
          <p:nvPr/>
        </p:nvSpPr>
        <p:spPr>
          <a:xfrm>
            <a:off x="31086" y="6339928"/>
            <a:ext cx="244105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Level 1 Training</a:t>
            </a:r>
          </a:p>
        </p:txBody>
      </p:sp>
      <p:sp>
        <p:nvSpPr>
          <p:cNvPr id="7" name="TextBox 6">
            <a:extLst>
              <a:ext uri="{FF2B5EF4-FFF2-40B4-BE49-F238E27FC236}">
                <a16:creationId xmlns:a16="http://schemas.microsoft.com/office/drawing/2014/main" id="{A7BB9EBF-FF65-C1AE-15BE-0B7392867BE6}"/>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2025  Clarke Analytics Ltd. &amp; ICBE All Rights Reserved</a:t>
            </a:r>
          </a:p>
        </p:txBody>
      </p:sp>
    </p:spTree>
    <p:extLst>
      <p:ext uri="{BB962C8B-B14F-4D97-AF65-F5344CB8AC3E}">
        <p14:creationId xmlns:p14="http://schemas.microsoft.com/office/powerpoint/2010/main" val="70965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6F202E-6E61-4F11-BBEC-5A915A042D51}"/>
              </a:ext>
            </a:extLst>
          </p:cNvPr>
          <p:cNvSpPr>
            <a:spLocks noGrp="1"/>
          </p:cNvSpPr>
          <p:nvPr>
            <p:ph type="title"/>
          </p:nvPr>
        </p:nvSpPr>
        <p:spPr>
          <a:xfrm>
            <a:off x="106057" y="16204"/>
            <a:ext cx="11536046" cy="631014"/>
          </a:xfrm>
          <a:noFill/>
        </p:spPr>
        <p:txBody>
          <a:bodyPr vert="horz" lIns="0" tIns="0" rIns="0" bIns="0" rtlCol="0" anchor="ctr" anchorCtr="0">
            <a:noAutofit/>
          </a:bodyPr>
          <a:lstStyle/>
          <a:p>
            <a:r>
              <a:rPr lang="en-GB" sz="2400" dirty="0">
                <a:solidFill>
                  <a:schemeClr val="accent1"/>
                </a:solidFill>
                <a:latin typeface="Arial"/>
                <a:cs typeface="Arial"/>
              </a:rPr>
              <a:t>ICBE Business Excellence Skillnet Analytics Training  Structure Detail Overview</a:t>
            </a:r>
          </a:p>
        </p:txBody>
      </p:sp>
      <p:graphicFrame>
        <p:nvGraphicFramePr>
          <p:cNvPr id="6" name="Table 5">
            <a:extLst>
              <a:ext uri="{FF2B5EF4-FFF2-40B4-BE49-F238E27FC236}">
                <a16:creationId xmlns:a16="http://schemas.microsoft.com/office/drawing/2014/main" id="{4FB832CF-4EF2-4B3B-A702-727FB5EA54DA}"/>
              </a:ext>
            </a:extLst>
          </p:cNvPr>
          <p:cNvGraphicFramePr>
            <a:graphicFrameLocks noGrp="1"/>
          </p:cNvGraphicFramePr>
          <p:nvPr>
            <p:extLst>
              <p:ext uri="{D42A27DB-BD31-4B8C-83A1-F6EECF244321}">
                <p14:modId xmlns:p14="http://schemas.microsoft.com/office/powerpoint/2010/main" val="4114079310"/>
              </p:ext>
            </p:extLst>
          </p:nvPr>
        </p:nvGraphicFramePr>
        <p:xfrm>
          <a:off x="171450" y="571500"/>
          <a:ext cx="11280854" cy="5684152"/>
        </p:xfrm>
        <a:graphic>
          <a:graphicData uri="http://schemas.openxmlformats.org/drawingml/2006/table">
            <a:tbl>
              <a:tblPr firstRow="1" bandRow="1">
                <a:tableStyleId>{5C22544A-7EE6-4342-B048-85BDC9FD1C3A}</a:tableStyleId>
              </a:tblPr>
              <a:tblGrid>
                <a:gridCol w="1763191">
                  <a:extLst>
                    <a:ext uri="{9D8B030D-6E8A-4147-A177-3AD203B41FA5}">
                      <a16:colId xmlns:a16="http://schemas.microsoft.com/office/drawing/2014/main" val="3916241629"/>
                    </a:ext>
                  </a:extLst>
                </a:gridCol>
                <a:gridCol w="1838639">
                  <a:extLst>
                    <a:ext uri="{9D8B030D-6E8A-4147-A177-3AD203B41FA5}">
                      <a16:colId xmlns:a16="http://schemas.microsoft.com/office/drawing/2014/main" val="821122659"/>
                    </a:ext>
                  </a:extLst>
                </a:gridCol>
                <a:gridCol w="2000872">
                  <a:extLst>
                    <a:ext uri="{9D8B030D-6E8A-4147-A177-3AD203B41FA5}">
                      <a16:colId xmlns:a16="http://schemas.microsoft.com/office/drawing/2014/main" val="2361537722"/>
                    </a:ext>
                  </a:extLst>
                </a:gridCol>
                <a:gridCol w="2000872">
                  <a:extLst>
                    <a:ext uri="{9D8B030D-6E8A-4147-A177-3AD203B41FA5}">
                      <a16:colId xmlns:a16="http://schemas.microsoft.com/office/drawing/2014/main" val="2081962743"/>
                    </a:ext>
                  </a:extLst>
                </a:gridCol>
                <a:gridCol w="1838640">
                  <a:extLst>
                    <a:ext uri="{9D8B030D-6E8A-4147-A177-3AD203B41FA5}">
                      <a16:colId xmlns:a16="http://schemas.microsoft.com/office/drawing/2014/main" val="2971212256"/>
                    </a:ext>
                  </a:extLst>
                </a:gridCol>
                <a:gridCol w="1838640">
                  <a:extLst>
                    <a:ext uri="{9D8B030D-6E8A-4147-A177-3AD203B41FA5}">
                      <a16:colId xmlns:a16="http://schemas.microsoft.com/office/drawing/2014/main" val="2083364662"/>
                    </a:ext>
                  </a:extLst>
                </a:gridCol>
              </a:tblGrid>
              <a:tr h="916799">
                <a:tc>
                  <a:txBody>
                    <a:bodyPr/>
                    <a:lstStyle/>
                    <a:p>
                      <a:r>
                        <a:rPr lang="en-GB" sz="1800" dirty="0"/>
                        <a:t>Intro to Data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800" dirty="0"/>
                        <a:t>Collaboration &amp; Lifecycle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800" dirty="0"/>
                        <a:t>Modern Data Architectures</a:t>
                      </a:r>
                    </a:p>
                    <a:p>
                      <a:r>
                        <a:rPr lang="en-GB" sz="1800" dirty="0"/>
                        <a:t>[Acquire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800" dirty="0"/>
                        <a:t>Review of Data</a:t>
                      </a:r>
                    </a:p>
                    <a:p>
                      <a:r>
                        <a:rPr lang="en-GB" sz="1800" dirty="0"/>
                        <a:t>[Structure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800" dirty="0"/>
                        <a:t>Advanced Analytics</a:t>
                      </a:r>
                    </a:p>
                    <a:p>
                      <a:r>
                        <a:rPr lang="en-GB" sz="1800" dirty="0"/>
                        <a:t>[Analyse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800" dirty="0"/>
                        <a:t>Bringing it all together</a:t>
                      </a:r>
                    </a:p>
                    <a:p>
                      <a:r>
                        <a:rPr lang="en-GB" sz="1800" dirty="0"/>
                        <a:t>[Present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109671208"/>
                  </a:ext>
                </a:extLst>
              </a:tr>
              <a:tr h="4767353">
                <a:tc>
                  <a:txBody>
                    <a:bodyPr/>
                    <a:lstStyle/>
                    <a:p>
                      <a:r>
                        <a:rPr lang="en-GB" sz="1200" dirty="0"/>
                        <a:t>Organisation departments showing greatest value</a:t>
                      </a:r>
                    </a:p>
                    <a:p>
                      <a:endParaRPr lang="en-GB" sz="1200" dirty="0"/>
                    </a:p>
                    <a:p>
                      <a:r>
                        <a:rPr lang="en-GB" sz="1200" dirty="0"/>
                        <a:t>Modern Data Analytics Use Case approaches</a:t>
                      </a:r>
                    </a:p>
                    <a:p>
                      <a:endParaRPr lang="en-GB" sz="1200" dirty="0"/>
                    </a:p>
                    <a:p>
                      <a:r>
                        <a:rPr lang="en-GB" sz="1200" dirty="0"/>
                        <a:t>Vertical Market Support function use cases</a:t>
                      </a:r>
                    </a:p>
                    <a:p>
                      <a:endParaRPr lang="en-GB" sz="1200" dirty="0"/>
                    </a:p>
                    <a:p>
                      <a:r>
                        <a:rPr lang="en-GB" sz="1200" dirty="0"/>
                        <a:t>Use Case Focus in the data analytics industry</a:t>
                      </a:r>
                    </a:p>
                    <a:p>
                      <a:endParaRPr lang="en-GB" sz="1200" dirty="0"/>
                    </a:p>
                    <a:p>
                      <a:r>
                        <a:rPr lang="en-GB" sz="1200" dirty="0"/>
                        <a:t>What sets the leaders apart</a:t>
                      </a:r>
                    </a:p>
                    <a:p>
                      <a:endParaRPr lang="en-GB" sz="1200" dirty="0"/>
                    </a:p>
                    <a:p>
                      <a:r>
                        <a:rPr lang="en-GB" sz="1200" dirty="0"/>
                        <a:t>Who owns the key questions to address</a:t>
                      </a:r>
                    </a:p>
                    <a:p>
                      <a:endParaRPr lang="en-GB" sz="1000" dirty="0"/>
                    </a:p>
                    <a:p>
                      <a:endParaRPr lang="en-GB" sz="1000" dirty="0"/>
                    </a:p>
                    <a:p>
                      <a:endParaRPr lang="en-GB" sz="1000" dirty="0"/>
                    </a:p>
                    <a:p>
                      <a:endParaRPr lang="en-GB" sz="1000" dirty="0"/>
                    </a:p>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t>Data Analytics Delivery Lifecycles</a:t>
                      </a:r>
                    </a:p>
                    <a:p>
                      <a:endParaRPr lang="en-GB" sz="1200" dirty="0"/>
                    </a:p>
                    <a:p>
                      <a:r>
                        <a:rPr lang="en-GB" sz="1200" dirty="0"/>
                        <a:t>Data Analytics Team Skills</a:t>
                      </a:r>
                    </a:p>
                    <a:p>
                      <a:endParaRPr lang="en-GB" sz="1200" dirty="0"/>
                    </a:p>
                    <a:p>
                      <a:r>
                        <a:rPr lang="en-GB" sz="1200" dirty="0"/>
                        <a:t>Team Collaboration</a:t>
                      </a:r>
                    </a:p>
                    <a:p>
                      <a:endParaRPr lang="en-GB" sz="1200" dirty="0"/>
                    </a:p>
                    <a:p>
                      <a:r>
                        <a:rPr lang="en-GB" sz="1200" dirty="0"/>
                        <a:t>Structuring the project</a:t>
                      </a:r>
                    </a:p>
                    <a:p>
                      <a:endParaRPr lang="en-GB" sz="1200" dirty="0"/>
                    </a:p>
                    <a:p>
                      <a:r>
                        <a:rPr lang="en-GB" sz="1200" dirty="0"/>
                        <a:t>Sample Analytics Plans</a:t>
                      </a:r>
                    </a:p>
                    <a:p>
                      <a:endParaRPr lang="en-GB" sz="1200" dirty="0"/>
                    </a:p>
                    <a:p>
                      <a:r>
                        <a:rPr lang="en-GB" sz="1200" dirty="0"/>
                        <a:t>The Analytics Workshop with Synectic brainstorming</a:t>
                      </a:r>
                    </a:p>
                    <a:p>
                      <a:endParaRPr lang="en-GB" sz="1200" dirty="0"/>
                    </a:p>
                    <a:p>
                      <a:r>
                        <a:rPr lang="en-GB" sz="1200" dirty="0"/>
                        <a:t>Design thinking vs data science</a:t>
                      </a:r>
                    </a:p>
                    <a:p>
                      <a:endParaRPr lang="en-GB" sz="1200" dirty="0"/>
                    </a:p>
                    <a:p>
                      <a:r>
                        <a:rPr lang="en-GB" sz="1200" dirty="0"/>
                        <a:t>Workshop lessons learned</a:t>
                      </a:r>
                    </a:p>
                    <a:p>
                      <a:endParaRPr lang="en-GB"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Use Case example projects</a:t>
                      </a:r>
                    </a:p>
                    <a:p>
                      <a:endParaRPr lang="en-GB" sz="1000" dirty="0"/>
                    </a:p>
                    <a:p>
                      <a:endParaRPr lang="en-GB" sz="1000" dirty="0"/>
                    </a:p>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t>Data at scale</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Classic Data Systems of Record, ERP, CRM, HCM, ITSM</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Systems of Intelligence , Analytics Sandboxes, Data warehouses and Data Lakes</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Systems of engagement, web, mobile, chat</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Analytic Layer and Data Layer architectures</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Private, Public, Hybrid cloud</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Data Virtualisation and Data Integrity with validated systems</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Integrated &amp; vertically focused No Code / Low Code analytics platforms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t>Business to Data Understanding</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Assessing Data Quality</a:t>
                      </a:r>
                    </a:p>
                    <a:p>
                      <a:pPr marL="0" indent="0">
                        <a:buFont typeface="Arial" panose="020B0604020202020204" pitchFamily="34" charset="0"/>
                        <a:buNone/>
                      </a:pPr>
                      <a:endParaRPr lang="en-GB" sz="12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Understanding Bias, Variance</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Descriptive Analytics and initial statistical investigative techniques</a:t>
                      </a:r>
                    </a:p>
                    <a:p>
                      <a:pPr marL="0" indent="0">
                        <a:buFont typeface="Arial" panose="020B0604020202020204" pitchFamily="34" charset="0"/>
                        <a:buNone/>
                      </a:pPr>
                      <a:endParaRPr lang="en-GB" sz="12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No Code / Low Code data visualisation tools standard functionality</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Overview </a:t>
                      </a:r>
                      <a:r>
                        <a:rPr lang="en-GB" sz="1200"/>
                        <a:t>of Analytics Tool </a:t>
                      </a:r>
                      <a:r>
                        <a:rPr lang="en-GB" sz="1200" dirty="0"/>
                        <a:t>analytics functionality</a:t>
                      </a:r>
                    </a:p>
                    <a:p>
                      <a:pPr marL="171450" indent="-171450">
                        <a:buFont typeface="Arial" panose="020B0604020202020204" pitchFamily="34" charset="0"/>
                        <a:buChar char="•"/>
                      </a:pPr>
                      <a:r>
                        <a:rPr lang="en-GB" sz="1200" dirty="0"/>
                        <a:t>Data Import</a:t>
                      </a:r>
                    </a:p>
                    <a:p>
                      <a:pPr marL="171450" indent="-171450">
                        <a:buFont typeface="Arial" panose="020B0604020202020204" pitchFamily="34" charset="0"/>
                        <a:buChar char="•"/>
                      </a:pPr>
                      <a:r>
                        <a:rPr lang="en-GB" sz="1200" dirty="0"/>
                        <a:t>Entities, Tables, Joins and views, ABT’s</a:t>
                      </a:r>
                    </a:p>
                    <a:p>
                      <a:pPr marL="171450" indent="-171450">
                        <a:buFont typeface="Arial" panose="020B0604020202020204" pitchFamily="34" charset="0"/>
                        <a:buChar char="•"/>
                      </a:pPr>
                      <a:r>
                        <a:rPr lang="en-GB" sz="1200" dirty="0"/>
                        <a:t>Data Types </a:t>
                      </a:r>
                    </a:p>
                    <a:p>
                      <a:pPr marL="171450" indent="-171450">
                        <a:buFont typeface="Arial" panose="020B0604020202020204" pitchFamily="34" charset="0"/>
                        <a:buChar char="•"/>
                      </a:pPr>
                      <a:r>
                        <a:rPr lang="en-GB" sz="1200" dirty="0"/>
                        <a:t>Data Visualisations and Dashboards</a:t>
                      </a:r>
                    </a:p>
                    <a:p>
                      <a:pPr marL="0" indent="0">
                        <a:buFont typeface="Arial" panose="020B0604020202020204" pitchFamily="34" charset="0"/>
                        <a:buNone/>
                      </a:pPr>
                      <a:endParaRPr lang="en-GB" sz="1000" dirty="0"/>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t>Intro to mathematical modelling</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Business Question to model mapping</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Advanced techniques</a:t>
                      </a:r>
                    </a:p>
                    <a:p>
                      <a:pPr marL="171450" indent="-171450">
                        <a:buFont typeface="Arial" panose="020B0604020202020204" pitchFamily="34" charset="0"/>
                        <a:buChar char="•"/>
                      </a:pPr>
                      <a:r>
                        <a:rPr lang="en-GB" sz="1200" dirty="0"/>
                        <a:t>Clustering</a:t>
                      </a:r>
                    </a:p>
                    <a:p>
                      <a:pPr marL="171450" indent="-171450">
                        <a:buFont typeface="Arial" panose="020B0604020202020204" pitchFamily="34" charset="0"/>
                        <a:buChar char="•"/>
                      </a:pPr>
                      <a:r>
                        <a:rPr lang="en-GB" sz="1200" dirty="0"/>
                        <a:t>Classification</a:t>
                      </a:r>
                    </a:p>
                    <a:p>
                      <a:pPr marL="171450" indent="-171450">
                        <a:buFont typeface="Arial" panose="020B0604020202020204" pitchFamily="34" charset="0"/>
                        <a:buChar char="•"/>
                      </a:pPr>
                      <a:r>
                        <a:rPr lang="en-GB" sz="1200" dirty="0"/>
                        <a:t>Regression</a:t>
                      </a:r>
                    </a:p>
                    <a:p>
                      <a:pPr marL="171450" indent="-171450">
                        <a:buFont typeface="Arial" panose="020B0604020202020204" pitchFamily="34" charset="0"/>
                        <a:buChar char="•"/>
                      </a:pPr>
                      <a:r>
                        <a:rPr lang="en-GB" sz="1200" dirty="0"/>
                        <a:t>Time series</a:t>
                      </a:r>
                    </a:p>
                    <a:p>
                      <a:pPr marL="171450" indent="-171450">
                        <a:buFont typeface="Arial" panose="020B0604020202020204" pitchFamily="34" charset="0"/>
                        <a:buChar char="•"/>
                      </a:pPr>
                      <a:endParaRPr lang="en-GB" sz="1200" dirty="0"/>
                    </a:p>
                    <a:p>
                      <a:pPr marL="0" indent="0">
                        <a:buFont typeface="Arial" panose="020B0604020202020204" pitchFamily="34" charset="0"/>
                        <a:buNone/>
                      </a:pPr>
                      <a:r>
                        <a:rPr lang="en-GB" sz="1200"/>
                        <a:t>Generative AI</a:t>
                      </a:r>
                      <a:endParaRPr lang="en-GB" sz="1000" dirty="0"/>
                    </a:p>
                    <a:p>
                      <a:pPr marL="0" indent="0">
                        <a:buFont typeface="Arial" panose="020B0604020202020204" pitchFamily="34" charset="0"/>
                        <a:buNone/>
                      </a:pP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t>Assessing algorithmic performance</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Presenting to the project sponsor</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Pilot / Production Go / No Go.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Analytics at a point and place in time</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Next analytics use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4739575"/>
                  </a:ext>
                </a:extLst>
              </a:tr>
            </a:tbl>
          </a:graphicData>
        </a:graphic>
      </p:graphicFrame>
      <p:sp>
        <p:nvSpPr>
          <p:cNvPr id="7" name="Slide Number Placeholder 6">
            <a:extLst>
              <a:ext uri="{FF2B5EF4-FFF2-40B4-BE49-F238E27FC236}">
                <a16:creationId xmlns:a16="http://schemas.microsoft.com/office/drawing/2014/main" id="{40154047-1418-3A79-D98F-EFD2A2EE2215}"/>
              </a:ext>
            </a:extLst>
          </p:cNvPr>
          <p:cNvSpPr txBox="1">
            <a:spLocks/>
          </p:cNvSpPr>
          <p:nvPr/>
        </p:nvSpPr>
        <p:spPr>
          <a:xfrm>
            <a:off x="10957862" y="6400095"/>
            <a:ext cx="27603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D3D9084-D904-4228-947C-8428FEA28FCE}" type="slidenum">
              <a:rPr lang="en-GB" sz="1400" b="1" smtClean="0">
                <a:solidFill>
                  <a:prstClr val="white"/>
                </a:solidFill>
                <a:latin typeface="Calibri" panose="020F0502020204030204"/>
              </a:rPr>
              <a:pPr algn="ctr">
                <a:defRPr/>
              </a:pPr>
              <a:t>4</a:t>
            </a:fld>
            <a:endParaRPr lang="en-GB" sz="1400" b="1" dirty="0">
              <a:solidFill>
                <a:prstClr val="white"/>
              </a:solidFill>
              <a:latin typeface="Calibri" panose="020F0502020204030204"/>
            </a:endParaRPr>
          </a:p>
        </p:txBody>
      </p:sp>
      <p:sp>
        <p:nvSpPr>
          <p:cNvPr id="9" name="TextBox 8">
            <a:extLst>
              <a:ext uri="{FF2B5EF4-FFF2-40B4-BE49-F238E27FC236}">
                <a16:creationId xmlns:a16="http://schemas.microsoft.com/office/drawing/2014/main" id="{FB11B238-C21E-6363-E7E7-DED4D6D1F812}"/>
              </a:ext>
            </a:extLst>
          </p:cNvPr>
          <p:cNvSpPr txBox="1"/>
          <p:nvPr/>
        </p:nvSpPr>
        <p:spPr>
          <a:xfrm>
            <a:off x="31086" y="6339928"/>
            <a:ext cx="244105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Level 1 Training</a:t>
            </a:r>
          </a:p>
        </p:txBody>
      </p:sp>
      <p:sp>
        <p:nvSpPr>
          <p:cNvPr id="10" name="TextBox 9">
            <a:extLst>
              <a:ext uri="{FF2B5EF4-FFF2-40B4-BE49-F238E27FC236}">
                <a16:creationId xmlns:a16="http://schemas.microsoft.com/office/drawing/2014/main" id="{7882671A-6646-0773-8ABE-93CCDE95FCF0}"/>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2025  Clarke Analytics Ltd. &amp; ICBE All Rights Reserved</a:t>
            </a:r>
          </a:p>
        </p:txBody>
      </p:sp>
    </p:spTree>
    <p:extLst>
      <p:ext uri="{BB962C8B-B14F-4D97-AF65-F5344CB8AC3E}">
        <p14:creationId xmlns:p14="http://schemas.microsoft.com/office/powerpoint/2010/main" val="327610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6F202E-6E61-4F11-BBEC-5A915A042D51}"/>
              </a:ext>
            </a:extLst>
          </p:cNvPr>
          <p:cNvSpPr>
            <a:spLocks noGrp="1"/>
          </p:cNvSpPr>
          <p:nvPr>
            <p:ph type="title"/>
          </p:nvPr>
        </p:nvSpPr>
        <p:spPr>
          <a:xfrm>
            <a:off x="106057" y="16204"/>
            <a:ext cx="10700488" cy="631014"/>
          </a:xfrm>
          <a:noFill/>
        </p:spPr>
        <p:txBody>
          <a:bodyPr vert="horz" lIns="0" tIns="0" rIns="0" bIns="0" rtlCol="0" anchor="ctr" anchorCtr="0">
            <a:normAutofit/>
          </a:bodyPr>
          <a:lstStyle/>
          <a:p>
            <a:r>
              <a:rPr lang="en-GB" dirty="0">
                <a:solidFill>
                  <a:schemeClr val="accent1"/>
                </a:solidFill>
                <a:latin typeface="Arial"/>
                <a:cs typeface="Arial"/>
              </a:rPr>
              <a:t>Weeks 1 to 4 Timetable Overview – Level 1 </a:t>
            </a:r>
            <a:r>
              <a:rPr lang="en-GB" sz="2400" dirty="0">
                <a:solidFill>
                  <a:schemeClr val="accent1"/>
                </a:solidFill>
                <a:latin typeface="Arial"/>
                <a:cs typeface="Arial"/>
              </a:rPr>
              <a:t>(public course)</a:t>
            </a:r>
          </a:p>
        </p:txBody>
      </p:sp>
      <p:sp>
        <p:nvSpPr>
          <p:cNvPr id="5" name="TextBox 4">
            <a:extLst>
              <a:ext uri="{FF2B5EF4-FFF2-40B4-BE49-F238E27FC236}">
                <a16:creationId xmlns:a16="http://schemas.microsoft.com/office/drawing/2014/main" id="{DB4FDEBE-616F-4D63-9536-908D5A7E2C85}"/>
              </a:ext>
            </a:extLst>
          </p:cNvPr>
          <p:cNvSpPr txBox="1"/>
          <p:nvPr/>
        </p:nvSpPr>
        <p:spPr>
          <a:xfrm>
            <a:off x="552164" y="1442944"/>
            <a:ext cx="625492" cy="369332"/>
          </a:xfrm>
          <a:prstGeom prst="rect">
            <a:avLst/>
          </a:prstGeom>
          <a:noFill/>
        </p:spPr>
        <p:txBody>
          <a:bodyPr wrap="none" rtlCol="0">
            <a:spAutoFit/>
          </a:bodyPr>
          <a:lstStyle/>
          <a:p>
            <a:r>
              <a:rPr lang="en-GB" dirty="0"/>
              <a:t>Mon</a:t>
            </a:r>
          </a:p>
        </p:txBody>
      </p:sp>
      <p:sp>
        <p:nvSpPr>
          <p:cNvPr id="17" name="TextBox 16">
            <a:extLst>
              <a:ext uri="{FF2B5EF4-FFF2-40B4-BE49-F238E27FC236}">
                <a16:creationId xmlns:a16="http://schemas.microsoft.com/office/drawing/2014/main" id="{7EBBF8A4-2D05-4810-A2D1-6DC12019EBA4}"/>
              </a:ext>
            </a:extLst>
          </p:cNvPr>
          <p:cNvSpPr txBox="1"/>
          <p:nvPr/>
        </p:nvSpPr>
        <p:spPr>
          <a:xfrm>
            <a:off x="1641706" y="1442944"/>
            <a:ext cx="609590" cy="369332"/>
          </a:xfrm>
          <a:prstGeom prst="rect">
            <a:avLst/>
          </a:prstGeom>
          <a:noFill/>
        </p:spPr>
        <p:txBody>
          <a:bodyPr wrap="none" rtlCol="0">
            <a:spAutoFit/>
          </a:bodyPr>
          <a:lstStyle/>
          <a:p>
            <a:r>
              <a:rPr lang="en-GB" dirty="0"/>
              <a:t>Tues</a:t>
            </a:r>
          </a:p>
        </p:txBody>
      </p:sp>
      <p:sp>
        <p:nvSpPr>
          <p:cNvPr id="19" name="TextBox 18">
            <a:extLst>
              <a:ext uri="{FF2B5EF4-FFF2-40B4-BE49-F238E27FC236}">
                <a16:creationId xmlns:a16="http://schemas.microsoft.com/office/drawing/2014/main" id="{B28BEF56-873D-4BB0-A0EA-48895FD980C6}"/>
              </a:ext>
            </a:extLst>
          </p:cNvPr>
          <p:cNvSpPr txBox="1"/>
          <p:nvPr/>
        </p:nvSpPr>
        <p:spPr>
          <a:xfrm>
            <a:off x="2770621" y="1442944"/>
            <a:ext cx="708399" cy="369332"/>
          </a:xfrm>
          <a:prstGeom prst="rect">
            <a:avLst/>
          </a:prstGeom>
          <a:noFill/>
        </p:spPr>
        <p:txBody>
          <a:bodyPr wrap="none" rtlCol="0">
            <a:spAutoFit/>
          </a:bodyPr>
          <a:lstStyle/>
          <a:p>
            <a:r>
              <a:rPr lang="en-GB" dirty="0"/>
              <a:t>Weds</a:t>
            </a:r>
          </a:p>
        </p:txBody>
      </p:sp>
      <p:sp>
        <p:nvSpPr>
          <p:cNvPr id="21" name="TextBox 20">
            <a:extLst>
              <a:ext uri="{FF2B5EF4-FFF2-40B4-BE49-F238E27FC236}">
                <a16:creationId xmlns:a16="http://schemas.microsoft.com/office/drawing/2014/main" id="{1390BADD-1CE3-4188-9646-9865555968BC}"/>
              </a:ext>
            </a:extLst>
          </p:cNvPr>
          <p:cNvSpPr txBox="1"/>
          <p:nvPr/>
        </p:nvSpPr>
        <p:spPr>
          <a:xfrm>
            <a:off x="3977713" y="1439529"/>
            <a:ext cx="706475" cy="369332"/>
          </a:xfrm>
          <a:prstGeom prst="rect">
            <a:avLst/>
          </a:prstGeom>
          <a:noFill/>
        </p:spPr>
        <p:txBody>
          <a:bodyPr wrap="none" rtlCol="0">
            <a:spAutoFit/>
          </a:bodyPr>
          <a:lstStyle/>
          <a:p>
            <a:r>
              <a:rPr lang="en-GB" dirty="0"/>
              <a:t>Thurs</a:t>
            </a:r>
          </a:p>
        </p:txBody>
      </p:sp>
      <p:sp>
        <p:nvSpPr>
          <p:cNvPr id="23" name="TextBox 22">
            <a:extLst>
              <a:ext uri="{FF2B5EF4-FFF2-40B4-BE49-F238E27FC236}">
                <a16:creationId xmlns:a16="http://schemas.microsoft.com/office/drawing/2014/main" id="{E0F8A7FB-6F4B-4647-AF8D-72C12F97CDD2}"/>
              </a:ext>
            </a:extLst>
          </p:cNvPr>
          <p:cNvSpPr txBox="1"/>
          <p:nvPr/>
        </p:nvSpPr>
        <p:spPr>
          <a:xfrm>
            <a:off x="5116950" y="1467337"/>
            <a:ext cx="423514" cy="369332"/>
          </a:xfrm>
          <a:prstGeom prst="rect">
            <a:avLst/>
          </a:prstGeom>
          <a:noFill/>
        </p:spPr>
        <p:txBody>
          <a:bodyPr wrap="none" rtlCol="0">
            <a:spAutoFit/>
          </a:bodyPr>
          <a:lstStyle/>
          <a:p>
            <a:r>
              <a:rPr lang="en-GB" dirty="0"/>
              <a:t>Fri</a:t>
            </a:r>
          </a:p>
        </p:txBody>
      </p:sp>
      <p:sp>
        <p:nvSpPr>
          <p:cNvPr id="25" name="TextBox 24">
            <a:extLst>
              <a:ext uri="{FF2B5EF4-FFF2-40B4-BE49-F238E27FC236}">
                <a16:creationId xmlns:a16="http://schemas.microsoft.com/office/drawing/2014/main" id="{FD36FC24-D153-4CCE-BBD4-386E48BB4631}"/>
              </a:ext>
            </a:extLst>
          </p:cNvPr>
          <p:cNvSpPr txBox="1"/>
          <p:nvPr/>
        </p:nvSpPr>
        <p:spPr>
          <a:xfrm>
            <a:off x="6676198" y="1480328"/>
            <a:ext cx="625492" cy="369332"/>
          </a:xfrm>
          <a:prstGeom prst="rect">
            <a:avLst/>
          </a:prstGeom>
          <a:noFill/>
        </p:spPr>
        <p:txBody>
          <a:bodyPr wrap="none" rtlCol="0">
            <a:spAutoFit/>
          </a:bodyPr>
          <a:lstStyle/>
          <a:p>
            <a:r>
              <a:rPr lang="en-GB" dirty="0"/>
              <a:t>Mon</a:t>
            </a:r>
          </a:p>
        </p:txBody>
      </p:sp>
      <p:sp>
        <p:nvSpPr>
          <p:cNvPr id="27" name="TextBox 26">
            <a:extLst>
              <a:ext uri="{FF2B5EF4-FFF2-40B4-BE49-F238E27FC236}">
                <a16:creationId xmlns:a16="http://schemas.microsoft.com/office/drawing/2014/main" id="{02E9F24A-03F8-4E21-8235-47AE9F49DE85}"/>
              </a:ext>
            </a:extLst>
          </p:cNvPr>
          <p:cNvSpPr txBox="1"/>
          <p:nvPr/>
        </p:nvSpPr>
        <p:spPr>
          <a:xfrm>
            <a:off x="7707040" y="1480328"/>
            <a:ext cx="609590" cy="369332"/>
          </a:xfrm>
          <a:prstGeom prst="rect">
            <a:avLst/>
          </a:prstGeom>
          <a:noFill/>
        </p:spPr>
        <p:txBody>
          <a:bodyPr wrap="none" rtlCol="0">
            <a:spAutoFit/>
          </a:bodyPr>
          <a:lstStyle/>
          <a:p>
            <a:r>
              <a:rPr lang="en-GB" dirty="0"/>
              <a:t>Tues</a:t>
            </a:r>
          </a:p>
        </p:txBody>
      </p:sp>
      <p:sp>
        <p:nvSpPr>
          <p:cNvPr id="29" name="TextBox 28">
            <a:extLst>
              <a:ext uri="{FF2B5EF4-FFF2-40B4-BE49-F238E27FC236}">
                <a16:creationId xmlns:a16="http://schemas.microsoft.com/office/drawing/2014/main" id="{C7976A37-8E9E-4E1F-A1FA-94159ABF7887}"/>
              </a:ext>
            </a:extLst>
          </p:cNvPr>
          <p:cNvSpPr txBox="1"/>
          <p:nvPr/>
        </p:nvSpPr>
        <p:spPr>
          <a:xfrm>
            <a:off x="8705716" y="1488483"/>
            <a:ext cx="708399" cy="369332"/>
          </a:xfrm>
          <a:prstGeom prst="rect">
            <a:avLst/>
          </a:prstGeom>
          <a:noFill/>
        </p:spPr>
        <p:txBody>
          <a:bodyPr wrap="none" rtlCol="0">
            <a:spAutoFit/>
          </a:bodyPr>
          <a:lstStyle/>
          <a:p>
            <a:r>
              <a:rPr lang="en-GB" dirty="0"/>
              <a:t>Weds</a:t>
            </a:r>
          </a:p>
        </p:txBody>
      </p:sp>
      <p:sp>
        <p:nvSpPr>
          <p:cNvPr id="31" name="TextBox 30">
            <a:extLst>
              <a:ext uri="{FF2B5EF4-FFF2-40B4-BE49-F238E27FC236}">
                <a16:creationId xmlns:a16="http://schemas.microsoft.com/office/drawing/2014/main" id="{44059CC0-EB3A-4420-89D7-27650DA2C492}"/>
              </a:ext>
            </a:extLst>
          </p:cNvPr>
          <p:cNvSpPr txBox="1"/>
          <p:nvPr/>
        </p:nvSpPr>
        <p:spPr>
          <a:xfrm>
            <a:off x="9847436" y="1488483"/>
            <a:ext cx="706475" cy="369332"/>
          </a:xfrm>
          <a:prstGeom prst="rect">
            <a:avLst/>
          </a:prstGeom>
          <a:noFill/>
        </p:spPr>
        <p:txBody>
          <a:bodyPr wrap="none" rtlCol="0">
            <a:spAutoFit/>
          </a:bodyPr>
          <a:lstStyle/>
          <a:p>
            <a:r>
              <a:rPr lang="en-GB" dirty="0"/>
              <a:t>Thurs</a:t>
            </a:r>
          </a:p>
        </p:txBody>
      </p:sp>
      <p:sp>
        <p:nvSpPr>
          <p:cNvPr id="33" name="TextBox 32">
            <a:extLst>
              <a:ext uri="{FF2B5EF4-FFF2-40B4-BE49-F238E27FC236}">
                <a16:creationId xmlns:a16="http://schemas.microsoft.com/office/drawing/2014/main" id="{EBE1E3CC-364D-42B2-AAA7-6E1E53863C15}"/>
              </a:ext>
            </a:extLst>
          </p:cNvPr>
          <p:cNvSpPr txBox="1"/>
          <p:nvPr/>
        </p:nvSpPr>
        <p:spPr>
          <a:xfrm>
            <a:off x="11052604" y="1488483"/>
            <a:ext cx="423514" cy="369332"/>
          </a:xfrm>
          <a:prstGeom prst="rect">
            <a:avLst/>
          </a:prstGeom>
          <a:noFill/>
        </p:spPr>
        <p:txBody>
          <a:bodyPr wrap="none" rtlCol="0">
            <a:spAutoFit/>
          </a:bodyPr>
          <a:lstStyle/>
          <a:p>
            <a:r>
              <a:rPr lang="en-GB" dirty="0"/>
              <a:t>Fri</a:t>
            </a:r>
          </a:p>
        </p:txBody>
      </p:sp>
      <p:sp>
        <p:nvSpPr>
          <p:cNvPr id="44" name="Rectangle 43">
            <a:extLst>
              <a:ext uri="{FF2B5EF4-FFF2-40B4-BE49-F238E27FC236}">
                <a16:creationId xmlns:a16="http://schemas.microsoft.com/office/drawing/2014/main" id="{BE3CF010-AF4A-4124-AF54-234A45187DBE}"/>
              </a:ext>
            </a:extLst>
          </p:cNvPr>
          <p:cNvSpPr/>
          <p:nvPr/>
        </p:nvSpPr>
        <p:spPr>
          <a:xfrm>
            <a:off x="466529" y="2837703"/>
            <a:ext cx="936867" cy="6141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Lecture1</a:t>
            </a:r>
          </a:p>
          <a:p>
            <a:pPr algn="ctr"/>
            <a:r>
              <a:rPr lang="en-GB" sz="1200" b="1" dirty="0"/>
              <a:t>@2PM</a:t>
            </a:r>
          </a:p>
        </p:txBody>
      </p:sp>
      <p:sp>
        <p:nvSpPr>
          <p:cNvPr id="46" name="Rectangle 45">
            <a:extLst>
              <a:ext uri="{FF2B5EF4-FFF2-40B4-BE49-F238E27FC236}">
                <a16:creationId xmlns:a16="http://schemas.microsoft.com/office/drawing/2014/main" id="{C9C6F4BA-B62C-433C-A3DE-4DCE4079C2F5}"/>
              </a:ext>
            </a:extLst>
          </p:cNvPr>
          <p:cNvSpPr/>
          <p:nvPr/>
        </p:nvSpPr>
        <p:spPr>
          <a:xfrm>
            <a:off x="447512" y="1925899"/>
            <a:ext cx="941169" cy="6141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Intro</a:t>
            </a:r>
          </a:p>
          <a:p>
            <a:pPr algn="ctr"/>
            <a:r>
              <a:rPr lang="en-GB" sz="1200" b="1" dirty="0"/>
              <a:t>@11AM</a:t>
            </a:r>
            <a:endParaRPr lang="en-GB" b="1" dirty="0"/>
          </a:p>
        </p:txBody>
      </p:sp>
      <p:sp>
        <p:nvSpPr>
          <p:cNvPr id="48" name="Rectangle 47">
            <a:extLst>
              <a:ext uri="{FF2B5EF4-FFF2-40B4-BE49-F238E27FC236}">
                <a16:creationId xmlns:a16="http://schemas.microsoft.com/office/drawing/2014/main" id="{B77F0F9D-B4F3-479D-8ED9-B697C06DF39E}"/>
              </a:ext>
            </a:extLst>
          </p:cNvPr>
          <p:cNvSpPr/>
          <p:nvPr/>
        </p:nvSpPr>
        <p:spPr>
          <a:xfrm>
            <a:off x="2636698" y="1932207"/>
            <a:ext cx="936868" cy="6141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Lecture3</a:t>
            </a:r>
          </a:p>
          <a:p>
            <a:pPr algn="ctr"/>
            <a:r>
              <a:rPr lang="en-GB" sz="1200" b="1" dirty="0"/>
              <a:t>@11AM</a:t>
            </a:r>
            <a:endParaRPr lang="en-GB" b="1" dirty="0"/>
          </a:p>
        </p:txBody>
      </p:sp>
      <p:sp>
        <p:nvSpPr>
          <p:cNvPr id="50" name="Rectangle 49">
            <a:extLst>
              <a:ext uri="{FF2B5EF4-FFF2-40B4-BE49-F238E27FC236}">
                <a16:creationId xmlns:a16="http://schemas.microsoft.com/office/drawing/2014/main" id="{F5CB659B-7F16-4A23-AFA2-60F3ECC64A40}"/>
              </a:ext>
            </a:extLst>
          </p:cNvPr>
          <p:cNvSpPr/>
          <p:nvPr/>
        </p:nvSpPr>
        <p:spPr>
          <a:xfrm>
            <a:off x="1523207" y="1932207"/>
            <a:ext cx="931378" cy="614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Lecture2</a:t>
            </a:r>
          </a:p>
          <a:p>
            <a:pPr algn="ctr"/>
            <a:r>
              <a:rPr lang="en-GB" sz="1200" b="1" dirty="0"/>
              <a:t>@11AM</a:t>
            </a:r>
            <a:endParaRPr lang="en-GB" b="1" dirty="0"/>
          </a:p>
        </p:txBody>
      </p:sp>
      <p:sp>
        <p:nvSpPr>
          <p:cNvPr id="52" name="Rectangle 51">
            <a:extLst>
              <a:ext uri="{FF2B5EF4-FFF2-40B4-BE49-F238E27FC236}">
                <a16:creationId xmlns:a16="http://schemas.microsoft.com/office/drawing/2014/main" id="{E6E79D6C-2C3D-4A1D-903D-460B8C725561}"/>
              </a:ext>
            </a:extLst>
          </p:cNvPr>
          <p:cNvSpPr/>
          <p:nvPr/>
        </p:nvSpPr>
        <p:spPr>
          <a:xfrm>
            <a:off x="6698307" y="1925899"/>
            <a:ext cx="726067" cy="6141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Lecture5</a:t>
            </a:r>
          </a:p>
          <a:p>
            <a:pPr algn="ctr"/>
            <a:r>
              <a:rPr lang="en-GB" sz="1200" b="1" dirty="0"/>
              <a:t>@11AM</a:t>
            </a:r>
            <a:endParaRPr lang="en-GB" b="1" dirty="0"/>
          </a:p>
        </p:txBody>
      </p:sp>
      <p:sp>
        <p:nvSpPr>
          <p:cNvPr id="54" name="Rectangle 53">
            <a:extLst>
              <a:ext uri="{FF2B5EF4-FFF2-40B4-BE49-F238E27FC236}">
                <a16:creationId xmlns:a16="http://schemas.microsoft.com/office/drawing/2014/main" id="{D8491DD6-3087-432D-9964-379E01FB136C}"/>
              </a:ext>
            </a:extLst>
          </p:cNvPr>
          <p:cNvSpPr/>
          <p:nvPr/>
        </p:nvSpPr>
        <p:spPr>
          <a:xfrm>
            <a:off x="3913206" y="1933467"/>
            <a:ext cx="878674" cy="6141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Lecture4</a:t>
            </a:r>
          </a:p>
          <a:p>
            <a:pPr algn="ctr"/>
            <a:r>
              <a:rPr lang="en-GB" sz="1200" b="1" dirty="0"/>
              <a:t>@11AM</a:t>
            </a:r>
            <a:endParaRPr lang="en-GB" b="1" dirty="0"/>
          </a:p>
        </p:txBody>
      </p:sp>
      <p:sp>
        <p:nvSpPr>
          <p:cNvPr id="56" name="Rectangle 55">
            <a:extLst>
              <a:ext uri="{FF2B5EF4-FFF2-40B4-BE49-F238E27FC236}">
                <a16:creationId xmlns:a16="http://schemas.microsoft.com/office/drawing/2014/main" id="{55054F6B-CA1E-4052-896B-3E012A84316F}"/>
              </a:ext>
            </a:extLst>
          </p:cNvPr>
          <p:cNvSpPr/>
          <p:nvPr/>
        </p:nvSpPr>
        <p:spPr>
          <a:xfrm>
            <a:off x="7710969" y="1925899"/>
            <a:ext cx="726067" cy="6141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Lecture6</a:t>
            </a:r>
          </a:p>
          <a:p>
            <a:pPr algn="ctr"/>
            <a:r>
              <a:rPr lang="en-GB" sz="1200" b="1" dirty="0"/>
              <a:t>@11AM</a:t>
            </a:r>
          </a:p>
        </p:txBody>
      </p:sp>
      <p:sp>
        <p:nvSpPr>
          <p:cNvPr id="57" name="Arrow: Left-Right 56">
            <a:extLst>
              <a:ext uri="{FF2B5EF4-FFF2-40B4-BE49-F238E27FC236}">
                <a16:creationId xmlns:a16="http://schemas.microsoft.com/office/drawing/2014/main" id="{08DA81AE-4902-4D70-B0D5-66CC9AC87D8F}"/>
              </a:ext>
            </a:extLst>
          </p:cNvPr>
          <p:cNvSpPr/>
          <p:nvPr/>
        </p:nvSpPr>
        <p:spPr>
          <a:xfrm>
            <a:off x="72767" y="824843"/>
            <a:ext cx="5793195" cy="5117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 1</a:t>
            </a:r>
          </a:p>
        </p:txBody>
      </p:sp>
      <p:sp>
        <p:nvSpPr>
          <p:cNvPr id="59" name="Arrow: Left-Right 58">
            <a:extLst>
              <a:ext uri="{FF2B5EF4-FFF2-40B4-BE49-F238E27FC236}">
                <a16:creationId xmlns:a16="http://schemas.microsoft.com/office/drawing/2014/main" id="{706345F9-0C97-400C-BD14-4548F16FD6F7}"/>
              </a:ext>
            </a:extLst>
          </p:cNvPr>
          <p:cNvSpPr/>
          <p:nvPr/>
        </p:nvSpPr>
        <p:spPr>
          <a:xfrm>
            <a:off x="6326040" y="837362"/>
            <a:ext cx="5421719" cy="5117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 2</a:t>
            </a:r>
          </a:p>
        </p:txBody>
      </p:sp>
      <p:sp>
        <p:nvSpPr>
          <p:cNvPr id="65" name="Rectangle 64">
            <a:extLst>
              <a:ext uri="{FF2B5EF4-FFF2-40B4-BE49-F238E27FC236}">
                <a16:creationId xmlns:a16="http://schemas.microsoft.com/office/drawing/2014/main" id="{D59A5752-E5D4-4F05-AF1B-CC61526D8F76}"/>
              </a:ext>
            </a:extLst>
          </p:cNvPr>
          <p:cNvSpPr/>
          <p:nvPr/>
        </p:nvSpPr>
        <p:spPr>
          <a:xfrm>
            <a:off x="9837639" y="2837703"/>
            <a:ext cx="890705" cy="6141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Mentor Session</a:t>
            </a:r>
          </a:p>
          <a:p>
            <a:pPr algn="ctr"/>
            <a:r>
              <a:rPr lang="en-GB" sz="1200" b="1" dirty="0"/>
              <a:t>@4PM</a:t>
            </a:r>
          </a:p>
        </p:txBody>
      </p:sp>
      <p:cxnSp>
        <p:nvCxnSpPr>
          <p:cNvPr id="71" name="Straight Connector 70">
            <a:extLst>
              <a:ext uri="{FF2B5EF4-FFF2-40B4-BE49-F238E27FC236}">
                <a16:creationId xmlns:a16="http://schemas.microsoft.com/office/drawing/2014/main" id="{433245CC-FCAD-4EF5-AB6C-7ABEE3CAB3D6}"/>
              </a:ext>
            </a:extLst>
          </p:cNvPr>
          <p:cNvCxnSpPr>
            <a:cxnSpLocks/>
          </p:cNvCxnSpPr>
          <p:nvPr/>
        </p:nvCxnSpPr>
        <p:spPr>
          <a:xfrm>
            <a:off x="6098091" y="866672"/>
            <a:ext cx="0" cy="512198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847F7FB8-7C0F-4CA4-BCD1-541B71169347}"/>
              </a:ext>
            </a:extLst>
          </p:cNvPr>
          <p:cNvSpPr/>
          <p:nvPr/>
        </p:nvSpPr>
        <p:spPr>
          <a:xfrm>
            <a:off x="428539" y="4384318"/>
            <a:ext cx="4325079" cy="313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60 Minute lecture</a:t>
            </a:r>
          </a:p>
        </p:txBody>
      </p:sp>
      <p:sp>
        <p:nvSpPr>
          <p:cNvPr id="75" name="Rectangle 74">
            <a:extLst>
              <a:ext uri="{FF2B5EF4-FFF2-40B4-BE49-F238E27FC236}">
                <a16:creationId xmlns:a16="http://schemas.microsoft.com/office/drawing/2014/main" id="{BFA36721-CCFD-4041-B092-B77AD808877B}"/>
              </a:ext>
            </a:extLst>
          </p:cNvPr>
          <p:cNvSpPr/>
          <p:nvPr/>
        </p:nvSpPr>
        <p:spPr>
          <a:xfrm>
            <a:off x="428539" y="3973674"/>
            <a:ext cx="4325078" cy="3077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60 Minute lecture</a:t>
            </a:r>
          </a:p>
        </p:txBody>
      </p:sp>
      <p:sp>
        <p:nvSpPr>
          <p:cNvPr id="77" name="Rectangle 76">
            <a:extLst>
              <a:ext uri="{FF2B5EF4-FFF2-40B4-BE49-F238E27FC236}">
                <a16:creationId xmlns:a16="http://schemas.microsoft.com/office/drawing/2014/main" id="{802E5D17-8E4F-47BD-B009-2BC530AF7F04}"/>
              </a:ext>
            </a:extLst>
          </p:cNvPr>
          <p:cNvSpPr/>
          <p:nvPr/>
        </p:nvSpPr>
        <p:spPr>
          <a:xfrm>
            <a:off x="428539" y="4800536"/>
            <a:ext cx="4325078" cy="3003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90 Minute lecture</a:t>
            </a:r>
          </a:p>
        </p:txBody>
      </p:sp>
      <p:sp>
        <p:nvSpPr>
          <p:cNvPr id="79" name="Rectangle 78">
            <a:extLst>
              <a:ext uri="{FF2B5EF4-FFF2-40B4-BE49-F238E27FC236}">
                <a16:creationId xmlns:a16="http://schemas.microsoft.com/office/drawing/2014/main" id="{36ADC652-FEC5-49A0-B77A-CB536BF1F82F}"/>
              </a:ext>
            </a:extLst>
          </p:cNvPr>
          <p:cNvSpPr/>
          <p:nvPr/>
        </p:nvSpPr>
        <p:spPr>
          <a:xfrm>
            <a:off x="6676198" y="4895296"/>
            <a:ext cx="3895766" cy="3077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60 Minute Mentoring</a:t>
            </a:r>
          </a:p>
        </p:txBody>
      </p:sp>
      <p:sp>
        <p:nvSpPr>
          <p:cNvPr id="81" name="Rectangle 80">
            <a:extLst>
              <a:ext uri="{FF2B5EF4-FFF2-40B4-BE49-F238E27FC236}">
                <a16:creationId xmlns:a16="http://schemas.microsoft.com/office/drawing/2014/main" id="{A5053FE0-045E-47CA-A239-BE40F23417A8}"/>
              </a:ext>
            </a:extLst>
          </p:cNvPr>
          <p:cNvSpPr/>
          <p:nvPr/>
        </p:nvSpPr>
        <p:spPr>
          <a:xfrm>
            <a:off x="6699599" y="5640595"/>
            <a:ext cx="3898734" cy="31523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Estimate 8 hours student effort</a:t>
            </a:r>
          </a:p>
        </p:txBody>
      </p:sp>
      <p:sp>
        <p:nvSpPr>
          <p:cNvPr id="87" name="Rectangle 86">
            <a:extLst>
              <a:ext uri="{FF2B5EF4-FFF2-40B4-BE49-F238E27FC236}">
                <a16:creationId xmlns:a16="http://schemas.microsoft.com/office/drawing/2014/main" id="{A1ACB952-1E68-4048-AD78-44811C70F64A}"/>
              </a:ext>
            </a:extLst>
          </p:cNvPr>
          <p:cNvSpPr/>
          <p:nvPr/>
        </p:nvSpPr>
        <p:spPr>
          <a:xfrm>
            <a:off x="428540" y="5617206"/>
            <a:ext cx="4325076" cy="31850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Estimate 9 hours student time</a:t>
            </a:r>
          </a:p>
        </p:txBody>
      </p:sp>
      <p:sp>
        <p:nvSpPr>
          <p:cNvPr id="91" name="TextBox 90">
            <a:extLst>
              <a:ext uri="{FF2B5EF4-FFF2-40B4-BE49-F238E27FC236}">
                <a16:creationId xmlns:a16="http://schemas.microsoft.com/office/drawing/2014/main" id="{62493AB4-2928-40D0-9D85-D438664D34FD}"/>
              </a:ext>
            </a:extLst>
          </p:cNvPr>
          <p:cNvSpPr txBox="1"/>
          <p:nvPr/>
        </p:nvSpPr>
        <p:spPr>
          <a:xfrm>
            <a:off x="4771837" y="6007627"/>
            <a:ext cx="7420163" cy="307777"/>
          </a:xfrm>
          <a:prstGeom prst="rect">
            <a:avLst/>
          </a:prstGeom>
          <a:noFill/>
        </p:spPr>
        <p:txBody>
          <a:bodyPr wrap="square" rtlCol="0">
            <a:spAutoFit/>
          </a:bodyPr>
          <a:lstStyle/>
          <a:p>
            <a:r>
              <a:rPr lang="en-GB" sz="1400" b="1" dirty="0"/>
              <a:t>Note1: </a:t>
            </a:r>
            <a:r>
              <a:rPr lang="en-GB" sz="1400" dirty="0"/>
              <a:t>Mentoring sessions are at a class level.  Questions should be related to the practice projects </a:t>
            </a:r>
          </a:p>
        </p:txBody>
      </p:sp>
      <p:sp>
        <p:nvSpPr>
          <p:cNvPr id="3" name="Rectangle 2">
            <a:extLst>
              <a:ext uri="{FF2B5EF4-FFF2-40B4-BE49-F238E27FC236}">
                <a16:creationId xmlns:a16="http://schemas.microsoft.com/office/drawing/2014/main" id="{4BCBCB44-3F91-CB50-20B6-15493EFE4394}"/>
              </a:ext>
            </a:extLst>
          </p:cNvPr>
          <p:cNvSpPr/>
          <p:nvPr/>
        </p:nvSpPr>
        <p:spPr>
          <a:xfrm>
            <a:off x="428538" y="5203767"/>
            <a:ext cx="4325077" cy="310574"/>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60 Minute Breakout</a:t>
            </a:r>
          </a:p>
        </p:txBody>
      </p:sp>
      <p:sp>
        <p:nvSpPr>
          <p:cNvPr id="4" name="Rectangle 3">
            <a:extLst>
              <a:ext uri="{FF2B5EF4-FFF2-40B4-BE49-F238E27FC236}">
                <a16:creationId xmlns:a16="http://schemas.microsoft.com/office/drawing/2014/main" id="{85517C91-6112-5A5B-5D7E-3A77BF2E34F4}"/>
              </a:ext>
            </a:extLst>
          </p:cNvPr>
          <p:cNvSpPr/>
          <p:nvPr/>
        </p:nvSpPr>
        <p:spPr>
          <a:xfrm>
            <a:off x="1519813" y="2818758"/>
            <a:ext cx="960655" cy="62380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Breakout</a:t>
            </a:r>
            <a:r>
              <a:rPr lang="en-GB" sz="1200" b="1" dirty="0"/>
              <a:t> 1</a:t>
            </a:r>
          </a:p>
          <a:p>
            <a:pPr algn="ctr"/>
            <a:r>
              <a:rPr lang="en-GB" sz="1200" b="1" dirty="0"/>
              <a:t>@2PM</a:t>
            </a:r>
          </a:p>
        </p:txBody>
      </p:sp>
      <p:sp>
        <p:nvSpPr>
          <p:cNvPr id="7" name="Rectangle 6">
            <a:extLst>
              <a:ext uri="{FF2B5EF4-FFF2-40B4-BE49-F238E27FC236}">
                <a16:creationId xmlns:a16="http://schemas.microsoft.com/office/drawing/2014/main" id="{B424441B-6F11-5044-0276-8DB23496ACBD}"/>
              </a:ext>
            </a:extLst>
          </p:cNvPr>
          <p:cNvSpPr/>
          <p:nvPr/>
        </p:nvSpPr>
        <p:spPr>
          <a:xfrm>
            <a:off x="3924392" y="2819440"/>
            <a:ext cx="858629" cy="6141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Breakout</a:t>
            </a:r>
            <a:r>
              <a:rPr lang="en-GB" sz="1200" b="1" dirty="0"/>
              <a:t> 3</a:t>
            </a:r>
          </a:p>
          <a:p>
            <a:pPr algn="ctr"/>
            <a:r>
              <a:rPr lang="en-GB" sz="1200" b="1" dirty="0"/>
              <a:t>@2PM</a:t>
            </a:r>
          </a:p>
        </p:txBody>
      </p:sp>
      <p:sp>
        <p:nvSpPr>
          <p:cNvPr id="9" name="Rectangle 8">
            <a:extLst>
              <a:ext uri="{FF2B5EF4-FFF2-40B4-BE49-F238E27FC236}">
                <a16:creationId xmlns:a16="http://schemas.microsoft.com/office/drawing/2014/main" id="{1CED5D41-FEFA-6680-29AC-F78B5C2D4031}"/>
              </a:ext>
            </a:extLst>
          </p:cNvPr>
          <p:cNvSpPr/>
          <p:nvPr/>
        </p:nvSpPr>
        <p:spPr>
          <a:xfrm>
            <a:off x="6667047" y="2818758"/>
            <a:ext cx="797942" cy="6141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Breakout</a:t>
            </a:r>
            <a:r>
              <a:rPr lang="en-GB" sz="1200" b="1" dirty="0"/>
              <a:t> 4</a:t>
            </a:r>
          </a:p>
          <a:p>
            <a:pPr algn="ctr"/>
            <a:r>
              <a:rPr lang="en-GB" sz="1200" b="1" dirty="0"/>
              <a:t>@2PM</a:t>
            </a:r>
          </a:p>
        </p:txBody>
      </p:sp>
      <p:sp>
        <p:nvSpPr>
          <p:cNvPr id="10" name="Rectangle 9">
            <a:extLst>
              <a:ext uri="{FF2B5EF4-FFF2-40B4-BE49-F238E27FC236}">
                <a16:creationId xmlns:a16="http://schemas.microsoft.com/office/drawing/2014/main" id="{EFEA600D-BC88-95A7-C484-BED6BB31CCDC}"/>
              </a:ext>
            </a:extLst>
          </p:cNvPr>
          <p:cNvSpPr/>
          <p:nvPr/>
        </p:nvSpPr>
        <p:spPr>
          <a:xfrm>
            <a:off x="7675031" y="2822241"/>
            <a:ext cx="797942" cy="6141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Breakout</a:t>
            </a:r>
            <a:r>
              <a:rPr lang="en-GB" sz="1200" b="1" dirty="0"/>
              <a:t> 5</a:t>
            </a:r>
          </a:p>
          <a:p>
            <a:pPr algn="ctr"/>
            <a:r>
              <a:rPr lang="en-GB" sz="1200" b="1" dirty="0"/>
              <a:t>@2PM</a:t>
            </a:r>
          </a:p>
        </p:txBody>
      </p:sp>
      <p:sp>
        <p:nvSpPr>
          <p:cNvPr id="12" name="Rectangle 11">
            <a:extLst>
              <a:ext uri="{FF2B5EF4-FFF2-40B4-BE49-F238E27FC236}">
                <a16:creationId xmlns:a16="http://schemas.microsoft.com/office/drawing/2014/main" id="{5E6BAC6E-9AB1-ED02-3B5B-8554C10AE172}"/>
              </a:ext>
            </a:extLst>
          </p:cNvPr>
          <p:cNvSpPr/>
          <p:nvPr/>
        </p:nvSpPr>
        <p:spPr>
          <a:xfrm>
            <a:off x="6671938" y="4525154"/>
            <a:ext cx="3887508" cy="307779"/>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60 Minute Breakout</a:t>
            </a:r>
          </a:p>
        </p:txBody>
      </p:sp>
      <p:sp>
        <p:nvSpPr>
          <p:cNvPr id="15" name="Rectangle 14">
            <a:extLst>
              <a:ext uri="{FF2B5EF4-FFF2-40B4-BE49-F238E27FC236}">
                <a16:creationId xmlns:a16="http://schemas.microsoft.com/office/drawing/2014/main" id="{CFB4E020-80CB-5D32-8CBF-5CC785CC12AF}"/>
              </a:ext>
            </a:extLst>
          </p:cNvPr>
          <p:cNvSpPr/>
          <p:nvPr/>
        </p:nvSpPr>
        <p:spPr>
          <a:xfrm>
            <a:off x="6676198" y="4148407"/>
            <a:ext cx="3877713" cy="30777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60 Minute lecture</a:t>
            </a:r>
          </a:p>
        </p:txBody>
      </p:sp>
      <p:sp>
        <p:nvSpPr>
          <p:cNvPr id="16" name="Rectangle 15">
            <a:extLst>
              <a:ext uri="{FF2B5EF4-FFF2-40B4-BE49-F238E27FC236}">
                <a16:creationId xmlns:a16="http://schemas.microsoft.com/office/drawing/2014/main" id="{BE3A9386-831C-6797-A249-F86200F7FE84}"/>
              </a:ext>
            </a:extLst>
          </p:cNvPr>
          <p:cNvSpPr/>
          <p:nvPr/>
        </p:nvSpPr>
        <p:spPr>
          <a:xfrm>
            <a:off x="8672391" y="1925899"/>
            <a:ext cx="1039922" cy="66718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a:t>
            </a:r>
          </a:p>
          <a:p>
            <a:pPr algn="ctr"/>
            <a:r>
              <a:rPr lang="en-GB" sz="1200" dirty="0"/>
              <a:t>Project Work</a:t>
            </a:r>
            <a:endParaRPr lang="en-GB" sz="1200" b="1" dirty="0"/>
          </a:p>
          <a:p>
            <a:pPr algn="ctr"/>
            <a:r>
              <a:rPr lang="en-GB" sz="1200" b="1" dirty="0"/>
              <a:t>2 hours</a:t>
            </a:r>
          </a:p>
        </p:txBody>
      </p:sp>
      <p:sp>
        <p:nvSpPr>
          <p:cNvPr id="18" name="Rectangle 17">
            <a:extLst>
              <a:ext uri="{FF2B5EF4-FFF2-40B4-BE49-F238E27FC236}">
                <a16:creationId xmlns:a16="http://schemas.microsoft.com/office/drawing/2014/main" id="{7A2DABD8-9133-1E0E-2144-9C10AE53CB4F}"/>
              </a:ext>
            </a:extLst>
          </p:cNvPr>
          <p:cNvSpPr/>
          <p:nvPr/>
        </p:nvSpPr>
        <p:spPr>
          <a:xfrm>
            <a:off x="6705212" y="5270450"/>
            <a:ext cx="3887508" cy="314860"/>
          </a:xfrm>
          <a:prstGeom prst="rect">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 Hour Student Project Work</a:t>
            </a:r>
          </a:p>
        </p:txBody>
      </p:sp>
      <p:sp>
        <p:nvSpPr>
          <p:cNvPr id="20" name="Rectangle 19">
            <a:extLst>
              <a:ext uri="{FF2B5EF4-FFF2-40B4-BE49-F238E27FC236}">
                <a16:creationId xmlns:a16="http://schemas.microsoft.com/office/drawing/2014/main" id="{AB8AB379-42F2-4A12-4B21-B09146491E32}"/>
              </a:ext>
            </a:extLst>
          </p:cNvPr>
          <p:cNvSpPr/>
          <p:nvPr/>
        </p:nvSpPr>
        <p:spPr>
          <a:xfrm>
            <a:off x="9837639" y="1941513"/>
            <a:ext cx="890705" cy="6359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Optional Lecture 7</a:t>
            </a:r>
          </a:p>
          <a:p>
            <a:pPr algn="ctr"/>
            <a:r>
              <a:rPr lang="en-GB" sz="1200" b="1" dirty="0"/>
              <a:t>@3PM</a:t>
            </a:r>
          </a:p>
        </p:txBody>
      </p:sp>
      <p:sp>
        <p:nvSpPr>
          <p:cNvPr id="26" name="Rectangle 25">
            <a:extLst>
              <a:ext uri="{FF2B5EF4-FFF2-40B4-BE49-F238E27FC236}">
                <a16:creationId xmlns:a16="http://schemas.microsoft.com/office/drawing/2014/main" id="{2C7E6546-B707-5218-4F6B-F9C7BAF417D5}"/>
              </a:ext>
            </a:extLst>
          </p:cNvPr>
          <p:cNvSpPr/>
          <p:nvPr/>
        </p:nvSpPr>
        <p:spPr>
          <a:xfrm>
            <a:off x="6667048" y="3753979"/>
            <a:ext cx="3886864" cy="3077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90 Minute lecture</a:t>
            </a:r>
          </a:p>
        </p:txBody>
      </p:sp>
      <p:sp>
        <p:nvSpPr>
          <p:cNvPr id="28" name="Rectangle 27">
            <a:extLst>
              <a:ext uri="{FF2B5EF4-FFF2-40B4-BE49-F238E27FC236}">
                <a16:creationId xmlns:a16="http://schemas.microsoft.com/office/drawing/2014/main" id="{0E9FF632-3E7E-4633-E605-8DE4C16BB341}"/>
              </a:ext>
            </a:extLst>
          </p:cNvPr>
          <p:cNvSpPr/>
          <p:nvPr/>
        </p:nvSpPr>
        <p:spPr>
          <a:xfrm>
            <a:off x="2622635" y="2808852"/>
            <a:ext cx="916655" cy="6141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Breakout</a:t>
            </a:r>
            <a:r>
              <a:rPr lang="en-GB" sz="1200" b="1" dirty="0"/>
              <a:t> 2</a:t>
            </a:r>
          </a:p>
          <a:p>
            <a:pPr algn="ctr"/>
            <a:r>
              <a:rPr lang="en-GB" sz="1200" b="1" dirty="0"/>
              <a:t>@2PM</a:t>
            </a:r>
          </a:p>
        </p:txBody>
      </p:sp>
      <p:sp>
        <p:nvSpPr>
          <p:cNvPr id="34" name="Slide Number Placeholder 6">
            <a:extLst>
              <a:ext uri="{FF2B5EF4-FFF2-40B4-BE49-F238E27FC236}">
                <a16:creationId xmlns:a16="http://schemas.microsoft.com/office/drawing/2014/main" id="{D5FEF63F-0450-3C01-FD3D-AADA864CCA13}"/>
              </a:ext>
            </a:extLst>
          </p:cNvPr>
          <p:cNvSpPr txBox="1">
            <a:spLocks/>
          </p:cNvSpPr>
          <p:nvPr/>
        </p:nvSpPr>
        <p:spPr>
          <a:xfrm>
            <a:off x="10957862" y="6400095"/>
            <a:ext cx="27603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D3D9084-D904-4228-947C-8428FEA28FCE}" type="slidenum">
              <a:rPr lang="en-GB" sz="1400" b="1" smtClean="0">
                <a:solidFill>
                  <a:prstClr val="white"/>
                </a:solidFill>
                <a:latin typeface="Calibri" panose="020F0502020204030204"/>
              </a:rPr>
              <a:pPr algn="ctr">
                <a:defRPr/>
              </a:pPr>
              <a:t>5</a:t>
            </a:fld>
            <a:endParaRPr lang="en-GB" sz="1400" b="1" dirty="0">
              <a:solidFill>
                <a:prstClr val="white"/>
              </a:solidFill>
              <a:latin typeface="Calibri" panose="020F0502020204030204"/>
            </a:endParaRPr>
          </a:p>
        </p:txBody>
      </p:sp>
      <p:sp>
        <p:nvSpPr>
          <p:cNvPr id="35" name="TextBox 34">
            <a:extLst>
              <a:ext uri="{FF2B5EF4-FFF2-40B4-BE49-F238E27FC236}">
                <a16:creationId xmlns:a16="http://schemas.microsoft.com/office/drawing/2014/main" id="{439CF16D-4D66-1DD5-0144-4EFCEDF22EF3}"/>
              </a:ext>
            </a:extLst>
          </p:cNvPr>
          <p:cNvSpPr txBox="1"/>
          <p:nvPr/>
        </p:nvSpPr>
        <p:spPr>
          <a:xfrm>
            <a:off x="31086" y="6339928"/>
            <a:ext cx="244105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Level 1 Training</a:t>
            </a:r>
          </a:p>
        </p:txBody>
      </p:sp>
      <p:sp>
        <p:nvSpPr>
          <p:cNvPr id="36" name="TextBox 35">
            <a:extLst>
              <a:ext uri="{FF2B5EF4-FFF2-40B4-BE49-F238E27FC236}">
                <a16:creationId xmlns:a16="http://schemas.microsoft.com/office/drawing/2014/main" id="{A8B314E6-1C11-FF51-3907-7BC575E874FA}"/>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2025  Clarke Analytics Ltd. &amp; ICBE All Rights Reserved</a:t>
            </a:r>
          </a:p>
        </p:txBody>
      </p:sp>
    </p:spTree>
    <p:extLst>
      <p:ext uri="{BB962C8B-B14F-4D97-AF65-F5344CB8AC3E}">
        <p14:creationId xmlns:p14="http://schemas.microsoft.com/office/powerpoint/2010/main" val="229974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4FDEBE-616F-4D63-9536-908D5A7E2C85}"/>
              </a:ext>
            </a:extLst>
          </p:cNvPr>
          <p:cNvSpPr txBox="1"/>
          <p:nvPr/>
        </p:nvSpPr>
        <p:spPr>
          <a:xfrm>
            <a:off x="552164" y="1442944"/>
            <a:ext cx="625492" cy="369332"/>
          </a:xfrm>
          <a:prstGeom prst="rect">
            <a:avLst/>
          </a:prstGeom>
          <a:noFill/>
        </p:spPr>
        <p:txBody>
          <a:bodyPr wrap="none" rtlCol="0">
            <a:spAutoFit/>
          </a:bodyPr>
          <a:lstStyle/>
          <a:p>
            <a:r>
              <a:rPr lang="en-GB" dirty="0"/>
              <a:t>Mon</a:t>
            </a:r>
          </a:p>
        </p:txBody>
      </p:sp>
      <p:sp>
        <p:nvSpPr>
          <p:cNvPr id="17" name="TextBox 16">
            <a:extLst>
              <a:ext uri="{FF2B5EF4-FFF2-40B4-BE49-F238E27FC236}">
                <a16:creationId xmlns:a16="http://schemas.microsoft.com/office/drawing/2014/main" id="{7EBBF8A4-2D05-4810-A2D1-6DC12019EBA4}"/>
              </a:ext>
            </a:extLst>
          </p:cNvPr>
          <p:cNvSpPr txBox="1"/>
          <p:nvPr/>
        </p:nvSpPr>
        <p:spPr>
          <a:xfrm>
            <a:off x="1641706" y="1442944"/>
            <a:ext cx="609590" cy="369332"/>
          </a:xfrm>
          <a:prstGeom prst="rect">
            <a:avLst/>
          </a:prstGeom>
          <a:noFill/>
        </p:spPr>
        <p:txBody>
          <a:bodyPr wrap="none" rtlCol="0">
            <a:spAutoFit/>
          </a:bodyPr>
          <a:lstStyle/>
          <a:p>
            <a:r>
              <a:rPr lang="en-GB" dirty="0"/>
              <a:t>Tues</a:t>
            </a:r>
          </a:p>
        </p:txBody>
      </p:sp>
      <p:sp>
        <p:nvSpPr>
          <p:cNvPr id="19" name="TextBox 18">
            <a:extLst>
              <a:ext uri="{FF2B5EF4-FFF2-40B4-BE49-F238E27FC236}">
                <a16:creationId xmlns:a16="http://schemas.microsoft.com/office/drawing/2014/main" id="{B28BEF56-873D-4BB0-A0EA-48895FD980C6}"/>
              </a:ext>
            </a:extLst>
          </p:cNvPr>
          <p:cNvSpPr txBox="1"/>
          <p:nvPr/>
        </p:nvSpPr>
        <p:spPr>
          <a:xfrm>
            <a:off x="2770621" y="1442944"/>
            <a:ext cx="708399" cy="369332"/>
          </a:xfrm>
          <a:prstGeom prst="rect">
            <a:avLst/>
          </a:prstGeom>
          <a:noFill/>
        </p:spPr>
        <p:txBody>
          <a:bodyPr wrap="none" rtlCol="0">
            <a:spAutoFit/>
          </a:bodyPr>
          <a:lstStyle/>
          <a:p>
            <a:r>
              <a:rPr lang="en-GB" dirty="0"/>
              <a:t>Weds</a:t>
            </a:r>
          </a:p>
        </p:txBody>
      </p:sp>
      <p:sp>
        <p:nvSpPr>
          <p:cNvPr id="21" name="TextBox 20">
            <a:extLst>
              <a:ext uri="{FF2B5EF4-FFF2-40B4-BE49-F238E27FC236}">
                <a16:creationId xmlns:a16="http://schemas.microsoft.com/office/drawing/2014/main" id="{1390BADD-1CE3-4188-9646-9865555968BC}"/>
              </a:ext>
            </a:extLst>
          </p:cNvPr>
          <p:cNvSpPr txBox="1"/>
          <p:nvPr/>
        </p:nvSpPr>
        <p:spPr>
          <a:xfrm>
            <a:off x="3977713" y="1439529"/>
            <a:ext cx="706475" cy="369332"/>
          </a:xfrm>
          <a:prstGeom prst="rect">
            <a:avLst/>
          </a:prstGeom>
          <a:noFill/>
        </p:spPr>
        <p:txBody>
          <a:bodyPr wrap="none" rtlCol="0">
            <a:spAutoFit/>
          </a:bodyPr>
          <a:lstStyle/>
          <a:p>
            <a:r>
              <a:rPr lang="en-GB" dirty="0"/>
              <a:t>Thurs</a:t>
            </a:r>
          </a:p>
        </p:txBody>
      </p:sp>
      <p:sp>
        <p:nvSpPr>
          <p:cNvPr id="23" name="TextBox 22">
            <a:extLst>
              <a:ext uri="{FF2B5EF4-FFF2-40B4-BE49-F238E27FC236}">
                <a16:creationId xmlns:a16="http://schemas.microsoft.com/office/drawing/2014/main" id="{E0F8A7FB-6F4B-4647-AF8D-72C12F97CDD2}"/>
              </a:ext>
            </a:extLst>
          </p:cNvPr>
          <p:cNvSpPr txBox="1"/>
          <p:nvPr/>
        </p:nvSpPr>
        <p:spPr>
          <a:xfrm>
            <a:off x="5116950" y="1467337"/>
            <a:ext cx="423514" cy="369332"/>
          </a:xfrm>
          <a:prstGeom prst="rect">
            <a:avLst/>
          </a:prstGeom>
          <a:noFill/>
        </p:spPr>
        <p:txBody>
          <a:bodyPr wrap="none" rtlCol="0">
            <a:spAutoFit/>
          </a:bodyPr>
          <a:lstStyle/>
          <a:p>
            <a:r>
              <a:rPr lang="en-GB" dirty="0"/>
              <a:t>Fri</a:t>
            </a:r>
          </a:p>
        </p:txBody>
      </p:sp>
      <p:sp>
        <p:nvSpPr>
          <p:cNvPr id="25" name="TextBox 24">
            <a:extLst>
              <a:ext uri="{FF2B5EF4-FFF2-40B4-BE49-F238E27FC236}">
                <a16:creationId xmlns:a16="http://schemas.microsoft.com/office/drawing/2014/main" id="{FD36FC24-D153-4CCE-BBD4-386E48BB4631}"/>
              </a:ext>
            </a:extLst>
          </p:cNvPr>
          <p:cNvSpPr txBox="1"/>
          <p:nvPr/>
        </p:nvSpPr>
        <p:spPr>
          <a:xfrm>
            <a:off x="6676198" y="1480328"/>
            <a:ext cx="625492" cy="369332"/>
          </a:xfrm>
          <a:prstGeom prst="rect">
            <a:avLst/>
          </a:prstGeom>
          <a:noFill/>
        </p:spPr>
        <p:txBody>
          <a:bodyPr wrap="none" rtlCol="0">
            <a:spAutoFit/>
          </a:bodyPr>
          <a:lstStyle/>
          <a:p>
            <a:r>
              <a:rPr lang="en-GB" dirty="0"/>
              <a:t>Mon</a:t>
            </a:r>
          </a:p>
        </p:txBody>
      </p:sp>
      <p:sp>
        <p:nvSpPr>
          <p:cNvPr id="27" name="TextBox 26">
            <a:extLst>
              <a:ext uri="{FF2B5EF4-FFF2-40B4-BE49-F238E27FC236}">
                <a16:creationId xmlns:a16="http://schemas.microsoft.com/office/drawing/2014/main" id="{02E9F24A-03F8-4E21-8235-47AE9F49DE85}"/>
              </a:ext>
            </a:extLst>
          </p:cNvPr>
          <p:cNvSpPr txBox="1"/>
          <p:nvPr/>
        </p:nvSpPr>
        <p:spPr>
          <a:xfrm>
            <a:off x="7707040" y="1480328"/>
            <a:ext cx="609590" cy="369332"/>
          </a:xfrm>
          <a:prstGeom prst="rect">
            <a:avLst/>
          </a:prstGeom>
          <a:noFill/>
        </p:spPr>
        <p:txBody>
          <a:bodyPr wrap="none" rtlCol="0">
            <a:spAutoFit/>
          </a:bodyPr>
          <a:lstStyle/>
          <a:p>
            <a:r>
              <a:rPr lang="en-GB" dirty="0"/>
              <a:t>Tues</a:t>
            </a:r>
          </a:p>
        </p:txBody>
      </p:sp>
      <p:sp>
        <p:nvSpPr>
          <p:cNvPr id="29" name="TextBox 28">
            <a:extLst>
              <a:ext uri="{FF2B5EF4-FFF2-40B4-BE49-F238E27FC236}">
                <a16:creationId xmlns:a16="http://schemas.microsoft.com/office/drawing/2014/main" id="{C7976A37-8E9E-4E1F-A1FA-94159ABF7887}"/>
              </a:ext>
            </a:extLst>
          </p:cNvPr>
          <p:cNvSpPr txBox="1"/>
          <p:nvPr/>
        </p:nvSpPr>
        <p:spPr>
          <a:xfrm>
            <a:off x="8705716" y="1488483"/>
            <a:ext cx="708399" cy="369332"/>
          </a:xfrm>
          <a:prstGeom prst="rect">
            <a:avLst/>
          </a:prstGeom>
          <a:noFill/>
        </p:spPr>
        <p:txBody>
          <a:bodyPr wrap="none" rtlCol="0">
            <a:spAutoFit/>
          </a:bodyPr>
          <a:lstStyle/>
          <a:p>
            <a:r>
              <a:rPr lang="en-GB" dirty="0"/>
              <a:t>Weds</a:t>
            </a:r>
          </a:p>
        </p:txBody>
      </p:sp>
      <p:sp>
        <p:nvSpPr>
          <p:cNvPr id="31" name="TextBox 30">
            <a:extLst>
              <a:ext uri="{FF2B5EF4-FFF2-40B4-BE49-F238E27FC236}">
                <a16:creationId xmlns:a16="http://schemas.microsoft.com/office/drawing/2014/main" id="{44059CC0-EB3A-4420-89D7-27650DA2C492}"/>
              </a:ext>
            </a:extLst>
          </p:cNvPr>
          <p:cNvSpPr txBox="1"/>
          <p:nvPr/>
        </p:nvSpPr>
        <p:spPr>
          <a:xfrm>
            <a:off x="9847436" y="1488483"/>
            <a:ext cx="706475" cy="369332"/>
          </a:xfrm>
          <a:prstGeom prst="rect">
            <a:avLst/>
          </a:prstGeom>
          <a:noFill/>
        </p:spPr>
        <p:txBody>
          <a:bodyPr wrap="none" rtlCol="0">
            <a:spAutoFit/>
          </a:bodyPr>
          <a:lstStyle/>
          <a:p>
            <a:r>
              <a:rPr lang="en-GB" dirty="0"/>
              <a:t>Thurs</a:t>
            </a:r>
          </a:p>
        </p:txBody>
      </p:sp>
      <p:sp>
        <p:nvSpPr>
          <p:cNvPr id="33" name="TextBox 32">
            <a:extLst>
              <a:ext uri="{FF2B5EF4-FFF2-40B4-BE49-F238E27FC236}">
                <a16:creationId xmlns:a16="http://schemas.microsoft.com/office/drawing/2014/main" id="{EBE1E3CC-364D-42B2-AAA7-6E1E53863C15}"/>
              </a:ext>
            </a:extLst>
          </p:cNvPr>
          <p:cNvSpPr txBox="1"/>
          <p:nvPr/>
        </p:nvSpPr>
        <p:spPr>
          <a:xfrm>
            <a:off x="11052604" y="1488483"/>
            <a:ext cx="423514" cy="369332"/>
          </a:xfrm>
          <a:prstGeom prst="rect">
            <a:avLst/>
          </a:prstGeom>
          <a:noFill/>
        </p:spPr>
        <p:txBody>
          <a:bodyPr wrap="none" rtlCol="0">
            <a:spAutoFit/>
          </a:bodyPr>
          <a:lstStyle/>
          <a:p>
            <a:r>
              <a:rPr lang="en-GB" dirty="0"/>
              <a:t>Fri</a:t>
            </a:r>
          </a:p>
        </p:txBody>
      </p:sp>
      <p:sp>
        <p:nvSpPr>
          <p:cNvPr id="57" name="Arrow: Left-Right 56">
            <a:extLst>
              <a:ext uri="{FF2B5EF4-FFF2-40B4-BE49-F238E27FC236}">
                <a16:creationId xmlns:a16="http://schemas.microsoft.com/office/drawing/2014/main" id="{08DA81AE-4902-4D70-B0D5-66CC9AC87D8F}"/>
              </a:ext>
            </a:extLst>
          </p:cNvPr>
          <p:cNvSpPr/>
          <p:nvPr/>
        </p:nvSpPr>
        <p:spPr>
          <a:xfrm>
            <a:off x="72767" y="824843"/>
            <a:ext cx="5793195" cy="5117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 3</a:t>
            </a:r>
          </a:p>
        </p:txBody>
      </p:sp>
      <p:sp>
        <p:nvSpPr>
          <p:cNvPr id="59" name="Arrow: Left-Right 58">
            <a:extLst>
              <a:ext uri="{FF2B5EF4-FFF2-40B4-BE49-F238E27FC236}">
                <a16:creationId xmlns:a16="http://schemas.microsoft.com/office/drawing/2014/main" id="{706345F9-0C97-400C-BD14-4548F16FD6F7}"/>
              </a:ext>
            </a:extLst>
          </p:cNvPr>
          <p:cNvSpPr/>
          <p:nvPr/>
        </p:nvSpPr>
        <p:spPr>
          <a:xfrm>
            <a:off x="6326040" y="837362"/>
            <a:ext cx="5421719" cy="5117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 4</a:t>
            </a:r>
          </a:p>
        </p:txBody>
      </p:sp>
      <p:cxnSp>
        <p:nvCxnSpPr>
          <p:cNvPr id="71" name="Straight Connector 70">
            <a:extLst>
              <a:ext uri="{FF2B5EF4-FFF2-40B4-BE49-F238E27FC236}">
                <a16:creationId xmlns:a16="http://schemas.microsoft.com/office/drawing/2014/main" id="{433245CC-FCAD-4EF5-AB6C-7ABEE3CAB3D6}"/>
              </a:ext>
            </a:extLst>
          </p:cNvPr>
          <p:cNvCxnSpPr>
            <a:cxnSpLocks/>
          </p:cNvCxnSpPr>
          <p:nvPr/>
        </p:nvCxnSpPr>
        <p:spPr>
          <a:xfrm>
            <a:off x="6098091" y="866672"/>
            <a:ext cx="0" cy="512198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A1ACB952-1E68-4048-AD78-44811C70F64A}"/>
              </a:ext>
            </a:extLst>
          </p:cNvPr>
          <p:cNvSpPr/>
          <p:nvPr/>
        </p:nvSpPr>
        <p:spPr>
          <a:xfrm>
            <a:off x="261910" y="5771159"/>
            <a:ext cx="5440399" cy="36933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Estimate 7 hours student time</a:t>
            </a:r>
          </a:p>
        </p:txBody>
      </p:sp>
      <p:sp>
        <p:nvSpPr>
          <p:cNvPr id="18" name="Rectangle 17">
            <a:extLst>
              <a:ext uri="{FF2B5EF4-FFF2-40B4-BE49-F238E27FC236}">
                <a16:creationId xmlns:a16="http://schemas.microsoft.com/office/drawing/2014/main" id="{C68A151E-9B49-93B5-38B1-98AB59CB2185}"/>
              </a:ext>
            </a:extLst>
          </p:cNvPr>
          <p:cNvSpPr/>
          <p:nvPr/>
        </p:nvSpPr>
        <p:spPr>
          <a:xfrm>
            <a:off x="10752179" y="2078530"/>
            <a:ext cx="1296648" cy="1236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Final All teams Presentations</a:t>
            </a:r>
          </a:p>
          <a:p>
            <a:pPr algn="ctr"/>
            <a:r>
              <a:rPr lang="en-GB" sz="1200" b="1" dirty="0"/>
              <a:t>On Friday</a:t>
            </a:r>
          </a:p>
          <a:p>
            <a:pPr algn="ctr"/>
            <a:r>
              <a:rPr lang="en-GB" sz="1200" b="1" dirty="0"/>
              <a:t>@10AM</a:t>
            </a:r>
          </a:p>
          <a:p>
            <a:pPr algn="ctr"/>
            <a:r>
              <a:rPr lang="en-GB" sz="1200" b="1" dirty="0"/>
              <a:t>For 2 hrs</a:t>
            </a:r>
          </a:p>
        </p:txBody>
      </p:sp>
      <p:sp>
        <p:nvSpPr>
          <p:cNvPr id="20" name="Rectangle 19">
            <a:extLst>
              <a:ext uri="{FF2B5EF4-FFF2-40B4-BE49-F238E27FC236}">
                <a16:creationId xmlns:a16="http://schemas.microsoft.com/office/drawing/2014/main" id="{09ED3B44-089F-D910-13E2-C1E7A5939D93}"/>
              </a:ext>
            </a:extLst>
          </p:cNvPr>
          <p:cNvSpPr/>
          <p:nvPr/>
        </p:nvSpPr>
        <p:spPr>
          <a:xfrm>
            <a:off x="1547530" y="2056357"/>
            <a:ext cx="797942" cy="12364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 Project Work</a:t>
            </a:r>
            <a:endParaRPr lang="en-GB" sz="1200" b="1" dirty="0"/>
          </a:p>
          <a:p>
            <a:pPr algn="ctr"/>
            <a:r>
              <a:rPr lang="en-GB" sz="1200" b="1" dirty="0"/>
              <a:t>2 hours</a:t>
            </a:r>
          </a:p>
        </p:txBody>
      </p:sp>
      <p:sp>
        <p:nvSpPr>
          <p:cNvPr id="22" name="Rectangle 21">
            <a:extLst>
              <a:ext uri="{FF2B5EF4-FFF2-40B4-BE49-F238E27FC236}">
                <a16:creationId xmlns:a16="http://schemas.microsoft.com/office/drawing/2014/main" id="{6476E5BA-F185-0075-CA21-7AFB525B9271}"/>
              </a:ext>
            </a:extLst>
          </p:cNvPr>
          <p:cNvSpPr/>
          <p:nvPr/>
        </p:nvSpPr>
        <p:spPr>
          <a:xfrm>
            <a:off x="2692525" y="2063451"/>
            <a:ext cx="797942" cy="12364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 Project Work</a:t>
            </a:r>
          </a:p>
          <a:p>
            <a:pPr algn="ctr"/>
            <a:r>
              <a:rPr lang="en-GB" sz="1200" dirty="0"/>
              <a:t>2 hours</a:t>
            </a:r>
          </a:p>
        </p:txBody>
      </p:sp>
      <p:sp>
        <p:nvSpPr>
          <p:cNvPr id="24" name="Rectangle 23">
            <a:extLst>
              <a:ext uri="{FF2B5EF4-FFF2-40B4-BE49-F238E27FC236}">
                <a16:creationId xmlns:a16="http://schemas.microsoft.com/office/drawing/2014/main" id="{42B8476E-1CA0-7862-0A80-DA2F5232587A}"/>
              </a:ext>
            </a:extLst>
          </p:cNvPr>
          <p:cNvSpPr/>
          <p:nvPr/>
        </p:nvSpPr>
        <p:spPr>
          <a:xfrm>
            <a:off x="4903615" y="2064523"/>
            <a:ext cx="797942" cy="12364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 Project Work</a:t>
            </a:r>
          </a:p>
          <a:p>
            <a:pPr algn="ctr"/>
            <a:r>
              <a:rPr lang="en-GB" sz="1200" dirty="0"/>
              <a:t>2 hours</a:t>
            </a:r>
          </a:p>
        </p:txBody>
      </p:sp>
      <p:sp>
        <p:nvSpPr>
          <p:cNvPr id="26" name="Rectangle 25">
            <a:extLst>
              <a:ext uri="{FF2B5EF4-FFF2-40B4-BE49-F238E27FC236}">
                <a16:creationId xmlns:a16="http://schemas.microsoft.com/office/drawing/2014/main" id="{97734F01-453F-7CEC-2EDB-88EBD91D7C26}"/>
              </a:ext>
            </a:extLst>
          </p:cNvPr>
          <p:cNvSpPr/>
          <p:nvPr/>
        </p:nvSpPr>
        <p:spPr>
          <a:xfrm>
            <a:off x="3958114" y="3637266"/>
            <a:ext cx="726067" cy="6141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Mentor Session</a:t>
            </a:r>
          </a:p>
          <a:p>
            <a:pPr algn="ctr"/>
            <a:r>
              <a:rPr lang="en-GB" sz="1200" b="1" dirty="0"/>
              <a:t>@4PM</a:t>
            </a:r>
          </a:p>
        </p:txBody>
      </p:sp>
      <p:sp>
        <p:nvSpPr>
          <p:cNvPr id="28" name="Rectangle 27">
            <a:extLst>
              <a:ext uri="{FF2B5EF4-FFF2-40B4-BE49-F238E27FC236}">
                <a16:creationId xmlns:a16="http://schemas.microsoft.com/office/drawing/2014/main" id="{1EB5E026-9406-8A01-4BB1-D4257DD76073}"/>
              </a:ext>
            </a:extLst>
          </p:cNvPr>
          <p:cNvSpPr/>
          <p:nvPr/>
        </p:nvSpPr>
        <p:spPr>
          <a:xfrm>
            <a:off x="7671102" y="2085847"/>
            <a:ext cx="797942" cy="12364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 Project Work</a:t>
            </a:r>
          </a:p>
          <a:p>
            <a:pPr algn="ctr"/>
            <a:r>
              <a:rPr lang="en-GB" sz="1200" dirty="0"/>
              <a:t>2 hours</a:t>
            </a:r>
          </a:p>
        </p:txBody>
      </p:sp>
      <p:sp>
        <p:nvSpPr>
          <p:cNvPr id="30" name="Rectangle 29">
            <a:extLst>
              <a:ext uri="{FF2B5EF4-FFF2-40B4-BE49-F238E27FC236}">
                <a16:creationId xmlns:a16="http://schemas.microsoft.com/office/drawing/2014/main" id="{AA4DB78D-1DE6-E4D4-EDD0-E43CD2DD1102}"/>
              </a:ext>
            </a:extLst>
          </p:cNvPr>
          <p:cNvSpPr/>
          <p:nvPr/>
        </p:nvSpPr>
        <p:spPr>
          <a:xfrm>
            <a:off x="9774022" y="2087002"/>
            <a:ext cx="797942" cy="12364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Student Project Work</a:t>
            </a:r>
          </a:p>
          <a:p>
            <a:pPr algn="ctr"/>
            <a:r>
              <a:rPr lang="en-GB" sz="1200" dirty="0"/>
              <a:t>2 hours</a:t>
            </a:r>
          </a:p>
        </p:txBody>
      </p:sp>
      <p:sp>
        <p:nvSpPr>
          <p:cNvPr id="32" name="Rectangle 31">
            <a:extLst>
              <a:ext uri="{FF2B5EF4-FFF2-40B4-BE49-F238E27FC236}">
                <a16:creationId xmlns:a16="http://schemas.microsoft.com/office/drawing/2014/main" id="{A6A44170-AA8E-323E-4A79-44EB0A3B0AB1}"/>
              </a:ext>
            </a:extLst>
          </p:cNvPr>
          <p:cNvSpPr/>
          <p:nvPr/>
        </p:nvSpPr>
        <p:spPr>
          <a:xfrm>
            <a:off x="8688048" y="3637266"/>
            <a:ext cx="726067" cy="6141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Mentor Session</a:t>
            </a:r>
          </a:p>
          <a:p>
            <a:pPr algn="ctr"/>
            <a:r>
              <a:rPr lang="en-GB" sz="1200" b="1" dirty="0"/>
              <a:t>@4PM</a:t>
            </a:r>
          </a:p>
        </p:txBody>
      </p:sp>
      <p:sp>
        <p:nvSpPr>
          <p:cNvPr id="34" name="Rectangle 33">
            <a:extLst>
              <a:ext uri="{FF2B5EF4-FFF2-40B4-BE49-F238E27FC236}">
                <a16:creationId xmlns:a16="http://schemas.microsoft.com/office/drawing/2014/main" id="{39E3B6F8-5516-510F-5BB9-997C7B5BEA9A}"/>
              </a:ext>
            </a:extLst>
          </p:cNvPr>
          <p:cNvSpPr/>
          <p:nvPr/>
        </p:nvSpPr>
        <p:spPr>
          <a:xfrm>
            <a:off x="6469534" y="5771159"/>
            <a:ext cx="5440399" cy="36933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Estimate 7 hours student time</a:t>
            </a:r>
          </a:p>
        </p:txBody>
      </p:sp>
      <p:sp>
        <p:nvSpPr>
          <p:cNvPr id="35" name="TextBox 34">
            <a:extLst>
              <a:ext uri="{FF2B5EF4-FFF2-40B4-BE49-F238E27FC236}">
                <a16:creationId xmlns:a16="http://schemas.microsoft.com/office/drawing/2014/main" id="{A9B3D012-E305-CCF4-15A3-7216F71134E9}"/>
              </a:ext>
            </a:extLst>
          </p:cNvPr>
          <p:cNvSpPr txBox="1"/>
          <p:nvPr/>
        </p:nvSpPr>
        <p:spPr>
          <a:xfrm>
            <a:off x="278946" y="4604538"/>
            <a:ext cx="5423362" cy="1077218"/>
          </a:xfrm>
          <a:prstGeom prst="rect">
            <a:avLst/>
          </a:prstGeom>
          <a:noFill/>
        </p:spPr>
        <p:txBody>
          <a:bodyPr wrap="square" rtlCol="0">
            <a:spAutoFit/>
          </a:bodyPr>
          <a:lstStyle/>
          <a:p>
            <a:r>
              <a:rPr lang="en-GB" sz="1600" b="1" dirty="0"/>
              <a:t>Note2:</a:t>
            </a:r>
            <a:r>
              <a:rPr lang="en-GB" sz="1600" dirty="0"/>
              <a:t> Student Project Work Time is suggested only, and each team should decide how much time they wish to spend on their project. It is put on the timetable to assist student understanding commitment.</a:t>
            </a:r>
          </a:p>
        </p:txBody>
      </p:sp>
      <p:sp>
        <p:nvSpPr>
          <p:cNvPr id="36" name="Rectangle 35">
            <a:extLst>
              <a:ext uri="{FF2B5EF4-FFF2-40B4-BE49-F238E27FC236}">
                <a16:creationId xmlns:a16="http://schemas.microsoft.com/office/drawing/2014/main" id="{5617457C-572A-0741-A6EE-3063DDCA0875}"/>
              </a:ext>
            </a:extLst>
          </p:cNvPr>
          <p:cNvSpPr/>
          <p:nvPr/>
        </p:nvSpPr>
        <p:spPr>
          <a:xfrm>
            <a:off x="10740276" y="3776175"/>
            <a:ext cx="1296648" cy="1236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+6 weeks</a:t>
            </a:r>
          </a:p>
          <a:p>
            <a:pPr algn="ctr"/>
            <a:endParaRPr lang="en-GB" sz="1200" b="1" dirty="0"/>
          </a:p>
          <a:p>
            <a:pPr algn="ctr"/>
            <a:r>
              <a:rPr lang="en-GB" sz="1200" b="1" dirty="0"/>
              <a:t>Check In</a:t>
            </a:r>
          </a:p>
        </p:txBody>
      </p:sp>
      <p:sp>
        <p:nvSpPr>
          <p:cNvPr id="37" name="Rectangle 36">
            <a:extLst>
              <a:ext uri="{FF2B5EF4-FFF2-40B4-BE49-F238E27FC236}">
                <a16:creationId xmlns:a16="http://schemas.microsoft.com/office/drawing/2014/main" id="{EC265BC4-69F0-9A01-A747-B8BD40D89EBE}"/>
              </a:ext>
            </a:extLst>
          </p:cNvPr>
          <p:cNvSpPr/>
          <p:nvPr/>
        </p:nvSpPr>
        <p:spPr>
          <a:xfrm>
            <a:off x="6676198" y="4669847"/>
            <a:ext cx="3895766" cy="3693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60 Minute Mentoring</a:t>
            </a:r>
          </a:p>
        </p:txBody>
      </p:sp>
      <p:sp>
        <p:nvSpPr>
          <p:cNvPr id="38" name="Rectangle 37">
            <a:extLst>
              <a:ext uri="{FF2B5EF4-FFF2-40B4-BE49-F238E27FC236}">
                <a16:creationId xmlns:a16="http://schemas.microsoft.com/office/drawing/2014/main" id="{36C8E60C-57E4-CCC2-5B52-28978A2B25E9}"/>
              </a:ext>
            </a:extLst>
          </p:cNvPr>
          <p:cNvSpPr/>
          <p:nvPr/>
        </p:nvSpPr>
        <p:spPr>
          <a:xfrm>
            <a:off x="6705212" y="5121089"/>
            <a:ext cx="3887508" cy="369332"/>
          </a:xfrm>
          <a:prstGeom prst="rect">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 Hour Student Project Work</a:t>
            </a:r>
          </a:p>
        </p:txBody>
      </p:sp>
      <p:sp>
        <p:nvSpPr>
          <p:cNvPr id="9" name="Title 1">
            <a:extLst>
              <a:ext uri="{FF2B5EF4-FFF2-40B4-BE49-F238E27FC236}">
                <a16:creationId xmlns:a16="http://schemas.microsoft.com/office/drawing/2014/main" id="{ADDF6637-C5D1-3768-E71D-8D513F31B396}"/>
              </a:ext>
            </a:extLst>
          </p:cNvPr>
          <p:cNvSpPr>
            <a:spLocks noGrp="1"/>
          </p:cNvSpPr>
          <p:nvPr>
            <p:ph type="title"/>
          </p:nvPr>
        </p:nvSpPr>
        <p:spPr>
          <a:xfrm>
            <a:off x="106057" y="16204"/>
            <a:ext cx="10700488" cy="631014"/>
          </a:xfrm>
          <a:noFill/>
        </p:spPr>
        <p:txBody>
          <a:bodyPr vert="horz" lIns="0" tIns="0" rIns="0" bIns="0" rtlCol="0" anchor="ctr" anchorCtr="0">
            <a:normAutofit/>
          </a:bodyPr>
          <a:lstStyle/>
          <a:p>
            <a:r>
              <a:rPr lang="en-GB" dirty="0">
                <a:solidFill>
                  <a:schemeClr val="accent1"/>
                </a:solidFill>
                <a:latin typeface="Arial"/>
                <a:cs typeface="Arial"/>
              </a:rPr>
              <a:t>Weeks 1 to 4 Timetable Overview – Level 1 </a:t>
            </a:r>
            <a:r>
              <a:rPr lang="en-GB" sz="2400" dirty="0">
                <a:solidFill>
                  <a:schemeClr val="accent1"/>
                </a:solidFill>
                <a:latin typeface="Arial"/>
                <a:cs typeface="Arial"/>
              </a:rPr>
              <a:t>(public course)</a:t>
            </a:r>
          </a:p>
        </p:txBody>
      </p:sp>
      <p:sp>
        <p:nvSpPr>
          <p:cNvPr id="16" name="Slide Number Placeholder 6">
            <a:extLst>
              <a:ext uri="{FF2B5EF4-FFF2-40B4-BE49-F238E27FC236}">
                <a16:creationId xmlns:a16="http://schemas.microsoft.com/office/drawing/2014/main" id="{D8F80A3F-7888-B1F8-8DFD-89DE1E10B4F3}"/>
              </a:ext>
            </a:extLst>
          </p:cNvPr>
          <p:cNvSpPr txBox="1">
            <a:spLocks/>
          </p:cNvSpPr>
          <p:nvPr/>
        </p:nvSpPr>
        <p:spPr>
          <a:xfrm>
            <a:off x="10957862" y="6400095"/>
            <a:ext cx="27603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D3D9084-D904-4228-947C-8428FEA28FCE}" type="slidenum">
              <a:rPr lang="en-GB" sz="1400" b="1" smtClean="0">
                <a:solidFill>
                  <a:prstClr val="white"/>
                </a:solidFill>
                <a:latin typeface="Calibri" panose="020F0502020204030204"/>
              </a:rPr>
              <a:pPr algn="ctr">
                <a:defRPr/>
              </a:pPr>
              <a:t>6</a:t>
            </a:fld>
            <a:endParaRPr lang="en-GB" sz="1400" b="1" dirty="0">
              <a:solidFill>
                <a:prstClr val="white"/>
              </a:solidFill>
              <a:latin typeface="Calibri" panose="020F0502020204030204"/>
            </a:endParaRPr>
          </a:p>
        </p:txBody>
      </p:sp>
      <p:sp>
        <p:nvSpPr>
          <p:cNvPr id="39" name="TextBox 38">
            <a:extLst>
              <a:ext uri="{FF2B5EF4-FFF2-40B4-BE49-F238E27FC236}">
                <a16:creationId xmlns:a16="http://schemas.microsoft.com/office/drawing/2014/main" id="{3EEA904F-158F-748F-E984-3C90A11DA577}"/>
              </a:ext>
            </a:extLst>
          </p:cNvPr>
          <p:cNvSpPr txBox="1"/>
          <p:nvPr/>
        </p:nvSpPr>
        <p:spPr>
          <a:xfrm>
            <a:off x="31086" y="6339928"/>
            <a:ext cx="244105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Level 1 Training</a:t>
            </a:r>
          </a:p>
        </p:txBody>
      </p:sp>
      <p:sp>
        <p:nvSpPr>
          <p:cNvPr id="40" name="TextBox 39">
            <a:extLst>
              <a:ext uri="{FF2B5EF4-FFF2-40B4-BE49-F238E27FC236}">
                <a16:creationId xmlns:a16="http://schemas.microsoft.com/office/drawing/2014/main" id="{A125312B-1312-A600-9192-FAE4EA065B30}"/>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2025  Clarke Analytics Ltd. &amp; ICBE All Rights Reserved</a:t>
            </a:r>
          </a:p>
        </p:txBody>
      </p:sp>
    </p:spTree>
    <p:extLst>
      <p:ext uri="{BB962C8B-B14F-4D97-AF65-F5344CB8AC3E}">
        <p14:creationId xmlns:p14="http://schemas.microsoft.com/office/powerpoint/2010/main" val="136291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9D46453B-B918-419A-A072-FCC616215459}"/>
              </a:ext>
            </a:extLst>
          </p:cNvPr>
          <p:cNvSpPr txBox="1">
            <a:spLocks/>
          </p:cNvSpPr>
          <p:nvPr/>
        </p:nvSpPr>
        <p:spPr>
          <a:xfrm>
            <a:off x="423746" y="1145894"/>
            <a:ext cx="11240430" cy="50067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2400" dirty="0"/>
              <a:t>Raising the overall data literacy and data analytics maturity level of company resources</a:t>
            </a:r>
          </a:p>
          <a:p>
            <a:pPr lvl="0"/>
            <a:r>
              <a:rPr lang="en-GB" sz="2400" dirty="0"/>
              <a:t>Understanding of the type of business questions that are increasingly being answered by Data Analytics platforms and tools</a:t>
            </a:r>
          </a:p>
          <a:p>
            <a:pPr lvl="0"/>
            <a:r>
              <a:rPr lang="en-GB" sz="2400" dirty="0"/>
              <a:t>Understanding how to apply processes, tools, roles &amp; responsibilities, collaboration, risk &amp; expectation management required to build effective data analytics programs</a:t>
            </a:r>
          </a:p>
          <a:p>
            <a:pPr lvl="0"/>
            <a:r>
              <a:rPr lang="en-GB" sz="2400" dirty="0"/>
              <a:t>Understanding how to harness the latest data architectures used in providing the required data to analytics systems to answer the business questions relative to the new industry 4.0 / 5.0 era</a:t>
            </a:r>
          </a:p>
          <a:p>
            <a:pPr lvl="0"/>
            <a:r>
              <a:rPr lang="en-GB" sz="2400" dirty="0"/>
              <a:t>The ability to apply the latest analytic techniques, tools and algorithms in the market to speed the harnessing of data for business advantage.</a:t>
            </a:r>
          </a:p>
          <a:p>
            <a:pPr marL="0" indent="0">
              <a:buNone/>
            </a:pPr>
            <a:endParaRPr lang="en-GB" sz="2000" dirty="0"/>
          </a:p>
        </p:txBody>
      </p:sp>
      <p:sp>
        <p:nvSpPr>
          <p:cNvPr id="10" name="Title 1">
            <a:extLst>
              <a:ext uri="{FF2B5EF4-FFF2-40B4-BE49-F238E27FC236}">
                <a16:creationId xmlns:a16="http://schemas.microsoft.com/office/drawing/2014/main" id="{4A3E9495-B011-4745-B448-9D788FEC332E}"/>
              </a:ext>
            </a:extLst>
          </p:cNvPr>
          <p:cNvSpPr>
            <a:spLocks noGrp="1"/>
          </p:cNvSpPr>
          <p:nvPr>
            <p:ph type="title"/>
          </p:nvPr>
        </p:nvSpPr>
        <p:spPr>
          <a:xfrm>
            <a:off x="136567" y="16204"/>
            <a:ext cx="8232043" cy="631014"/>
          </a:xfrm>
          <a:noFill/>
        </p:spPr>
        <p:txBody>
          <a:bodyPr vert="horz" lIns="0" tIns="0" rIns="0" bIns="0" rtlCol="0" anchor="ctr" anchorCtr="0">
            <a:normAutofit fontScale="90000"/>
          </a:bodyPr>
          <a:lstStyle/>
          <a:p>
            <a:r>
              <a:rPr lang="en-GB" dirty="0">
                <a:solidFill>
                  <a:schemeClr val="accent1"/>
                </a:solidFill>
                <a:latin typeface="Arial"/>
                <a:cs typeface="Arial"/>
              </a:rPr>
              <a:t>Level 1 - Expected Course Learning Outcomes</a:t>
            </a:r>
          </a:p>
        </p:txBody>
      </p:sp>
      <p:sp>
        <p:nvSpPr>
          <p:cNvPr id="7" name="Slide Number Placeholder 6">
            <a:extLst>
              <a:ext uri="{FF2B5EF4-FFF2-40B4-BE49-F238E27FC236}">
                <a16:creationId xmlns:a16="http://schemas.microsoft.com/office/drawing/2014/main" id="{FF230C6F-19F7-9D01-21F8-2DD8066AF3F9}"/>
              </a:ext>
            </a:extLst>
          </p:cNvPr>
          <p:cNvSpPr txBox="1">
            <a:spLocks/>
          </p:cNvSpPr>
          <p:nvPr/>
        </p:nvSpPr>
        <p:spPr>
          <a:xfrm>
            <a:off x="10957862" y="6400095"/>
            <a:ext cx="27603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D3D9084-D904-4228-947C-8428FEA28FCE}" type="slidenum">
              <a:rPr lang="en-GB" sz="1400" b="1" smtClean="0">
                <a:solidFill>
                  <a:prstClr val="white"/>
                </a:solidFill>
                <a:latin typeface="Calibri" panose="020F0502020204030204"/>
              </a:rPr>
              <a:pPr algn="ctr">
                <a:defRPr/>
              </a:pPr>
              <a:t>7</a:t>
            </a:fld>
            <a:endParaRPr lang="en-GB" sz="1400" b="1" dirty="0">
              <a:solidFill>
                <a:prstClr val="white"/>
              </a:solidFill>
              <a:latin typeface="Calibri" panose="020F0502020204030204"/>
            </a:endParaRPr>
          </a:p>
        </p:txBody>
      </p:sp>
      <p:sp>
        <p:nvSpPr>
          <p:cNvPr id="8" name="TextBox 7">
            <a:extLst>
              <a:ext uri="{FF2B5EF4-FFF2-40B4-BE49-F238E27FC236}">
                <a16:creationId xmlns:a16="http://schemas.microsoft.com/office/drawing/2014/main" id="{72C840F6-8B3A-B4FE-D01A-C6146E975B22}"/>
              </a:ext>
            </a:extLst>
          </p:cNvPr>
          <p:cNvSpPr txBox="1"/>
          <p:nvPr/>
        </p:nvSpPr>
        <p:spPr>
          <a:xfrm>
            <a:off x="31086" y="6339928"/>
            <a:ext cx="244105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Level 1 Training</a:t>
            </a:r>
          </a:p>
        </p:txBody>
      </p:sp>
      <p:sp>
        <p:nvSpPr>
          <p:cNvPr id="9" name="TextBox 8">
            <a:extLst>
              <a:ext uri="{FF2B5EF4-FFF2-40B4-BE49-F238E27FC236}">
                <a16:creationId xmlns:a16="http://schemas.microsoft.com/office/drawing/2014/main" id="{479AC0BB-E040-3291-022A-0C304AA19944}"/>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2025  Clarke Analytics Ltd. &amp; ICBE All Rights Reserved</a:t>
            </a:r>
          </a:p>
        </p:txBody>
      </p:sp>
    </p:spTree>
    <p:extLst>
      <p:ext uri="{BB962C8B-B14F-4D97-AF65-F5344CB8AC3E}">
        <p14:creationId xmlns:p14="http://schemas.microsoft.com/office/powerpoint/2010/main" val="95818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990908-4C84-4D97-A48E-EC06A80901FB}"/>
              </a:ext>
            </a:extLst>
          </p:cNvPr>
          <p:cNvSpPr>
            <a:spLocks noGrp="1"/>
          </p:cNvSpPr>
          <p:nvPr>
            <p:ph type="title"/>
          </p:nvPr>
        </p:nvSpPr>
        <p:spPr>
          <a:xfrm>
            <a:off x="84565" y="16204"/>
            <a:ext cx="6857760" cy="631014"/>
          </a:xfrm>
          <a:noFill/>
        </p:spPr>
        <p:txBody>
          <a:bodyPr vert="horz" lIns="0" tIns="0" rIns="0" bIns="0" rtlCol="0" anchor="ctr" anchorCtr="0">
            <a:normAutofit/>
          </a:bodyPr>
          <a:lstStyle/>
          <a:p>
            <a:r>
              <a:rPr lang="en-GB" dirty="0">
                <a:solidFill>
                  <a:schemeClr val="accent1"/>
                </a:solidFill>
                <a:latin typeface="Arial"/>
                <a:cs typeface="Arial"/>
              </a:rPr>
              <a:t>Course Materials</a:t>
            </a:r>
          </a:p>
        </p:txBody>
      </p:sp>
      <p:sp>
        <p:nvSpPr>
          <p:cNvPr id="2" name="TextBox 1">
            <a:extLst>
              <a:ext uri="{FF2B5EF4-FFF2-40B4-BE49-F238E27FC236}">
                <a16:creationId xmlns:a16="http://schemas.microsoft.com/office/drawing/2014/main" id="{53A3CEF5-B2AF-4254-BEF8-7DBABE493BEA}"/>
              </a:ext>
            </a:extLst>
          </p:cNvPr>
          <p:cNvSpPr txBox="1"/>
          <p:nvPr/>
        </p:nvSpPr>
        <p:spPr>
          <a:xfrm>
            <a:off x="754489" y="916307"/>
            <a:ext cx="7820168" cy="5539978"/>
          </a:xfrm>
          <a:prstGeom prst="rect">
            <a:avLst/>
          </a:prstGeom>
          <a:noFill/>
        </p:spPr>
        <p:txBody>
          <a:bodyPr wrap="square" rtlCol="0">
            <a:spAutoFit/>
          </a:bodyPr>
          <a:lstStyle/>
          <a:p>
            <a:r>
              <a:rPr lang="en-GB" sz="2400" b="1" dirty="0"/>
              <a:t>Reference Materials</a:t>
            </a:r>
          </a:p>
          <a:p>
            <a:pPr marL="285750" indent="-285750">
              <a:buFont typeface="Arial" panose="020B0604020202020204" pitchFamily="34" charset="0"/>
              <a:buChar char="•"/>
            </a:pPr>
            <a:endParaRPr lang="en-GB" sz="2400" dirty="0"/>
          </a:p>
          <a:p>
            <a:pPr marL="742950" lvl="1" indent="-285750">
              <a:buFont typeface="Arial" panose="020B0604020202020204" pitchFamily="34" charset="0"/>
              <a:buChar char="•"/>
            </a:pPr>
            <a:r>
              <a:rPr lang="en-GB" sz="2400" dirty="0"/>
              <a:t>Lecture Slides with Notes</a:t>
            </a:r>
          </a:p>
          <a:p>
            <a:pPr marL="742950" lvl="1" indent="-285750">
              <a:buFont typeface="Arial" panose="020B0604020202020204" pitchFamily="34" charset="0"/>
              <a:buChar char="•"/>
            </a:pPr>
            <a:endParaRPr lang="en-GB" sz="2400" dirty="0"/>
          </a:p>
          <a:p>
            <a:pPr marL="742950" lvl="1" indent="-285750">
              <a:buFont typeface="Arial" panose="020B0604020202020204" pitchFamily="34" charset="0"/>
              <a:buChar char="•"/>
            </a:pPr>
            <a:r>
              <a:rPr lang="en-GB" sz="2400" dirty="0"/>
              <a:t>Appendix</a:t>
            </a:r>
          </a:p>
          <a:p>
            <a:pPr marL="1200150" lvl="2" indent="-285750">
              <a:buFont typeface="Arial" panose="020B0604020202020204" pitchFamily="34" charset="0"/>
              <a:buChar char="•"/>
            </a:pPr>
            <a:r>
              <a:rPr lang="en-GB" sz="2400" dirty="0"/>
              <a:t>References</a:t>
            </a:r>
          </a:p>
          <a:p>
            <a:pPr marL="1200150" lvl="2" indent="-285750">
              <a:buFont typeface="Arial" panose="020B0604020202020204" pitchFamily="34" charset="0"/>
              <a:buChar char="•"/>
            </a:pPr>
            <a:r>
              <a:rPr lang="en-GB" sz="2400" dirty="0"/>
              <a:t>Glossary of Terms</a:t>
            </a:r>
          </a:p>
          <a:p>
            <a:pPr marL="1200150" lvl="2" indent="-285750">
              <a:buFont typeface="Arial" panose="020B0604020202020204" pitchFamily="34" charset="0"/>
              <a:buChar char="•"/>
            </a:pPr>
            <a:endParaRPr lang="en-GB" sz="2400" dirty="0"/>
          </a:p>
          <a:p>
            <a:pPr marL="742950" lvl="1" indent="-285750">
              <a:buFont typeface="Arial" panose="020B0604020202020204" pitchFamily="34" charset="0"/>
              <a:buChar char="•"/>
            </a:pPr>
            <a:r>
              <a:rPr lang="en-GB" sz="2400" dirty="0"/>
              <a:t>Student Lab Instructions</a:t>
            </a:r>
          </a:p>
          <a:p>
            <a:pPr marL="742950" lvl="1" indent="-285750">
              <a:buFont typeface="Arial" panose="020B0604020202020204" pitchFamily="34" charset="0"/>
              <a:buChar char="•"/>
            </a:pPr>
            <a:endParaRPr lang="en-GB" sz="2400" dirty="0"/>
          </a:p>
          <a:p>
            <a:pPr marL="742950" lvl="1" indent="-285750">
              <a:buFont typeface="Arial" panose="020B0604020202020204" pitchFamily="34" charset="0"/>
              <a:buChar char="•"/>
            </a:pPr>
            <a:r>
              <a:rPr lang="en-GB" sz="2400" dirty="0"/>
              <a:t>Datasets for course project</a:t>
            </a:r>
          </a:p>
          <a:p>
            <a:pPr marL="742950" lvl="1" indent="-285750">
              <a:buFont typeface="Arial" panose="020B0604020202020204" pitchFamily="34" charset="0"/>
              <a:buChar char="•"/>
            </a:pPr>
            <a:endParaRPr lang="en-GB" sz="2400" dirty="0"/>
          </a:p>
          <a:p>
            <a:pPr marL="742950" lvl="1" indent="-285750">
              <a:buFont typeface="Arial" panose="020B0604020202020204" pitchFamily="34" charset="0"/>
              <a:buChar char="•"/>
            </a:pPr>
            <a:r>
              <a:rPr lang="en-GB" sz="2400" dirty="0"/>
              <a:t>Access to Microsoft Power BI [**]</a:t>
            </a:r>
          </a:p>
          <a:p>
            <a:pPr marL="742950" lvl="1" indent="-285750">
              <a:buFont typeface="Arial" panose="020B0604020202020204" pitchFamily="34" charset="0"/>
              <a:buChar char="•"/>
            </a:pPr>
            <a:endParaRPr lang="en-GB" sz="2400" dirty="0"/>
          </a:p>
          <a:p>
            <a:endParaRPr lang="en-GB" dirty="0"/>
          </a:p>
        </p:txBody>
      </p:sp>
      <p:pic>
        <p:nvPicPr>
          <p:cNvPr id="6" name="Picture 5">
            <a:extLst>
              <a:ext uri="{FF2B5EF4-FFF2-40B4-BE49-F238E27FC236}">
                <a16:creationId xmlns:a16="http://schemas.microsoft.com/office/drawing/2014/main" id="{CF2342B6-D1D7-4926-8CEA-A6F70DF981D9}"/>
              </a:ext>
            </a:extLst>
          </p:cNvPr>
          <p:cNvPicPr>
            <a:picLocks noChangeAspect="1"/>
          </p:cNvPicPr>
          <p:nvPr/>
        </p:nvPicPr>
        <p:blipFill>
          <a:blip r:embed="rId3"/>
          <a:stretch>
            <a:fillRect/>
          </a:stretch>
        </p:blipFill>
        <p:spPr>
          <a:xfrm>
            <a:off x="6942325" y="916308"/>
            <a:ext cx="4766455" cy="3950100"/>
          </a:xfrm>
          <a:prstGeom prst="rect">
            <a:avLst/>
          </a:prstGeom>
        </p:spPr>
      </p:pic>
      <p:sp>
        <p:nvSpPr>
          <p:cNvPr id="4" name="TextBox 3">
            <a:extLst>
              <a:ext uri="{FF2B5EF4-FFF2-40B4-BE49-F238E27FC236}">
                <a16:creationId xmlns:a16="http://schemas.microsoft.com/office/drawing/2014/main" id="{7B987FB5-EF74-58E4-B492-B31027487A44}"/>
              </a:ext>
            </a:extLst>
          </p:cNvPr>
          <p:cNvSpPr txBox="1"/>
          <p:nvPr/>
        </p:nvSpPr>
        <p:spPr>
          <a:xfrm>
            <a:off x="84565" y="5902288"/>
            <a:ext cx="12100941" cy="369332"/>
          </a:xfrm>
          <a:prstGeom prst="rect">
            <a:avLst/>
          </a:prstGeom>
          <a:noFill/>
        </p:spPr>
        <p:txBody>
          <a:bodyPr wrap="none" rtlCol="0">
            <a:spAutoFit/>
          </a:bodyPr>
          <a:lstStyle/>
          <a:p>
            <a:r>
              <a:rPr lang="en-IE" dirty="0"/>
              <a:t>** - Most widely asked for analytics tool. Free evaluation version available from Microsoft. Other tool options can be discussed.</a:t>
            </a:r>
          </a:p>
        </p:txBody>
      </p:sp>
      <p:sp>
        <p:nvSpPr>
          <p:cNvPr id="5" name="Slide Number Placeholder 6">
            <a:extLst>
              <a:ext uri="{FF2B5EF4-FFF2-40B4-BE49-F238E27FC236}">
                <a16:creationId xmlns:a16="http://schemas.microsoft.com/office/drawing/2014/main" id="{B681007F-3305-42AA-DE92-55DF60DC9165}"/>
              </a:ext>
            </a:extLst>
          </p:cNvPr>
          <p:cNvSpPr txBox="1">
            <a:spLocks/>
          </p:cNvSpPr>
          <p:nvPr/>
        </p:nvSpPr>
        <p:spPr>
          <a:xfrm>
            <a:off x="10957862" y="6400095"/>
            <a:ext cx="27603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D3D9084-D904-4228-947C-8428FEA28FCE}" type="slidenum">
              <a:rPr lang="en-GB" sz="1400" b="1" smtClean="0">
                <a:solidFill>
                  <a:prstClr val="white"/>
                </a:solidFill>
                <a:latin typeface="Calibri" panose="020F0502020204030204"/>
              </a:rPr>
              <a:pPr algn="ctr">
                <a:defRPr/>
              </a:pPr>
              <a:t>8</a:t>
            </a:fld>
            <a:endParaRPr lang="en-GB" sz="1400" b="1"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E836A1D3-4034-628D-B2F3-0ED5559F7F8B}"/>
              </a:ext>
            </a:extLst>
          </p:cNvPr>
          <p:cNvSpPr txBox="1"/>
          <p:nvPr/>
        </p:nvSpPr>
        <p:spPr>
          <a:xfrm>
            <a:off x="31086" y="6339928"/>
            <a:ext cx="244105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white"/>
                </a:solidFill>
                <a:effectLst/>
                <a:uLnTx/>
                <a:uFillTx/>
                <a:latin typeface="Calibri" panose="020F0502020204030204"/>
                <a:ea typeface="+mn-ea"/>
                <a:cs typeface="+mn-cs"/>
              </a:rPr>
              <a:t>Data Analytics Level 1 Training</a:t>
            </a:r>
          </a:p>
        </p:txBody>
      </p:sp>
      <p:sp>
        <p:nvSpPr>
          <p:cNvPr id="8" name="TextBox 7">
            <a:extLst>
              <a:ext uri="{FF2B5EF4-FFF2-40B4-BE49-F238E27FC236}">
                <a16:creationId xmlns:a16="http://schemas.microsoft.com/office/drawing/2014/main" id="{C718BBD9-AB64-5D58-F6A4-32AF8DC659A6}"/>
              </a:ext>
            </a:extLst>
          </p:cNvPr>
          <p:cNvSpPr txBox="1"/>
          <p:nvPr/>
        </p:nvSpPr>
        <p:spPr>
          <a:xfrm>
            <a:off x="45720" y="6591835"/>
            <a:ext cx="53066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white"/>
                </a:solidFill>
                <a:effectLst/>
                <a:uLnTx/>
                <a:uFillTx/>
                <a:latin typeface="Calibri" panose="020F0502020204030204"/>
                <a:ea typeface="+mn-ea"/>
                <a:cs typeface="+mn-cs"/>
              </a:rPr>
              <a:t>Copyright © 2025  Clarke Analytics Ltd. &amp; ICBE All Rights Reserved</a:t>
            </a:r>
          </a:p>
        </p:txBody>
      </p:sp>
    </p:spTree>
    <p:extLst>
      <p:ext uri="{BB962C8B-B14F-4D97-AF65-F5344CB8AC3E}">
        <p14:creationId xmlns:p14="http://schemas.microsoft.com/office/powerpoint/2010/main" val="520102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rke Analytics Presentation Template" id="{5AC1140E-F453-4B5A-850E-AA2792433E1C}" vid="{EADBDAB5-C887-4434-9827-1360C07D6BC6}"/>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rke Analytics Presentation Template" id="{5AC1140E-F453-4B5A-850E-AA2792433E1C}" vid="{EADBDAB5-C887-4434-9827-1360C07D6B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6ACF4F29DEA44EB9915FF35AA237E7" ma:contentTypeVersion="18" ma:contentTypeDescription="Create a new document." ma:contentTypeScope="" ma:versionID="d4522df88bf7f1cdbb84e6126dbfc05a">
  <xsd:schema xmlns:xsd="http://www.w3.org/2001/XMLSchema" xmlns:xs="http://www.w3.org/2001/XMLSchema" xmlns:p="http://schemas.microsoft.com/office/2006/metadata/properties" xmlns:ns2="b9c82ee4-7fb8-4069-9f03-a2e48262e100" xmlns:ns3="b56463bf-7750-401a-9063-f7b05d1d180c" targetNamespace="http://schemas.microsoft.com/office/2006/metadata/properties" ma:root="true" ma:fieldsID="a6e919e77425f196b7740f36cd239bc2" ns2:_="" ns3:_="">
    <xsd:import namespace="b9c82ee4-7fb8-4069-9f03-a2e48262e100"/>
    <xsd:import namespace="b56463bf-7750-401a-9063-f7b05d1d180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2:SharedWithUsers" minOccurs="0"/>
                <xsd:element ref="ns2:SharedWithDetail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c82ee4-7fb8-4069-9f03-a2e48262e10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11b0ffea-a5c5-4934-8ad7-c261f431b770}" ma:internalName="TaxCatchAll" ma:showField="CatchAllData" ma:web="b9c82ee4-7fb8-4069-9f03-a2e48262e1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6463bf-7750-401a-9063-f7b05d1d18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9825ec8-d1aa-429a-9b08-2afd11cd39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b9c82ee4-7fb8-4069-9f03-a2e48262e100" xsi:nil="true"/>
    <lcf76f155ced4ddcb4097134ff3c332f xmlns="b56463bf-7750-401a-9063-f7b05d1d180c">
      <Terms xmlns="http://schemas.microsoft.com/office/infopath/2007/PartnerControls"/>
    </lcf76f155ced4ddcb4097134ff3c332f>
    <_dlc_DocId xmlns="b9c82ee4-7fb8-4069-9f03-a2e48262e100">VW4Y7YJTCZ3D-445905581-159576</_dlc_DocId>
    <_dlc_DocIdUrl xmlns="b9c82ee4-7fb8-4069-9f03-a2e48262e100">
      <Url>https://icbe.sharepoint.com/sites/CompanyData/_layouts/15/DocIdRedir.aspx?ID=VW4Y7YJTCZ3D-445905581-159576</Url>
      <Description>VW4Y7YJTCZ3D-445905581-159576</Description>
    </_dlc_DocIdUrl>
  </documentManagement>
</p:properties>
</file>

<file path=customXml/itemProps1.xml><?xml version="1.0" encoding="utf-8"?>
<ds:datastoreItem xmlns:ds="http://schemas.openxmlformats.org/officeDocument/2006/customXml" ds:itemID="{15F53DA3-3BB0-40D5-9425-A420BE0F43FE}"/>
</file>

<file path=customXml/itemProps2.xml><?xml version="1.0" encoding="utf-8"?>
<ds:datastoreItem xmlns:ds="http://schemas.openxmlformats.org/officeDocument/2006/customXml" ds:itemID="{14D08EE7-FB7B-4F86-9338-C6029C663174}"/>
</file>

<file path=customXml/itemProps3.xml><?xml version="1.0" encoding="utf-8"?>
<ds:datastoreItem xmlns:ds="http://schemas.openxmlformats.org/officeDocument/2006/customXml" ds:itemID="{2A2BFA8E-4BC5-4E4D-ADDE-16628FB457CA}"/>
</file>

<file path=customXml/itemProps4.xml><?xml version="1.0" encoding="utf-8"?>
<ds:datastoreItem xmlns:ds="http://schemas.openxmlformats.org/officeDocument/2006/customXml" ds:itemID="{629529AE-FACC-47A0-B225-9963AA99A26E}"/>
</file>

<file path=docProps/app.xml><?xml version="1.0" encoding="utf-8"?>
<Properties xmlns="http://schemas.openxmlformats.org/officeDocument/2006/extended-properties" xmlns:vt="http://schemas.openxmlformats.org/officeDocument/2006/docPropsVTypes">
  <TotalTime>0</TotalTime>
  <Words>1407</Words>
  <Application>Microsoft Office PowerPoint</Application>
  <PresentationFormat>Widescreen</PresentationFormat>
  <Paragraphs>315</Paragraphs>
  <Slides>8</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1_Office Theme</vt:lpstr>
      <vt:lpstr>2_Office Theme</vt:lpstr>
      <vt:lpstr>PowerPoint Presentation</vt:lpstr>
      <vt:lpstr>PowerPoint Presentation</vt:lpstr>
      <vt:lpstr>ICBE Business Excellence Skillnet Lecture Structure Overview (Alignment and understanding)</vt:lpstr>
      <vt:lpstr>ICBE Business Excellence Skillnet Analytics Training  Structure Detail Overview</vt:lpstr>
      <vt:lpstr>Weeks 1 to 4 Timetable Overview – Level 1 (public course)</vt:lpstr>
      <vt:lpstr>Weeks 1 to 4 Timetable Overview – Level 1 (public course)</vt:lpstr>
      <vt:lpstr>Level 1 - Expected Course Learning Outcomes</vt:lpstr>
      <vt:lpstr>Course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Excellence Week 1 Lecture Structure Overview – Level 1 (Alignment and understanding)</dc:title>
  <dc:creator>Dave Clarke</dc:creator>
  <cp:lastModifiedBy>Grainne Walsh</cp:lastModifiedBy>
  <cp:revision>16</cp:revision>
  <dcterms:created xsi:type="dcterms:W3CDTF">2020-09-09T09:40:17Z</dcterms:created>
  <dcterms:modified xsi:type="dcterms:W3CDTF">2025-01-28T19:52:53Z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0x0101007C6ACF4F29DEA44EB9915FF35AA237E7</vt:lpwstr>
  </property>
  <property fmtid="{D5CDD505-2E9C-101B-9397-08002B2CF9AE}" pid="3" name="_dlc_DocIdItemGuid">
    <vt:lpwstr>9e69ca5a-6211-48c2-becc-b5ff10402ec3</vt:lpwstr>
  </property>
</Properties>
</file>